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3" r:id="rId7"/>
    <p:sldId id="261" r:id="rId8"/>
    <p:sldId id="265" r:id="rId9"/>
    <p:sldId id="264" r:id="rId10"/>
    <p:sldId id="266" r:id="rId11"/>
    <p:sldId id="267" r:id="rId12"/>
    <p:sldId id="269" r:id="rId13"/>
    <p:sldId id="273" r:id="rId14"/>
    <p:sldId id="270" r:id="rId15"/>
    <p:sldId id="271"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27/01/2021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27/01/2021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27/01/2021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27/01/2021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27/01/2021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9288" y="2057400"/>
            <a:ext cx="7589912" cy="1470025"/>
          </a:xfrm>
        </p:spPr>
        <p:txBody>
          <a:bodyPr>
            <a:normAutofit fontScale="90000"/>
          </a:bodyPr>
          <a:lstStyle/>
          <a:p>
            <a:pPr algn="ctr"/>
            <a:r>
              <a:rPr lang="en-US" sz="8000" dirty="0" smtClean="0"/>
              <a:t>Group </a:t>
            </a:r>
            <a:r>
              <a:rPr lang="en-US" sz="8000" dirty="0" smtClean="0"/>
              <a:t>c-Graph </a:t>
            </a:r>
            <a:r>
              <a:rPr lang="en-US" sz="8000" dirty="0" smtClean="0"/>
              <a:t>	</a:t>
            </a:r>
            <a:endParaRPr lang="en-IN" sz="8000" dirty="0"/>
          </a:p>
        </p:txBody>
      </p:sp>
      <p:sp>
        <p:nvSpPr>
          <p:cNvPr id="3" name="Subtitle 2"/>
          <p:cNvSpPr>
            <a:spLocks noGrp="1"/>
          </p:cNvSpPr>
          <p:nvPr>
            <p:ph type="subTitle" idx="1"/>
          </p:nvPr>
        </p:nvSpPr>
        <p:spPr>
          <a:xfrm>
            <a:off x="457200" y="4268688"/>
            <a:ext cx="7859216" cy="1752600"/>
          </a:xfrm>
        </p:spPr>
        <p:txBody>
          <a:bodyPr>
            <a:noAutofit/>
          </a:bodyPr>
          <a:lstStyle/>
          <a:p>
            <a:pPr algn="ctr"/>
            <a:r>
              <a:rPr lang="en-US" sz="1800" b="1" dirty="0" smtClean="0"/>
              <a:t>Second </a:t>
            </a:r>
            <a:r>
              <a:rPr lang="en-US" sz="1800" b="1" dirty="0"/>
              <a:t>Year of Engineering (2019 Course) </a:t>
            </a:r>
            <a:endParaRPr lang="en-US" sz="1800" dirty="0"/>
          </a:p>
          <a:p>
            <a:pPr algn="ctr"/>
            <a:r>
              <a:rPr lang="en-US" sz="1800" b="1" dirty="0" smtClean="0"/>
              <a:t>210256: </a:t>
            </a:r>
            <a:r>
              <a:rPr lang="en-US" sz="1800" b="1" dirty="0"/>
              <a:t>Data Structures &amp; </a:t>
            </a:r>
            <a:r>
              <a:rPr lang="en-US" sz="1800" b="1" dirty="0" smtClean="0"/>
              <a:t>Algorithms Laboratory</a:t>
            </a:r>
          </a:p>
          <a:p>
            <a:pPr algn="ctr"/>
            <a:endParaRPr lang="en-US" sz="1800" b="1" dirty="0"/>
          </a:p>
          <a:p>
            <a:pPr algn="ctr"/>
            <a:r>
              <a:rPr lang="en-US" sz="1800" b="1" dirty="0" smtClean="0"/>
              <a:t>Prof. </a:t>
            </a:r>
            <a:r>
              <a:rPr lang="en-US" sz="1800" b="1" dirty="0" err="1" smtClean="0"/>
              <a:t>Sandeep</a:t>
            </a:r>
            <a:r>
              <a:rPr lang="en-US" sz="1800" b="1" dirty="0" smtClean="0"/>
              <a:t> M. </a:t>
            </a:r>
            <a:r>
              <a:rPr lang="en-US" sz="1800" b="1" dirty="0" err="1" smtClean="0"/>
              <a:t>Chitalkar</a:t>
            </a:r>
            <a:endParaRPr lang="en-US" sz="1800" b="1" dirty="0" smtClean="0"/>
          </a:p>
          <a:p>
            <a:pPr algn="ctr"/>
            <a:r>
              <a:rPr lang="en-US" sz="1800" b="1" dirty="0" smtClean="0"/>
              <a:t>Sinhgad Institute of Technology and Science</a:t>
            </a:r>
          </a:p>
          <a:p>
            <a:pPr algn="ctr"/>
            <a:r>
              <a:rPr lang="en-US" sz="1800" b="1" dirty="0" err="1" smtClean="0"/>
              <a:t>Narhe</a:t>
            </a:r>
            <a:r>
              <a:rPr lang="en-US" sz="1800" dirty="0"/>
              <a:t>	</a:t>
            </a:r>
          </a:p>
          <a:p>
            <a:pPr algn="ctr"/>
            <a:endParaRPr lang="en-IN" sz="1800" b="1" dirty="0"/>
          </a:p>
        </p:txBody>
      </p:sp>
      <p:sp>
        <p:nvSpPr>
          <p:cNvPr id="4" name="Title 1"/>
          <p:cNvSpPr txBox="1">
            <a:spLocks/>
          </p:cNvSpPr>
          <p:nvPr/>
        </p:nvSpPr>
        <p:spPr>
          <a:xfrm>
            <a:off x="1691680" y="590823"/>
            <a:ext cx="5544616" cy="1470025"/>
          </a:xfrm>
          <a:prstGeom prst="rect">
            <a:avLst/>
          </a:prstGeom>
        </p:spPr>
        <p:txBody>
          <a:bodyPr vert="horz" anchor="b">
            <a:normAutofit fontScale="55000" lnSpcReduction="20000"/>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sz="3200" dirty="0" smtClean="0">
                <a:solidFill>
                  <a:srgbClr val="FF0000"/>
                </a:solidFill>
              </a:rPr>
              <a:t>ONE DAY ONLINE SYLLABUS IMPLEMENTATION</a:t>
            </a:r>
          </a:p>
          <a:p>
            <a:pPr algn="ctr"/>
            <a:r>
              <a:rPr lang="en-US" sz="3200" dirty="0" smtClean="0">
                <a:solidFill>
                  <a:srgbClr val="FF0000"/>
                </a:solidFill>
              </a:rPr>
              <a:t> FACULTY DEVELOPMENT PROGRAM </a:t>
            </a:r>
          </a:p>
          <a:p>
            <a:pPr algn="ctr"/>
            <a:r>
              <a:rPr lang="en-US" sz="3200" dirty="0" smtClean="0">
                <a:solidFill>
                  <a:srgbClr val="FF0000"/>
                </a:solidFill>
              </a:rPr>
              <a:t>ON</a:t>
            </a:r>
          </a:p>
          <a:p>
            <a:pPr algn="ctr"/>
            <a:r>
              <a:rPr lang="en-US" sz="3200" dirty="0" smtClean="0">
                <a:solidFill>
                  <a:srgbClr val="FF0000"/>
                </a:solidFill>
              </a:rPr>
              <a:t>     </a:t>
            </a:r>
            <a:r>
              <a:rPr lang="en-US" dirty="0" smtClean="0">
                <a:solidFill>
                  <a:srgbClr val="FF0000"/>
                </a:solidFill>
              </a:rPr>
              <a:t>DATA STRUCTURES AND </a:t>
            </a:r>
            <a:r>
              <a:rPr lang="en-US" dirty="0">
                <a:solidFill>
                  <a:srgbClr val="FF0000"/>
                </a:solidFill>
              </a:rPr>
              <a:t>ALGORITHMS </a:t>
            </a:r>
            <a:r>
              <a:rPr lang="en-US" dirty="0" smtClean="0">
                <a:solidFill>
                  <a:srgbClr val="FF0000"/>
                </a:solidFill>
              </a:rPr>
              <a:t>LABORATORY</a:t>
            </a:r>
            <a:r>
              <a:rPr lang="en-US" sz="3200" dirty="0" smtClean="0">
                <a:solidFill>
                  <a:srgbClr val="FF0000"/>
                </a:solidFill>
              </a:rPr>
              <a:t>	</a:t>
            </a:r>
            <a:endParaRPr lang="en-IN" sz="3200" dirty="0">
              <a:solidFill>
                <a:srgbClr val="FF0000"/>
              </a:solidFill>
            </a:endParaRPr>
          </a:p>
        </p:txBody>
      </p:sp>
      <p:pic>
        <p:nvPicPr>
          <p:cNvPr id="7170" name="Picture 2" descr="https://www.logolynx.com/images/logolynx/s_0b/0bd6eb78ed41badab23a047705214f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30138"/>
            <a:ext cx="1950790" cy="14669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inhgad Engineering Institutes: Nurturing Skilled Technocra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2051719" cy="149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83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4034" name="Picture 2"/>
          <p:cNvPicPr>
            <a:picLocks noChangeAspect="1" noChangeArrowheads="1"/>
          </p:cNvPicPr>
          <p:nvPr/>
        </p:nvPicPr>
        <p:blipFill>
          <a:blip r:embed="rId2" cstate="print"/>
          <a:srcRect/>
          <a:stretch>
            <a:fillRect/>
          </a:stretch>
        </p:blipFill>
        <p:spPr bwMode="auto">
          <a:xfrm>
            <a:off x="0" y="76200"/>
            <a:ext cx="9144000" cy="6741994"/>
          </a:xfrm>
          <a:prstGeom prst="rect">
            <a:avLst/>
          </a:prstGeom>
          <a:noFill/>
          <a:ln w="9525">
            <a:noFill/>
            <a:miter lim="800000"/>
            <a:headEnd/>
            <a:tailEnd/>
          </a:ln>
        </p:spPr>
      </p:pic>
    </p:spTree>
    <p:extLst>
      <p:ext uri="{BB962C8B-B14F-4D97-AF65-F5344CB8AC3E}">
        <p14:creationId xmlns:p14="http://schemas.microsoft.com/office/powerpoint/2010/main" val="3418457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adjacency </a:t>
            </a:r>
            <a:r>
              <a:rPr lang="en-US" dirty="0" smtClean="0"/>
              <a:t>list</a:t>
            </a:r>
            <a:endParaRPr lang="en-US" dirty="0"/>
          </a:p>
        </p:txBody>
      </p:sp>
      <p:sp>
        <p:nvSpPr>
          <p:cNvPr id="3" name="Content Placeholder 2"/>
          <p:cNvSpPr>
            <a:spLocks noGrp="1"/>
          </p:cNvSpPr>
          <p:nvPr>
            <p:ph sz="quarter" idx="1"/>
          </p:nvPr>
        </p:nvSpPr>
        <p:spPr/>
        <p:txBody>
          <a:bodyPr/>
          <a:lstStyle/>
          <a:p>
            <a:r>
              <a:rPr lang="en-US" dirty="0" smtClean="0"/>
              <a:t>Create a graph using adjacency </a:t>
            </a:r>
            <a:r>
              <a:rPr lang="en-US" dirty="0"/>
              <a:t>list</a:t>
            </a:r>
            <a:endParaRPr lang="en-US" dirty="0" smtClean="0"/>
          </a:p>
          <a:p>
            <a:r>
              <a:rPr lang="en-US" dirty="0" smtClean="0"/>
              <a:t>Display adjacency </a:t>
            </a:r>
            <a:r>
              <a:rPr lang="en-US" dirty="0"/>
              <a:t>list of </a:t>
            </a:r>
            <a:r>
              <a:rPr lang="en-US" dirty="0" smtClean="0"/>
              <a:t>graph</a:t>
            </a:r>
          </a:p>
          <a:p>
            <a:r>
              <a:rPr lang="en-US" dirty="0" smtClean="0"/>
              <a:t>Perform DFS traversal using stack</a:t>
            </a:r>
          </a:p>
          <a:p>
            <a:r>
              <a:rPr lang="en-US" dirty="0"/>
              <a:t>Perform </a:t>
            </a:r>
            <a:r>
              <a:rPr lang="en-US" dirty="0" smtClean="0"/>
              <a:t>BFS traversal </a:t>
            </a:r>
            <a:r>
              <a:rPr lang="en-US" dirty="0"/>
              <a:t>using </a:t>
            </a:r>
            <a:r>
              <a:rPr lang="en-US" dirty="0" smtClean="0"/>
              <a:t>Queue</a:t>
            </a:r>
            <a:endParaRPr lang="en-US" dirty="0"/>
          </a:p>
          <a:p>
            <a:endParaRPr lang="en-US" dirty="0" smtClean="0"/>
          </a:p>
          <a:p>
            <a:endParaRPr lang="en-US" dirty="0"/>
          </a:p>
        </p:txBody>
      </p:sp>
    </p:spTree>
    <p:extLst>
      <p:ext uri="{BB962C8B-B14F-4D97-AF65-F5344CB8AC3E}">
        <p14:creationId xmlns:p14="http://schemas.microsoft.com/office/powerpoint/2010/main" val="357142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number </a:t>
            </a:r>
            <a:r>
              <a:rPr lang="en-US" dirty="0" smtClean="0"/>
              <a:t>14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9057941"/>
              </p:ext>
            </p:extLst>
          </p:nvPr>
        </p:nvGraphicFramePr>
        <p:xfrm>
          <a:off x="612775" y="1600200"/>
          <a:ext cx="8153400" cy="5130800"/>
        </p:xfrm>
        <a:graphic>
          <a:graphicData uri="http://schemas.openxmlformats.org/drawingml/2006/table">
            <a:tbl>
              <a:tblPr firstRow="1" bandRow="1">
                <a:tableStyleId>{2D5ABB26-0587-4C30-8999-92F81FD0307C}</a:tableStyleId>
              </a:tblPr>
              <a:tblGrid>
                <a:gridCol w="1292225"/>
                <a:gridCol w="6861175"/>
              </a:tblGrid>
              <a:tr h="370840">
                <a:tc>
                  <a:txBody>
                    <a:bodyPr/>
                    <a:lstStyle/>
                    <a:p>
                      <a:r>
                        <a:rPr lang="en-US" dirty="0" smtClean="0"/>
                        <a:t>Title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There are flight path between cities. If there is flight</a:t>
                      </a:r>
                      <a:r>
                        <a:rPr lang="en-US" baseline="0" dirty="0" smtClean="0"/>
                        <a:t> between city A and City B then there is an edge between the cities. The cost of the edge can be the time that flight taken to reach city B from A, Or amount of fuel used for the journey. Use adjacency list representation of the graph or use adjacency matrix representation of the graph. Check whether the graph is connected or not. Justify the storage is used.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Objective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Create a Graph and Display graph</a:t>
                      </a:r>
                      <a:r>
                        <a:rPr lang="en-US" baseline="0" dirty="0" smtClean="0"/>
                        <a:t> using adjacency matrix or adjacency </a:t>
                      </a:r>
                      <a:r>
                        <a:rPr lang="en-US" baseline="0" dirty="0" smtClean="0"/>
                        <a:t>list</a:t>
                      </a:r>
                    </a:p>
                    <a:p>
                      <a:pPr marL="342900" indent="-342900">
                        <a:buAutoNum type="arabicPeriod"/>
                      </a:pPr>
                      <a:r>
                        <a:rPr lang="en-US" baseline="0" dirty="0" smtClean="0"/>
                        <a:t>Perform Graph traversal DFS using adjacency  matrix with the help of stack</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Perform Graph traversal BFS using adjacency list with the help of Queue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Perquisite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Basic Knowledge</a:t>
                      </a:r>
                      <a:r>
                        <a:rPr lang="en-US" baseline="0" dirty="0" smtClean="0"/>
                        <a:t> of 2D array, Linked list, Stack and Queue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Input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Read a graph from user using</a:t>
                      </a:r>
                      <a:r>
                        <a:rPr lang="en-US" baseline="0" dirty="0" smtClean="0"/>
                        <a:t> 2D array or linked list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Output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DFS and</a:t>
                      </a:r>
                      <a:r>
                        <a:rPr lang="en-US" baseline="0" dirty="0" smtClean="0"/>
                        <a:t> BFS </a:t>
                      </a:r>
                      <a:r>
                        <a:rPr lang="en-US" dirty="0" smtClean="0"/>
                        <a:t>traversal</a:t>
                      </a:r>
                      <a:r>
                        <a:rPr lang="en-US" baseline="0" dirty="0" smtClean="0"/>
                        <a:t> of graph from starting node using matrix</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dirty="0" smtClean="0"/>
                        <a:t>DFS and</a:t>
                      </a:r>
                      <a:r>
                        <a:rPr lang="en-US" baseline="0" dirty="0" smtClean="0"/>
                        <a:t> BFS </a:t>
                      </a:r>
                      <a:r>
                        <a:rPr lang="en-US" dirty="0" smtClean="0"/>
                        <a:t> traversal</a:t>
                      </a:r>
                      <a:r>
                        <a:rPr lang="en-US" baseline="0" dirty="0" smtClean="0"/>
                        <a:t> of graph from starting node using list</a:t>
                      </a:r>
                    </a:p>
                    <a:p>
                      <a:pPr marL="342900" indent="-342900">
                        <a:buAutoNum type="arabicPeriod"/>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939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adjacency matrix</a:t>
            </a:r>
            <a:endParaRPr lang="en-US" dirty="0"/>
          </a:p>
        </p:txBody>
      </p:sp>
      <p:sp>
        <p:nvSpPr>
          <p:cNvPr id="3" name="Content Placeholder 2"/>
          <p:cNvSpPr>
            <a:spLocks noGrp="1"/>
          </p:cNvSpPr>
          <p:nvPr>
            <p:ph sz="quarter" idx="1"/>
          </p:nvPr>
        </p:nvSpPr>
        <p:spPr/>
        <p:txBody>
          <a:bodyPr/>
          <a:lstStyle/>
          <a:p>
            <a:r>
              <a:rPr lang="en-US" dirty="0" smtClean="0"/>
              <a:t>Create a </a:t>
            </a:r>
            <a:r>
              <a:rPr lang="en-US" dirty="0" smtClean="0"/>
              <a:t>weighted graph </a:t>
            </a:r>
            <a:r>
              <a:rPr lang="en-US" dirty="0" smtClean="0"/>
              <a:t>using adjacency matrix</a:t>
            </a:r>
          </a:p>
          <a:p>
            <a:r>
              <a:rPr lang="en-US" dirty="0" smtClean="0"/>
              <a:t>Display adjacency matrix of graph</a:t>
            </a:r>
          </a:p>
          <a:p>
            <a:r>
              <a:rPr lang="en-US" dirty="0" smtClean="0"/>
              <a:t>Perform DFS traversal using stack</a:t>
            </a:r>
          </a:p>
          <a:p>
            <a:r>
              <a:rPr lang="en-US" dirty="0"/>
              <a:t>Perform </a:t>
            </a:r>
            <a:r>
              <a:rPr lang="en-US" dirty="0" smtClean="0"/>
              <a:t>BFS traversal </a:t>
            </a:r>
            <a:r>
              <a:rPr lang="en-US" dirty="0"/>
              <a:t>using </a:t>
            </a:r>
            <a:r>
              <a:rPr lang="en-US" dirty="0" smtClean="0"/>
              <a:t>Queue</a:t>
            </a:r>
            <a:endParaRPr lang="en-US" dirty="0"/>
          </a:p>
          <a:p>
            <a:endParaRPr lang="en-US" dirty="0" smtClean="0"/>
          </a:p>
          <a:p>
            <a:endParaRPr lang="en-US" dirty="0"/>
          </a:p>
        </p:txBody>
      </p:sp>
    </p:spTree>
    <p:extLst>
      <p:ext uri="{BB962C8B-B14F-4D97-AF65-F5344CB8AC3E}">
        <p14:creationId xmlns:p14="http://schemas.microsoft.com/office/powerpoint/2010/main" val="269059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number </a:t>
            </a:r>
            <a:r>
              <a:rPr lang="en-US" dirty="0" smtClean="0"/>
              <a:t>15</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63738513"/>
              </p:ext>
            </p:extLst>
          </p:nvPr>
        </p:nvGraphicFramePr>
        <p:xfrm>
          <a:off x="612775" y="1600200"/>
          <a:ext cx="8153400" cy="3759200"/>
        </p:xfrm>
        <a:graphic>
          <a:graphicData uri="http://schemas.openxmlformats.org/drawingml/2006/table">
            <a:tbl>
              <a:tblPr firstRow="1" bandRow="1">
                <a:tableStyleId>{2D5ABB26-0587-4C30-8999-92F81FD0307C}</a:tableStyleId>
              </a:tblPr>
              <a:tblGrid>
                <a:gridCol w="1292225"/>
                <a:gridCol w="6861175"/>
              </a:tblGrid>
              <a:tr h="370840">
                <a:tc>
                  <a:txBody>
                    <a:bodyPr/>
                    <a:lstStyle/>
                    <a:p>
                      <a:r>
                        <a:rPr lang="en-US" dirty="0" smtClean="0"/>
                        <a:t>Title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You have a business with several offices; you want to lease phone lines to connect them up with each other;</a:t>
                      </a:r>
                      <a:r>
                        <a:rPr lang="en-US" baseline="0" dirty="0" smtClean="0"/>
                        <a:t> and the phone company charges </a:t>
                      </a:r>
                      <a:r>
                        <a:rPr lang="en-US" baseline="0" dirty="0" err="1" smtClean="0"/>
                        <a:t>diffent</a:t>
                      </a:r>
                      <a:r>
                        <a:rPr lang="en-US" baseline="0" dirty="0" smtClean="0"/>
                        <a:t> amount of money to connect different pair of cities.  You want to a set a lines that connect all offices with minimum total cost. Solve the problem using appropriate data structure.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Objective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Create a Graph and Display graph</a:t>
                      </a:r>
                      <a:r>
                        <a:rPr lang="en-US" baseline="0" dirty="0" smtClean="0"/>
                        <a:t> using adjacency matrix or adjacency list</a:t>
                      </a:r>
                    </a:p>
                    <a:p>
                      <a:pPr marL="342900" indent="-342900">
                        <a:buAutoNum type="arabicPeriod"/>
                      </a:pPr>
                      <a:r>
                        <a:rPr lang="en-US" baseline="0" dirty="0" smtClean="0"/>
                        <a:t>Implement Prims algorithm to find MST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Perquisite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Basic Knowledge</a:t>
                      </a:r>
                      <a:r>
                        <a:rPr lang="en-US" baseline="0" dirty="0" smtClean="0"/>
                        <a:t> </a:t>
                      </a:r>
                      <a:r>
                        <a:rPr lang="en-US" baseline="0" dirty="0" smtClean="0"/>
                        <a:t>MST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Input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Read a graph from user using</a:t>
                      </a:r>
                      <a:r>
                        <a:rPr lang="en-US" baseline="0" dirty="0" smtClean="0"/>
                        <a:t> 2D </a:t>
                      </a:r>
                      <a:r>
                        <a:rPr lang="en-US" baseline="0" dirty="0" smtClean="0"/>
                        <a:t>array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Output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MST of entered graph</a:t>
                      </a:r>
                      <a:endParaRPr lang="en-US" baseline="0" dirty="0" smtClean="0"/>
                    </a:p>
                    <a:p>
                      <a:pPr marL="342900" indent="-342900">
                        <a:buAutoNum type="arabicPeriod"/>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939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sp>
        <p:nvSpPr>
          <p:cNvPr id="3" name="Content Placeholder 2"/>
          <p:cNvSpPr>
            <a:spLocks noGrp="1"/>
          </p:cNvSpPr>
          <p:nvPr>
            <p:ph sz="quarter" idx="1"/>
          </p:nvPr>
        </p:nvSpPr>
        <p:spPr>
          <a:xfrm>
            <a:off x="228600" y="1600200"/>
            <a:ext cx="8537448" cy="5029200"/>
          </a:xfrm>
        </p:spPr>
        <p:txBody>
          <a:bodyPr>
            <a:normAutofit fontScale="77500" lnSpcReduction="20000"/>
          </a:bodyPr>
          <a:lstStyle/>
          <a:p>
            <a:r>
              <a:rPr lang="en-US" dirty="0"/>
              <a:t>Prim’s Algorithm also use Greedy approach to find the minimum spanning tree. In Prim’s Algorithm we grow the spanning tree from a starting position. Unlike an </a:t>
            </a:r>
            <a:r>
              <a:rPr lang="en-US" b="1" dirty="0"/>
              <a:t>edge</a:t>
            </a:r>
            <a:r>
              <a:rPr lang="en-US" dirty="0"/>
              <a:t> in </a:t>
            </a:r>
            <a:r>
              <a:rPr lang="en-US" dirty="0" err="1"/>
              <a:t>Kruskal's</a:t>
            </a:r>
            <a:r>
              <a:rPr lang="en-US" dirty="0"/>
              <a:t>, we add </a:t>
            </a:r>
            <a:r>
              <a:rPr lang="en-US" b="1" dirty="0"/>
              <a:t>vertex</a:t>
            </a:r>
            <a:r>
              <a:rPr lang="en-US" dirty="0"/>
              <a:t> to the growing spanning tree in Prim's.</a:t>
            </a:r>
          </a:p>
          <a:p>
            <a:r>
              <a:rPr lang="en-US" b="1" dirty="0"/>
              <a:t>Algorithm Steps:</a:t>
            </a:r>
            <a:endParaRPr lang="en-US" dirty="0"/>
          </a:p>
          <a:p>
            <a:r>
              <a:rPr lang="en-US" dirty="0"/>
              <a:t>Maintain two disjoint sets of vertices. One containing vertices that are in the growing spanning tree and other that are not in the growing spanning tree.</a:t>
            </a:r>
          </a:p>
          <a:p>
            <a:r>
              <a:rPr lang="en-US" dirty="0"/>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p>
          <a:p>
            <a:r>
              <a:rPr lang="en-US" dirty="0"/>
              <a:t>Check for cycles. To do that, mark the nodes which have been already selected and insert only those nodes in the Priority Queue that are not marked.</a:t>
            </a:r>
          </a:p>
          <a:p>
            <a:endParaRPr lang="en-US" dirty="0"/>
          </a:p>
        </p:txBody>
      </p:sp>
    </p:spTree>
    <p:extLst>
      <p:ext uri="{BB962C8B-B14F-4D97-AF65-F5344CB8AC3E}">
        <p14:creationId xmlns:p14="http://schemas.microsoft.com/office/powerpoint/2010/main" val="344788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1905000" y="2967334"/>
            <a:ext cx="61722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 !!!</a:t>
            </a:r>
            <a:endParaRPr lang="en-US" sz="8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54781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0"/>
            <a:ext cx="91344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36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number 13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14847082"/>
              </p:ext>
            </p:extLst>
          </p:nvPr>
        </p:nvGraphicFramePr>
        <p:xfrm>
          <a:off x="612775" y="1600200"/>
          <a:ext cx="8153400" cy="4582160"/>
        </p:xfrm>
        <a:graphic>
          <a:graphicData uri="http://schemas.openxmlformats.org/drawingml/2006/table">
            <a:tbl>
              <a:tblPr firstRow="1" bandRow="1">
                <a:tableStyleId>{2D5ABB26-0587-4C30-8999-92F81FD0307C}</a:tableStyleId>
              </a:tblPr>
              <a:tblGrid>
                <a:gridCol w="1292225"/>
                <a:gridCol w="6861175"/>
              </a:tblGrid>
              <a:tr h="370840">
                <a:tc>
                  <a:txBody>
                    <a:bodyPr/>
                    <a:lstStyle/>
                    <a:p>
                      <a:r>
                        <a:rPr lang="en-US" dirty="0" smtClean="0"/>
                        <a:t>Title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Represent a given</a:t>
                      </a:r>
                      <a:r>
                        <a:rPr lang="en-US" baseline="0" dirty="0" smtClean="0"/>
                        <a:t> graph using adjacency matrix/ list to perform DFS and using list to perform BFS. Use the map of the area around the college as the graph. Identify the prominent land marks as nodes and perform DFS and BFS on that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Objective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Create a Graph and Display graph</a:t>
                      </a:r>
                      <a:r>
                        <a:rPr lang="en-US" baseline="0" dirty="0" smtClean="0"/>
                        <a:t> using adjacency matrix or adjacency list</a:t>
                      </a:r>
                    </a:p>
                    <a:p>
                      <a:pPr marL="342900" indent="-342900">
                        <a:buAutoNum type="arabicPeriod"/>
                      </a:pPr>
                      <a:r>
                        <a:rPr lang="en-US" baseline="0" dirty="0" smtClean="0"/>
                        <a:t>Perform Graph traversal DFS using adjacency  matrix with the help of stack</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Perform Graph traversal BFS using adjacency list with the help of Queue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Perquisite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Basic Knowledge</a:t>
                      </a:r>
                      <a:r>
                        <a:rPr lang="en-US" baseline="0" dirty="0" smtClean="0"/>
                        <a:t> of 2D array, Linked list, Stack and Queue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Input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Read a graph from user using</a:t>
                      </a:r>
                      <a:r>
                        <a:rPr lang="en-US" baseline="0" dirty="0" smtClean="0"/>
                        <a:t> 2D array or linked list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Output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DFS and</a:t>
                      </a:r>
                      <a:r>
                        <a:rPr lang="en-US" baseline="0" dirty="0" smtClean="0"/>
                        <a:t> BFS </a:t>
                      </a:r>
                      <a:r>
                        <a:rPr lang="en-US" dirty="0" smtClean="0"/>
                        <a:t>traversal</a:t>
                      </a:r>
                      <a:r>
                        <a:rPr lang="en-US" baseline="0" dirty="0" smtClean="0"/>
                        <a:t> of graph from starting node using matrix</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dirty="0" smtClean="0"/>
                        <a:t>DFS and</a:t>
                      </a:r>
                      <a:r>
                        <a:rPr lang="en-US" baseline="0" dirty="0" smtClean="0"/>
                        <a:t> BFS </a:t>
                      </a:r>
                      <a:r>
                        <a:rPr lang="en-US" dirty="0" smtClean="0"/>
                        <a:t> traversal</a:t>
                      </a:r>
                      <a:r>
                        <a:rPr lang="en-US" baseline="0" dirty="0" smtClean="0"/>
                        <a:t> of graph from starting node using list</a:t>
                      </a:r>
                    </a:p>
                    <a:p>
                      <a:pPr marL="342900" indent="-342900">
                        <a:buAutoNum type="arabicPeriod"/>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637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adjacency matrix</a:t>
            </a:r>
            <a:endParaRPr lang="en-US" dirty="0"/>
          </a:p>
        </p:txBody>
      </p:sp>
      <p:sp>
        <p:nvSpPr>
          <p:cNvPr id="3" name="Content Placeholder 2"/>
          <p:cNvSpPr>
            <a:spLocks noGrp="1"/>
          </p:cNvSpPr>
          <p:nvPr>
            <p:ph sz="quarter" idx="1"/>
          </p:nvPr>
        </p:nvSpPr>
        <p:spPr/>
        <p:txBody>
          <a:bodyPr/>
          <a:lstStyle/>
          <a:p>
            <a:r>
              <a:rPr lang="en-US" dirty="0" smtClean="0"/>
              <a:t>Create a graph using adjacency matrix</a:t>
            </a:r>
          </a:p>
          <a:p>
            <a:r>
              <a:rPr lang="en-US" dirty="0" smtClean="0"/>
              <a:t>Display adjacency matrix of graph</a:t>
            </a:r>
          </a:p>
          <a:p>
            <a:r>
              <a:rPr lang="en-US" dirty="0" smtClean="0"/>
              <a:t>Perform DFS traversal using stack</a:t>
            </a:r>
          </a:p>
          <a:p>
            <a:r>
              <a:rPr lang="en-US" dirty="0"/>
              <a:t>Perform </a:t>
            </a:r>
            <a:r>
              <a:rPr lang="en-US" dirty="0" smtClean="0"/>
              <a:t>BFS traversal </a:t>
            </a:r>
            <a:r>
              <a:rPr lang="en-US" dirty="0"/>
              <a:t>using </a:t>
            </a:r>
            <a:r>
              <a:rPr lang="en-US" dirty="0" smtClean="0"/>
              <a:t>Queue</a:t>
            </a:r>
            <a:endParaRPr lang="en-US" dirty="0"/>
          </a:p>
          <a:p>
            <a:endParaRPr lang="en-US" dirty="0" smtClean="0"/>
          </a:p>
          <a:p>
            <a:endParaRPr lang="en-US" dirty="0"/>
          </a:p>
        </p:txBody>
      </p:sp>
    </p:spTree>
    <p:extLst>
      <p:ext uri="{BB962C8B-B14F-4D97-AF65-F5344CB8AC3E}">
        <p14:creationId xmlns:p14="http://schemas.microsoft.com/office/powerpoint/2010/main" val="283791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Graph</a:t>
            </a:r>
            <a:endParaRPr lang="en-US" dirty="0"/>
          </a:p>
        </p:txBody>
      </p:sp>
      <p:sp>
        <p:nvSpPr>
          <p:cNvPr id="3" name="Content Placeholder 2"/>
          <p:cNvSpPr>
            <a:spLocks noGrp="1"/>
          </p:cNvSpPr>
          <p:nvPr>
            <p:ph sz="quarter" idx="2"/>
          </p:nvPr>
        </p:nvSpPr>
        <p:spPr/>
        <p:txBody>
          <a:bodyPr>
            <a:normAutofit lnSpcReduction="10000"/>
          </a:bodyPr>
          <a:lstStyle/>
          <a:p>
            <a:r>
              <a:rPr lang="en-US" sz="1800" dirty="0" smtClean="0"/>
              <a:t>1. create a empty graph matrix </a:t>
            </a:r>
          </a:p>
          <a:p>
            <a:pPr>
              <a:buNone/>
            </a:pPr>
            <a:r>
              <a:rPr lang="en-US" sz="1800" dirty="0" smtClean="0"/>
              <a:t>    2. Ask total number of nodes required. 	    for(</a:t>
            </a:r>
            <a:r>
              <a:rPr lang="en-US" sz="1800" dirty="0" err="1" smtClean="0"/>
              <a:t>i</a:t>
            </a:r>
            <a:r>
              <a:rPr lang="en-US" sz="1800" dirty="0" smtClean="0"/>
              <a:t>=1;i&lt;=10;i++)</a:t>
            </a:r>
          </a:p>
          <a:p>
            <a:pPr>
              <a:buNone/>
            </a:pPr>
            <a:r>
              <a:rPr lang="en-US" sz="1800" dirty="0" smtClean="0"/>
              <a:t>	{</a:t>
            </a:r>
          </a:p>
          <a:p>
            <a:pPr>
              <a:buNone/>
            </a:pPr>
            <a:r>
              <a:rPr lang="en-US" sz="1800" dirty="0" smtClean="0"/>
              <a:t>	  for(j=1;j&lt;=10;j++)</a:t>
            </a:r>
          </a:p>
          <a:p>
            <a:pPr>
              <a:buNone/>
            </a:pPr>
            <a:r>
              <a:rPr lang="en-US" sz="1800" dirty="0" smtClean="0"/>
              <a:t>	   {</a:t>
            </a:r>
          </a:p>
          <a:p>
            <a:pPr>
              <a:buNone/>
            </a:pPr>
            <a:r>
              <a:rPr lang="en-US" sz="1800" dirty="0" smtClean="0"/>
              <a:t>	      g[</a:t>
            </a:r>
            <a:r>
              <a:rPr lang="en-US" sz="1800" dirty="0" err="1" smtClean="0"/>
              <a:t>i</a:t>
            </a:r>
            <a:r>
              <a:rPr lang="en-US" sz="1800" dirty="0" smtClean="0"/>
              <a:t>][j]=0;</a:t>
            </a:r>
          </a:p>
          <a:p>
            <a:pPr>
              <a:buNone/>
            </a:pPr>
            <a:r>
              <a:rPr lang="en-US" sz="1800" dirty="0" smtClean="0"/>
              <a:t>	   }</a:t>
            </a:r>
          </a:p>
          <a:p>
            <a:pPr>
              <a:buNone/>
            </a:pPr>
            <a:r>
              <a:rPr lang="en-US" sz="1800" dirty="0" smtClean="0"/>
              <a:t>	}</a:t>
            </a:r>
          </a:p>
          <a:p>
            <a:pPr>
              <a:buNone/>
            </a:pPr>
            <a:r>
              <a:rPr lang="en-US" sz="1800" dirty="0" smtClean="0"/>
              <a:t>			</a:t>
            </a:r>
            <a:endParaRPr lang="en-US" sz="1800" dirty="0"/>
          </a:p>
        </p:txBody>
      </p:sp>
      <p:sp>
        <p:nvSpPr>
          <p:cNvPr id="6" name="Content Placeholder 5"/>
          <p:cNvSpPr>
            <a:spLocks noGrp="1"/>
          </p:cNvSpPr>
          <p:nvPr>
            <p:ph sz="quarter" idx="4"/>
          </p:nvPr>
        </p:nvSpPr>
        <p:spPr>
          <a:xfrm>
            <a:off x="4788024" y="2708920"/>
            <a:ext cx="4267200" cy="3581400"/>
          </a:xfrm>
        </p:spPr>
        <p:txBody>
          <a:bodyPr>
            <a:normAutofit/>
          </a:bodyPr>
          <a:lstStyle/>
          <a:p>
            <a:pPr>
              <a:buNone/>
            </a:pPr>
            <a:r>
              <a:rPr lang="en-US" dirty="0" smtClean="0"/>
              <a:t>1. Ask starting and ending vertex</a:t>
            </a:r>
          </a:p>
          <a:p>
            <a:pPr>
              <a:buNone/>
            </a:pPr>
            <a:r>
              <a:rPr lang="en-US" dirty="0" smtClean="0"/>
              <a:t>i.e. v1 and v2</a:t>
            </a:r>
          </a:p>
          <a:p>
            <a:pPr>
              <a:buNone/>
            </a:pPr>
            <a:r>
              <a:rPr lang="en-US" dirty="0" smtClean="0"/>
              <a:t>2. Initialize the </a:t>
            </a:r>
          </a:p>
          <a:p>
            <a:pPr>
              <a:buNone/>
            </a:pPr>
            <a:r>
              <a:rPr lang="en-US" dirty="0" smtClean="0"/>
              <a:t>	   g[v1][v2]=1;</a:t>
            </a:r>
          </a:p>
          <a:p>
            <a:pPr>
              <a:buNone/>
            </a:pPr>
            <a:r>
              <a:rPr lang="en-US" dirty="0" smtClean="0"/>
              <a:t>	   g[v2][v1]=1;</a:t>
            </a:r>
          </a:p>
          <a:p>
            <a:pPr>
              <a:buNone/>
            </a:pPr>
            <a:endParaRPr lang="en-US" dirty="0"/>
          </a:p>
        </p:txBody>
      </p:sp>
      <p:sp>
        <p:nvSpPr>
          <p:cNvPr id="4" name="Text Placeholder 3"/>
          <p:cNvSpPr>
            <a:spLocks noGrp="1"/>
          </p:cNvSpPr>
          <p:nvPr>
            <p:ph type="body" sz="quarter" idx="1"/>
          </p:nvPr>
        </p:nvSpPr>
        <p:spPr/>
        <p:txBody>
          <a:bodyPr/>
          <a:lstStyle/>
          <a:p>
            <a:r>
              <a:rPr lang="en-US" dirty="0" smtClean="0"/>
              <a:t>Initially</a:t>
            </a:r>
            <a:endParaRPr lang="en-US" dirty="0"/>
          </a:p>
        </p:txBody>
      </p:sp>
      <p:sp>
        <p:nvSpPr>
          <p:cNvPr id="5" name="Text Placeholder 4"/>
          <p:cNvSpPr>
            <a:spLocks noGrp="1"/>
          </p:cNvSpPr>
          <p:nvPr>
            <p:ph type="body" sz="quarter" idx="3"/>
          </p:nvPr>
        </p:nvSpPr>
        <p:spPr/>
        <p:txBody>
          <a:bodyPr/>
          <a:lstStyle/>
          <a:p>
            <a:r>
              <a:rPr lang="en-US" dirty="0" smtClean="0"/>
              <a:t>Creation</a:t>
            </a:r>
            <a:endParaRPr lang="en-US" dirty="0"/>
          </a:p>
        </p:txBody>
      </p:sp>
    </p:spTree>
    <p:extLst>
      <p:ext uri="{BB962C8B-B14F-4D97-AF65-F5344CB8AC3E}">
        <p14:creationId xmlns:p14="http://schemas.microsoft.com/office/powerpoint/2010/main" val="377065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linds(horizontal)">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blinds(horizontal)">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blinds(horizontal)">
                                      <p:cBhvr>
                                        <p:cTn id="3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3152"/>
            <a:ext cx="8382000" cy="1069848"/>
          </a:xfrm>
        </p:spPr>
        <p:txBody>
          <a:bodyPr/>
          <a:lstStyle/>
          <a:p>
            <a:r>
              <a:rPr lang="en-US" dirty="0" smtClean="0"/>
              <a:t>Display a graph</a:t>
            </a:r>
            <a:endParaRPr lang="en-US" dirty="0"/>
          </a:p>
        </p:txBody>
      </p:sp>
      <p:sp>
        <p:nvSpPr>
          <p:cNvPr id="3" name="Content Placeholder 2"/>
          <p:cNvSpPr>
            <a:spLocks noGrp="1"/>
          </p:cNvSpPr>
          <p:nvPr>
            <p:ph sz="quarter" idx="2"/>
          </p:nvPr>
        </p:nvSpPr>
        <p:spPr>
          <a:xfrm>
            <a:off x="609600" y="2438400"/>
            <a:ext cx="8229600" cy="3581400"/>
          </a:xfrm>
        </p:spPr>
        <p:txBody>
          <a:bodyPr>
            <a:normAutofit/>
          </a:bodyPr>
          <a:lstStyle/>
          <a:p>
            <a:pPr>
              <a:buNone/>
            </a:pPr>
            <a:r>
              <a:rPr lang="en-US" dirty="0" smtClean="0"/>
              <a:t>// This algorithm is used to print undirected graph given by user. </a:t>
            </a:r>
          </a:p>
          <a:p>
            <a:pPr>
              <a:buNone/>
            </a:pPr>
            <a:r>
              <a:rPr lang="en-US" dirty="0" smtClean="0"/>
              <a:t> 1. for( </a:t>
            </a:r>
            <a:r>
              <a:rPr lang="en-US" dirty="0" err="1" smtClean="0"/>
              <a:t>i</a:t>
            </a:r>
            <a:r>
              <a:rPr lang="en-US" dirty="0" smtClean="0"/>
              <a:t>=1 to n) do </a:t>
            </a:r>
          </a:p>
          <a:p>
            <a:pPr>
              <a:buNone/>
            </a:pPr>
            <a:r>
              <a:rPr lang="en-US" dirty="0" smtClean="0"/>
              <a:t> 2.   for(j=1 to n ) do </a:t>
            </a:r>
          </a:p>
          <a:p>
            <a:pPr>
              <a:buNone/>
            </a:pPr>
            <a:r>
              <a:rPr lang="en-US" dirty="0" smtClean="0"/>
              <a:t>        2.1 Write(g[</a:t>
            </a:r>
            <a:r>
              <a:rPr lang="en-US" dirty="0" err="1" smtClean="0"/>
              <a:t>i</a:t>
            </a:r>
            <a:r>
              <a:rPr lang="en-US" dirty="0" smtClean="0"/>
              <a:t>][j]); </a:t>
            </a:r>
          </a:p>
          <a:p>
            <a:pPr>
              <a:buNone/>
            </a:pPr>
            <a:endParaRPr lang="en-US" dirty="0" smtClean="0"/>
          </a:p>
          <a:p>
            <a:pPr>
              <a:buNone/>
            </a:pPr>
            <a:endParaRPr lang="en-US" dirty="0"/>
          </a:p>
        </p:txBody>
      </p:sp>
      <p:sp>
        <p:nvSpPr>
          <p:cNvPr id="5" name="Text Placeholder 4"/>
          <p:cNvSpPr>
            <a:spLocks noGrp="1"/>
          </p:cNvSpPr>
          <p:nvPr>
            <p:ph type="body" sz="quarter" idx="1"/>
          </p:nvPr>
        </p:nvSpPr>
        <p:spPr>
          <a:xfrm>
            <a:off x="609600" y="1752600"/>
            <a:ext cx="7543800" cy="640080"/>
          </a:xfrm>
        </p:spPr>
        <p:txBody>
          <a:bodyPr/>
          <a:lstStyle/>
          <a:p>
            <a:pPr algn="ctr"/>
            <a:r>
              <a:rPr lang="en-US" dirty="0" smtClean="0"/>
              <a:t>Display the adjacency matrix</a:t>
            </a:r>
            <a:endParaRPr lang="en-US" dirty="0"/>
          </a:p>
        </p:txBody>
      </p:sp>
    </p:spTree>
    <p:extLst>
      <p:ext uri="{BB962C8B-B14F-4D97-AF65-F5344CB8AC3E}">
        <p14:creationId xmlns:p14="http://schemas.microsoft.com/office/powerpoint/2010/main" val="125025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DFS </a:t>
            </a:r>
            <a:r>
              <a:rPr lang="en-US" dirty="0" smtClean="0"/>
              <a:t>Algorithm</a:t>
            </a:r>
            <a:endParaRPr lang="en-US" dirty="0"/>
          </a:p>
        </p:txBody>
      </p:sp>
      <p:sp>
        <p:nvSpPr>
          <p:cNvPr id="3" name="Content Placeholder 2"/>
          <p:cNvSpPr>
            <a:spLocks noGrp="1"/>
          </p:cNvSpPr>
          <p:nvPr>
            <p:ph sz="quarter" idx="1"/>
          </p:nvPr>
        </p:nvSpPr>
        <p:spPr>
          <a:xfrm>
            <a:off x="152400" y="1600200"/>
            <a:ext cx="8613648" cy="4495800"/>
          </a:xfrm>
        </p:spPr>
        <p:txBody>
          <a:bodyPr>
            <a:normAutofit/>
          </a:bodyPr>
          <a:lstStyle/>
          <a:p>
            <a:r>
              <a:rPr lang="en-US" b="1" dirty="0" smtClean="0"/>
              <a:t>Step </a:t>
            </a:r>
            <a:r>
              <a:rPr lang="en-US" b="1" dirty="0"/>
              <a:t>1:</a:t>
            </a:r>
            <a:r>
              <a:rPr lang="en-US" dirty="0"/>
              <a:t> Insert the root node or starting node of a tree or a graph in the stack.</a:t>
            </a:r>
          </a:p>
          <a:p>
            <a:r>
              <a:rPr lang="en-US" b="1" dirty="0"/>
              <a:t>Step 2:</a:t>
            </a:r>
            <a:r>
              <a:rPr lang="en-US" dirty="0"/>
              <a:t> Pop the top item from the stack and add it to the visited list.</a:t>
            </a:r>
          </a:p>
          <a:p>
            <a:r>
              <a:rPr lang="en-US" b="1" dirty="0"/>
              <a:t>Step 3:</a:t>
            </a:r>
            <a:r>
              <a:rPr lang="en-US" dirty="0"/>
              <a:t> Find all the adjacent nodes of the node marked visited and add the ones that are not yet visited, to the stack.</a:t>
            </a:r>
          </a:p>
          <a:p>
            <a:r>
              <a:rPr lang="en-US" b="1" dirty="0"/>
              <a:t>Step 4</a:t>
            </a:r>
            <a:r>
              <a:rPr lang="en-US" dirty="0"/>
              <a:t>: Repeat steps 2 and 3 until the stack is empty.</a:t>
            </a:r>
          </a:p>
          <a:p>
            <a:endParaRPr lang="en-US" dirty="0"/>
          </a:p>
        </p:txBody>
      </p:sp>
    </p:spTree>
    <p:extLst>
      <p:ext uri="{BB962C8B-B14F-4D97-AF65-F5344CB8AC3E}">
        <p14:creationId xmlns:p14="http://schemas.microsoft.com/office/powerpoint/2010/main" val="260248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228600"/>
          </a:xfrm>
        </p:spPr>
        <p:txBody>
          <a:bodyPr>
            <a:normAutofit fontScale="90000"/>
          </a:bodyPr>
          <a:lstStyle/>
          <a:p>
            <a:r>
              <a:rPr lang="en-US" dirty="0" smtClean="0"/>
              <a:t>Implementation </a:t>
            </a:r>
            <a:endParaRPr lang="en-US" dirty="0"/>
          </a:p>
        </p:txBody>
      </p:sp>
      <p:sp>
        <p:nvSpPr>
          <p:cNvPr id="3" name="Content Placeholder 2"/>
          <p:cNvSpPr>
            <a:spLocks noGrp="1"/>
          </p:cNvSpPr>
          <p:nvPr>
            <p:ph sz="quarter" idx="1"/>
          </p:nvPr>
        </p:nvSpPr>
        <p:spPr>
          <a:xfrm>
            <a:off x="304800" y="533400"/>
            <a:ext cx="8610600" cy="6324600"/>
          </a:xfrm>
        </p:spPr>
        <p:txBody>
          <a:bodyPr>
            <a:normAutofit fontScale="70000" lnSpcReduction="20000"/>
          </a:bodyPr>
          <a:lstStyle/>
          <a:p>
            <a:pPr marL="0" indent="0">
              <a:buNone/>
            </a:pPr>
            <a:r>
              <a:rPr lang="en-US" dirty="0" smtClean="0"/>
              <a:t>Algorithm DFS ( ) // This algorithm is used to traverse graph in DFS order. </a:t>
            </a:r>
          </a:p>
          <a:p>
            <a:pPr marL="0" indent="0">
              <a:buNone/>
            </a:pPr>
            <a:r>
              <a:rPr lang="en-US" dirty="0" smtClean="0"/>
              <a:t>1. { </a:t>
            </a:r>
          </a:p>
          <a:p>
            <a:pPr marL="0" indent="0">
              <a:buNone/>
            </a:pPr>
            <a:r>
              <a:rPr lang="en-US" dirty="0" smtClean="0"/>
              <a:t>2.  for(</a:t>
            </a:r>
            <a:r>
              <a:rPr lang="en-US" dirty="0" err="1" smtClean="0"/>
              <a:t>i</a:t>
            </a:r>
            <a:r>
              <a:rPr lang="en-US" dirty="0" smtClean="0"/>
              <a:t>=1 to n) do </a:t>
            </a:r>
          </a:p>
          <a:p>
            <a:pPr marL="0" indent="0">
              <a:buNone/>
            </a:pPr>
            <a:r>
              <a:rPr lang="en-US" dirty="0" smtClean="0"/>
              <a:t>3.  visit[</a:t>
            </a:r>
            <a:r>
              <a:rPr lang="en-US" dirty="0" err="1" smtClean="0"/>
              <a:t>i</a:t>
            </a:r>
            <a:r>
              <a:rPr lang="en-US" dirty="0" smtClean="0"/>
              <a:t>]=0; </a:t>
            </a:r>
          </a:p>
          <a:p>
            <a:pPr marL="0" indent="0">
              <a:buNone/>
            </a:pPr>
            <a:r>
              <a:rPr lang="en-US" dirty="0" smtClean="0"/>
              <a:t>4.  Read(Starting vertex in v1); </a:t>
            </a:r>
          </a:p>
          <a:p>
            <a:pPr marL="0" indent="0">
              <a:buNone/>
            </a:pPr>
            <a:r>
              <a:rPr lang="en-US" dirty="0" smtClean="0"/>
              <a:t>5.  push(v1); </a:t>
            </a:r>
          </a:p>
          <a:p>
            <a:pPr marL="0" indent="0">
              <a:buNone/>
            </a:pPr>
            <a:r>
              <a:rPr lang="en-US" dirty="0" smtClean="0"/>
              <a:t>6.  while(top!=-1)  // until stack I s not empty </a:t>
            </a:r>
          </a:p>
          <a:p>
            <a:pPr marL="0" indent="0">
              <a:buNone/>
            </a:pPr>
            <a:r>
              <a:rPr lang="en-US" dirty="0" smtClean="0"/>
              <a:t>7.    { </a:t>
            </a:r>
          </a:p>
          <a:p>
            <a:pPr marL="0" indent="0">
              <a:buNone/>
            </a:pPr>
            <a:r>
              <a:rPr lang="en-US" dirty="0" smtClean="0"/>
              <a:t>8.      v1=pop(); </a:t>
            </a:r>
          </a:p>
          <a:p>
            <a:pPr marL="0" indent="0">
              <a:buNone/>
            </a:pPr>
            <a:r>
              <a:rPr lang="en-US" dirty="0" smtClean="0"/>
              <a:t>9.      if(visit[v1]==0)      // v1 is unvisited </a:t>
            </a:r>
          </a:p>
          <a:p>
            <a:pPr marL="0" indent="0">
              <a:buNone/>
            </a:pPr>
            <a:r>
              <a:rPr lang="en-US" dirty="0" smtClean="0"/>
              <a:t>10.        { </a:t>
            </a:r>
          </a:p>
          <a:p>
            <a:pPr marL="0" indent="0">
              <a:buNone/>
            </a:pPr>
            <a:r>
              <a:rPr lang="en-US" dirty="0" smtClean="0"/>
              <a:t>11.            Write(v1); </a:t>
            </a:r>
          </a:p>
          <a:p>
            <a:pPr marL="0" indent="0">
              <a:buNone/>
            </a:pPr>
            <a:r>
              <a:rPr lang="en-US" dirty="0" smtClean="0"/>
              <a:t>12.             visit[v1]=1; </a:t>
            </a:r>
          </a:p>
          <a:p>
            <a:pPr marL="0" indent="0">
              <a:buNone/>
            </a:pPr>
            <a:r>
              <a:rPr lang="en-US" dirty="0" smtClean="0"/>
              <a:t>13.             for(v2=1 to n)  // find neighbors </a:t>
            </a:r>
          </a:p>
          <a:p>
            <a:pPr marL="0" indent="0">
              <a:buNone/>
            </a:pPr>
            <a:r>
              <a:rPr lang="en-US" dirty="0" smtClean="0"/>
              <a:t>14.              if(g[v1][v2]==1)  // neighbor exist </a:t>
            </a:r>
          </a:p>
          <a:p>
            <a:pPr marL="0" indent="0">
              <a:buNone/>
            </a:pPr>
            <a:r>
              <a:rPr lang="en-US" dirty="0" smtClean="0"/>
              <a:t>15.              push(v2); </a:t>
            </a:r>
          </a:p>
          <a:p>
            <a:pPr marL="0" indent="0">
              <a:buNone/>
            </a:pPr>
            <a:r>
              <a:rPr lang="en-US" dirty="0" smtClean="0"/>
              <a:t>16.         } </a:t>
            </a:r>
          </a:p>
          <a:p>
            <a:pPr marL="0" indent="0">
              <a:buNone/>
            </a:pPr>
            <a:r>
              <a:rPr lang="en-US" dirty="0" smtClean="0"/>
              <a:t>17.      } </a:t>
            </a:r>
          </a:p>
          <a:p>
            <a:pPr marL="0" indent="0">
              <a:buNone/>
            </a:pPr>
            <a:r>
              <a:rPr lang="en-US" dirty="0" smtClean="0"/>
              <a:t>18.  } </a:t>
            </a:r>
            <a:endParaRPr lang="en-US" dirty="0"/>
          </a:p>
        </p:txBody>
      </p:sp>
    </p:spTree>
    <p:extLst>
      <p:ext uri="{BB962C8B-B14F-4D97-AF65-F5344CB8AC3E}">
        <p14:creationId xmlns:p14="http://schemas.microsoft.com/office/powerpoint/2010/main" val="59471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BFS Algorithm</a:t>
            </a:r>
            <a:endParaRPr lang="en-US" dirty="0"/>
          </a:p>
        </p:txBody>
      </p:sp>
      <p:sp>
        <p:nvSpPr>
          <p:cNvPr id="3" name="Content Placeholder 2"/>
          <p:cNvSpPr>
            <a:spLocks noGrp="1"/>
          </p:cNvSpPr>
          <p:nvPr>
            <p:ph sz="quarter" idx="1"/>
          </p:nvPr>
        </p:nvSpPr>
        <p:spPr>
          <a:xfrm>
            <a:off x="228600" y="1600200"/>
            <a:ext cx="8537448" cy="4876800"/>
          </a:xfrm>
        </p:spPr>
        <p:txBody>
          <a:bodyPr>
            <a:normAutofit/>
          </a:bodyPr>
          <a:lstStyle/>
          <a:p>
            <a:pPr marL="514350" indent="-514350" fontAlgn="base">
              <a:buFont typeface="+mj-lt"/>
              <a:buAutoNum type="arabicPeriod"/>
            </a:pPr>
            <a:r>
              <a:rPr lang="en-US" dirty="0" smtClean="0"/>
              <a:t>The </a:t>
            </a:r>
            <a:r>
              <a:rPr lang="en-US" dirty="0"/>
              <a:t>algorithm for breadth-first search traversal is:</a:t>
            </a:r>
          </a:p>
          <a:p>
            <a:pPr marL="514350" indent="-514350" fontAlgn="base">
              <a:buFont typeface="+mj-lt"/>
              <a:buAutoNum type="arabicPeriod"/>
            </a:pPr>
            <a:r>
              <a:rPr lang="en-US" dirty="0"/>
              <a:t>Select the root of the graph.</a:t>
            </a:r>
          </a:p>
          <a:p>
            <a:pPr marL="514350" indent="-514350" fontAlgn="base">
              <a:buFont typeface="+mj-lt"/>
              <a:buAutoNum type="arabicPeriod"/>
            </a:pPr>
            <a:r>
              <a:rPr lang="en-US" dirty="0"/>
              <a:t>Insert the root vertex into the queue.</a:t>
            </a:r>
          </a:p>
          <a:p>
            <a:pPr marL="514350" indent="-514350" fontAlgn="base">
              <a:buFont typeface="+mj-lt"/>
              <a:buAutoNum type="arabicPeriod"/>
            </a:pPr>
            <a:r>
              <a:rPr lang="en-US" dirty="0"/>
              <a:t>Pop a vertex from the queue, mark it as visited, and output its value.</a:t>
            </a:r>
          </a:p>
          <a:p>
            <a:pPr marL="514350" indent="-514350" fontAlgn="base">
              <a:buFont typeface="+mj-lt"/>
              <a:buAutoNum type="arabicPeriod"/>
            </a:pPr>
            <a:r>
              <a:rPr lang="en-US" dirty="0"/>
              <a:t>Visit its unvisited neighbor vertex, push them to the queue, and mark visited.</a:t>
            </a:r>
          </a:p>
          <a:p>
            <a:pPr marL="514350" indent="-514350" fontAlgn="base">
              <a:buFont typeface="+mj-lt"/>
              <a:buAutoNum type="arabicPeriod"/>
            </a:pPr>
            <a:r>
              <a:rPr lang="en-US" dirty="0"/>
              <a:t>Repeat step 3 until the queue is empty.</a:t>
            </a:r>
          </a:p>
          <a:p>
            <a:pPr marL="514350" indent="-514350" fontAlgn="base">
              <a:buFont typeface="+mj-lt"/>
              <a:buAutoNum type="arabicPeriod"/>
            </a:pPr>
            <a:r>
              <a:rPr lang="en-US" dirty="0"/>
              <a:t>When the queue is empty, end the program.</a:t>
            </a:r>
          </a:p>
          <a:p>
            <a:pPr marL="514350" indent="-514350">
              <a:buFont typeface="+mj-lt"/>
              <a:buAutoNum type="arabicPeriod"/>
            </a:pPr>
            <a:endParaRPr lang="en-US" dirty="0"/>
          </a:p>
        </p:txBody>
      </p:sp>
    </p:spTree>
    <p:extLst>
      <p:ext uri="{BB962C8B-B14F-4D97-AF65-F5344CB8AC3E}">
        <p14:creationId xmlns:p14="http://schemas.microsoft.com/office/powerpoint/2010/main" val="33705773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62</TotalTime>
  <Words>848</Words>
  <Application>Microsoft Office PowerPoint</Application>
  <PresentationFormat>On-screen Show (4:3)</PresentationFormat>
  <Paragraphs>129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Group c-Graph  </vt:lpstr>
      <vt:lpstr>PowerPoint Presentation</vt:lpstr>
      <vt:lpstr>Assignment number 13 </vt:lpstr>
      <vt:lpstr>Using adjacency matrix</vt:lpstr>
      <vt:lpstr>Implementation of Graph</vt:lpstr>
      <vt:lpstr>Display a graph</vt:lpstr>
      <vt:lpstr>DFS Algorithm</vt:lpstr>
      <vt:lpstr>Implementation </vt:lpstr>
      <vt:lpstr>BFS Algorithm</vt:lpstr>
      <vt:lpstr>PowerPoint Presentation</vt:lpstr>
      <vt:lpstr>Using adjacency list</vt:lpstr>
      <vt:lpstr>Assignment number 14 </vt:lpstr>
      <vt:lpstr>Using adjacency matrix</vt:lpstr>
      <vt:lpstr>Assignment number 15</vt:lpstr>
      <vt:lpstr>Prim’s Algorithm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c  </dc:title>
  <dc:creator/>
  <cp:lastModifiedBy>lenovo</cp:lastModifiedBy>
  <cp:revision>32</cp:revision>
  <dcterms:created xsi:type="dcterms:W3CDTF">2006-08-16T00:00:00Z</dcterms:created>
  <dcterms:modified xsi:type="dcterms:W3CDTF">2021-01-27T05:36:04Z</dcterms:modified>
</cp:coreProperties>
</file>