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77586" autoAdjust="0"/>
  </p:normalViewPr>
  <p:slideViewPr>
    <p:cSldViewPr snapToGrid="0">
      <p:cViewPr varScale="1">
        <p:scale>
          <a:sx n="63" d="100"/>
          <a:sy n="63" d="100"/>
        </p:scale>
        <p:origin x="166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713A0-1044-4F53-B47A-D20D367D3BEC}" type="datetimeFigureOut">
              <a:rPr lang="en-GB" smtClean="0"/>
              <a:t>12/09/2023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4B932-8363-4296-BE60-1125C3704A0C}" type="slidenum">
              <a:rPr lang="en-GB" smtClean="0"/>
              <a:t>‹#›</a:t>
            </a:fld>
            <a:endParaRPr lang="en-GB"/>
          </a:p>
        </p:txBody>
      </p:sp>
    </p:spTree>
    <p:extLst>
      <p:ext uri="{BB962C8B-B14F-4D97-AF65-F5344CB8AC3E}">
        <p14:creationId xmlns:p14="http://schemas.microsoft.com/office/powerpoint/2010/main" val="347984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world!</a:t>
            </a:r>
          </a:p>
        </p:txBody>
      </p:sp>
      <p:sp>
        <p:nvSpPr>
          <p:cNvPr id="4" name="Slide Number Placeholder 3"/>
          <p:cNvSpPr>
            <a:spLocks noGrp="1"/>
          </p:cNvSpPr>
          <p:nvPr>
            <p:ph type="sldNum" sz="quarter" idx="5"/>
          </p:nvPr>
        </p:nvSpPr>
        <p:spPr/>
        <p:txBody>
          <a:bodyPr/>
          <a:lstStyle/>
          <a:p>
            <a:fld id="{5964B932-8363-4296-BE60-1125C3704A0C}" type="slidenum">
              <a:rPr lang="en-GB" smtClean="0"/>
              <a:t>1</a:t>
            </a:fld>
            <a:endParaRPr lang="en-GB"/>
          </a:p>
        </p:txBody>
      </p:sp>
    </p:spTree>
    <p:extLst>
      <p:ext uri="{BB962C8B-B14F-4D97-AF65-F5344CB8AC3E}">
        <p14:creationId xmlns:p14="http://schemas.microsoft.com/office/powerpoint/2010/main" val="288601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high </a:t>
            </a:r>
            <a:r>
              <a:rPr lang="en-GB" dirty="0" err="1"/>
              <a:t>Tp</a:t>
            </a:r>
            <a:r>
              <a:rPr lang="en-GB" dirty="0"/>
              <a:t> we will have longer “same” velocity.  So we are oversampling in the first picture, good sampling in the middle and </a:t>
            </a:r>
            <a:r>
              <a:rPr lang="en-GB" dirty="0" err="1"/>
              <a:t>downsampling</a:t>
            </a:r>
            <a:r>
              <a:rPr lang="en-GB" dirty="0"/>
              <a:t> at the last picture.  </a:t>
            </a:r>
          </a:p>
        </p:txBody>
      </p:sp>
      <p:sp>
        <p:nvSpPr>
          <p:cNvPr id="4" name="Slide Number Placeholder 3"/>
          <p:cNvSpPr>
            <a:spLocks noGrp="1"/>
          </p:cNvSpPr>
          <p:nvPr>
            <p:ph type="sldNum" sz="quarter" idx="5"/>
          </p:nvPr>
        </p:nvSpPr>
        <p:spPr/>
        <p:txBody>
          <a:bodyPr/>
          <a:lstStyle/>
          <a:p>
            <a:fld id="{5964B932-8363-4296-BE60-1125C3704A0C}" type="slidenum">
              <a:rPr lang="en-GB" smtClean="0"/>
              <a:t>2</a:t>
            </a:fld>
            <a:endParaRPr lang="en-GB"/>
          </a:p>
        </p:txBody>
      </p:sp>
    </p:spTree>
    <p:extLst>
      <p:ext uri="{BB962C8B-B14F-4D97-AF65-F5344CB8AC3E}">
        <p14:creationId xmlns:p14="http://schemas.microsoft.com/office/powerpoint/2010/main" val="3471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have less velocity</a:t>
            </a:r>
          </a:p>
        </p:txBody>
      </p:sp>
      <p:sp>
        <p:nvSpPr>
          <p:cNvPr id="4" name="Slide Number Placeholder 3"/>
          <p:cNvSpPr>
            <a:spLocks noGrp="1"/>
          </p:cNvSpPr>
          <p:nvPr>
            <p:ph type="sldNum" sz="quarter" idx="5"/>
          </p:nvPr>
        </p:nvSpPr>
        <p:spPr/>
        <p:txBody>
          <a:bodyPr/>
          <a:lstStyle/>
          <a:p>
            <a:fld id="{5964B932-8363-4296-BE60-1125C3704A0C}" type="slidenum">
              <a:rPr lang="en-GB" smtClean="0"/>
              <a:t>3</a:t>
            </a:fld>
            <a:endParaRPr lang="en-GB"/>
          </a:p>
        </p:txBody>
      </p:sp>
    </p:spTree>
    <p:extLst>
      <p:ext uri="{BB962C8B-B14F-4D97-AF65-F5344CB8AC3E}">
        <p14:creationId xmlns:p14="http://schemas.microsoft.com/office/powerpoint/2010/main" val="47713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can’t see any difference</a:t>
            </a:r>
          </a:p>
        </p:txBody>
      </p:sp>
      <p:sp>
        <p:nvSpPr>
          <p:cNvPr id="4" name="Slide Number Placeholder 3"/>
          <p:cNvSpPr>
            <a:spLocks noGrp="1"/>
          </p:cNvSpPr>
          <p:nvPr>
            <p:ph type="sldNum" sz="quarter" idx="5"/>
          </p:nvPr>
        </p:nvSpPr>
        <p:spPr/>
        <p:txBody>
          <a:bodyPr/>
          <a:lstStyle/>
          <a:p>
            <a:fld id="{5964B932-8363-4296-BE60-1125C3704A0C}" type="slidenum">
              <a:rPr lang="en-GB" smtClean="0"/>
              <a:t>4</a:t>
            </a:fld>
            <a:endParaRPr lang="en-GB"/>
          </a:p>
        </p:txBody>
      </p:sp>
    </p:spTree>
    <p:extLst>
      <p:ext uri="{BB962C8B-B14F-4D97-AF65-F5344CB8AC3E}">
        <p14:creationId xmlns:p14="http://schemas.microsoft.com/office/powerpoint/2010/main" val="48587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low numbers of zeros (padding), we can see that graph looks thin and the last looks smeared out. This is because we take the more samples for the same amount of </a:t>
            </a:r>
            <a:r>
              <a:rPr lang="en-GB" dirty="0" err="1"/>
              <a:t>fq</a:t>
            </a:r>
            <a:r>
              <a:rPr lang="en-GB" dirty="0"/>
              <a:t>-range.</a:t>
            </a:r>
          </a:p>
        </p:txBody>
      </p:sp>
      <p:sp>
        <p:nvSpPr>
          <p:cNvPr id="4" name="Slide Number Placeholder 3"/>
          <p:cNvSpPr>
            <a:spLocks noGrp="1"/>
          </p:cNvSpPr>
          <p:nvPr>
            <p:ph type="sldNum" sz="quarter" idx="5"/>
          </p:nvPr>
        </p:nvSpPr>
        <p:spPr/>
        <p:txBody>
          <a:bodyPr/>
          <a:lstStyle/>
          <a:p>
            <a:fld id="{5964B932-8363-4296-BE60-1125C3704A0C}" type="slidenum">
              <a:rPr lang="en-GB" smtClean="0"/>
              <a:t>5</a:t>
            </a:fld>
            <a:endParaRPr lang="en-GB"/>
          </a:p>
        </p:txBody>
      </p:sp>
    </p:spTree>
    <p:extLst>
      <p:ext uri="{BB962C8B-B14F-4D97-AF65-F5344CB8AC3E}">
        <p14:creationId xmlns:p14="http://schemas.microsoft.com/office/powerpoint/2010/main" val="360413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that we get a more distinct velocity when we are taking the max for each row instead of the whole FFT-matrix. This is because we get only one velocity for each </a:t>
            </a:r>
            <a:r>
              <a:rPr lang="en-GB" dirty="0" err="1"/>
              <a:t>Tp</a:t>
            </a:r>
            <a:endParaRPr lang="en-GB" dirty="0"/>
          </a:p>
        </p:txBody>
      </p:sp>
      <p:sp>
        <p:nvSpPr>
          <p:cNvPr id="4" name="Slide Number Placeholder 3"/>
          <p:cNvSpPr>
            <a:spLocks noGrp="1"/>
          </p:cNvSpPr>
          <p:nvPr>
            <p:ph type="sldNum" sz="quarter" idx="5"/>
          </p:nvPr>
        </p:nvSpPr>
        <p:spPr/>
        <p:txBody>
          <a:bodyPr/>
          <a:lstStyle/>
          <a:p>
            <a:fld id="{5964B932-8363-4296-BE60-1125C3704A0C}" type="slidenum">
              <a:rPr lang="en-GB" smtClean="0"/>
              <a:t>6</a:t>
            </a:fld>
            <a:endParaRPr lang="en-GB"/>
          </a:p>
        </p:txBody>
      </p:sp>
    </p:spTree>
    <p:extLst>
      <p:ext uri="{BB962C8B-B14F-4D97-AF65-F5344CB8AC3E}">
        <p14:creationId xmlns:p14="http://schemas.microsoft.com/office/powerpoint/2010/main" val="482508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367C-4E53-2B5A-632D-680675B796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C157BA-A353-E6B0-4DAF-812460D1E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5ADEF4-06AE-27B7-AF92-C0BCA5571C65}"/>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DC6F6DAA-C4EC-09C0-4951-1FB7576706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8E18FF-AB56-834C-EF8B-D05F325C5794}"/>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40041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960A-EEA5-FE17-7EF2-A17830CDF2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C03585-5268-FCFC-7E8C-0CC547726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2A9693-6E66-0FE8-7962-DFC88531E604}"/>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0C271381-5668-09AE-D053-84CF9DDD3F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7E1519-8C6A-0ED3-DA4F-3E93A407BC28}"/>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296971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B8615-DBD2-6FF8-7AA5-CAA92E7A16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A8706A-BEBD-6E1E-34C9-F69E43745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3565F1-539C-A8EE-5F4E-43AD01C6148E}"/>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05DA71D0-0BFA-7AB1-103E-F0D7CA767D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E9450B-E201-0ACB-9D65-042C10A434F4}"/>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18534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33FF-C46A-B75C-3A54-D3121C5B58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97097C-E6B1-D456-8CAF-CD6DE7279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2875AB-BD62-50F7-21AB-0B61F2C5212A}"/>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0C63A116-4B69-24C2-B8AC-4B6AA15D41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668FBF-1BA4-67D6-5210-6173E3964AA3}"/>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41848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259-BA2E-557A-C4D6-EF0486BAD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6EFEF98-1F06-71D0-F331-062C1187D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279F6-EED1-3AC5-64B4-28A20B15B36E}"/>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29E9FA29-3878-5FC2-D3B0-B824B98A0D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8BFC8-D1CC-7950-2126-FB7559ACEA50}"/>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192772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DD33-5511-CEC3-DE74-505FED804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60B4ED-2EED-F299-4DF2-A10C69B49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F53B50-6BB8-2FB1-E553-0EF00252B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B2BA04-5CEA-5848-C57D-288D26B22EFE}"/>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6" name="Footer Placeholder 5">
            <a:extLst>
              <a:ext uri="{FF2B5EF4-FFF2-40B4-BE49-F238E27FC236}">
                <a16:creationId xmlns:a16="http://schemas.microsoft.com/office/drawing/2014/main" id="{E76457B6-E1F8-B82D-DD3A-3E68C4ACA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8CFF20-E891-1DC1-6B3E-A1FAF249B97D}"/>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43934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51CD-0C2C-25EB-38A9-DCB632233A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B8BA32-991F-DD02-5FC4-11DED34BC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021F77-CB47-0E66-8EA2-8D0928C48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24A0CF1-29D2-F717-FDB3-F07A51AD9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19F28-B27C-ACDB-DDA7-7808AB181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3635C56-DCAC-A370-8C5C-E324A9308A66}"/>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8" name="Footer Placeholder 7">
            <a:extLst>
              <a:ext uri="{FF2B5EF4-FFF2-40B4-BE49-F238E27FC236}">
                <a16:creationId xmlns:a16="http://schemas.microsoft.com/office/drawing/2014/main" id="{F0CC0BAD-1D9B-E97A-2751-F8E9E2EC003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9B59BB-2CF0-8A7B-869D-CD1396FDEB73}"/>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54625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1D61-422C-869A-37C0-7E0A5A2CA7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5716FEF-F771-75B2-4D9F-3F6573BF1D8A}"/>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4" name="Footer Placeholder 3">
            <a:extLst>
              <a:ext uri="{FF2B5EF4-FFF2-40B4-BE49-F238E27FC236}">
                <a16:creationId xmlns:a16="http://schemas.microsoft.com/office/drawing/2014/main" id="{CF1923FA-2BFC-0D09-20F5-CC0A0732A2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798495-979C-B0AF-897F-6ADD7AFB9074}"/>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73672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12C39-AF9D-4CBB-99F6-B946B3E3AD04}"/>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3" name="Footer Placeholder 2">
            <a:extLst>
              <a:ext uri="{FF2B5EF4-FFF2-40B4-BE49-F238E27FC236}">
                <a16:creationId xmlns:a16="http://schemas.microsoft.com/office/drawing/2014/main" id="{9F3F2E02-BFEA-0D74-3E3C-5895BC6DB7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AC6AC-4A30-87B3-BB02-D9CF00671539}"/>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45602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F7B1-8CF2-C428-7541-613577A06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AD9CFC-A036-9EEB-7C1E-C440547D0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6AE6E9-849D-AF0C-D5E4-74E0E47E5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1858C-3EB8-0C52-01C0-741CE72FC349}"/>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6" name="Footer Placeholder 5">
            <a:extLst>
              <a:ext uri="{FF2B5EF4-FFF2-40B4-BE49-F238E27FC236}">
                <a16:creationId xmlns:a16="http://schemas.microsoft.com/office/drawing/2014/main" id="{978A2128-2F5E-6CDA-EDE0-4149284D2D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AAB01E-86EB-43B4-BA21-68FB06B6C0D7}"/>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325175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61D8-E748-DAC8-D7D3-FA511F74A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D1B7FD-04A6-F7E0-A114-FD3CD49B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D7C76B-5C3C-5F36-47AD-67F2DBB26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A1FF0-2074-4145-23A0-8C305C56B074}"/>
              </a:ext>
            </a:extLst>
          </p:cNvPr>
          <p:cNvSpPr>
            <a:spLocks noGrp="1"/>
          </p:cNvSpPr>
          <p:nvPr>
            <p:ph type="dt" sz="half" idx="10"/>
          </p:nvPr>
        </p:nvSpPr>
        <p:spPr/>
        <p:txBody>
          <a:bodyPr/>
          <a:lstStyle/>
          <a:p>
            <a:fld id="{4A70F54F-3FD0-4AB4-9ECF-07AB4C6E55BD}" type="datetimeFigureOut">
              <a:rPr lang="en-GB" smtClean="0"/>
              <a:t>12/09/2023</a:t>
            </a:fld>
            <a:endParaRPr lang="en-GB"/>
          </a:p>
        </p:txBody>
      </p:sp>
      <p:sp>
        <p:nvSpPr>
          <p:cNvPr id="6" name="Footer Placeholder 5">
            <a:extLst>
              <a:ext uri="{FF2B5EF4-FFF2-40B4-BE49-F238E27FC236}">
                <a16:creationId xmlns:a16="http://schemas.microsoft.com/office/drawing/2014/main" id="{C958756C-6F91-DBD8-505A-F4C2C99C45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A482E2-DBA5-D4B3-E57F-5CD614451868}"/>
              </a:ext>
            </a:extLst>
          </p:cNvPr>
          <p:cNvSpPr>
            <a:spLocks noGrp="1"/>
          </p:cNvSpPr>
          <p:nvPr>
            <p:ph type="sldNum" sz="quarter" idx="12"/>
          </p:nvPr>
        </p:nvSpPr>
        <p:spPr/>
        <p:txBody>
          <a:bodyPr/>
          <a:lstStyle/>
          <a:p>
            <a:fld id="{747A58E2-CCF4-416E-9CFA-B731E545B093}" type="slidenum">
              <a:rPr lang="en-GB" smtClean="0"/>
              <a:t>‹#›</a:t>
            </a:fld>
            <a:endParaRPr lang="en-GB"/>
          </a:p>
        </p:txBody>
      </p:sp>
    </p:spTree>
    <p:extLst>
      <p:ext uri="{BB962C8B-B14F-4D97-AF65-F5344CB8AC3E}">
        <p14:creationId xmlns:p14="http://schemas.microsoft.com/office/powerpoint/2010/main" val="241528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CCB93-CA0F-15E9-C3C9-0BC4C23D5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234C57-BB87-6ED0-A2CD-7B700FB85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93C460-14D3-0AB5-1561-2ED343A63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F54F-3FD0-4AB4-9ECF-07AB4C6E55BD}" type="datetimeFigureOut">
              <a:rPr lang="en-GB" smtClean="0"/>
              <a:t>12/09/2023</a:t>
            </a:fld>
            <a:endParaRPr lang="en-GB"/>
          </a:p>
        </p:txBody>
      </p:sp>
      <p:sp>
        <p:nvSpPr>
          <p:cNvPr id="5" name="Footer Placeholder 4">
            <a:extLst>
              <a:ext uri="{FF2B5EF4-FFF2-40B4-BE49-F238E27FC236}">
                <a16:creationId xmlns:a16="http://schemas.microsoft.com/office/drawing/2014/main" id="{9F718A7F-574D-AFB8-D5AC-8A0A3EFA3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6A6622-30ED-E3BC-51AE-0680AAF1F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A58E2-CCF4-416E-9CFA-B731E545B093}" type="slidenum">
              <a:rPr lang="en-GB" smtClean="0"/>
              <a:t>‹#›</a:t>
            </a:fld>
            <a:endParaRPr lang="en-GB"/>
          </a:p>
        </p:txBody>
      </p:sp>
    </p:spTree>
    <p:extLst>
      <p:ext uri="{BB962C8B-B14F-4D97-AF65-F5344CB8AC3E}">
        <p14:creationId xmlns:p14="http://schemas.microsoft.com/office/powerpoint/2010/main" val="1179060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een radar screen with a point pointing at the center&#10;&#10;Description automatically generated">
            <a:extLst>
              <a:ext uri="{FF2B5EF4-FFF2-40B4-BE49-F238E27FC236}">
                <a16:creationId xmlns:a16="http://schemas.microsoft.com/office/drawing/2014/main" id="{6F3960AC-E038-EBD0-CF1B-D7D36740397F}"/>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5BFFDF0-8C06-EBBD-BC17-2A3E6648CAC1}"/>
              </a:ext>
            </a:extLst>
          </p:cNvPr>
          <p:cNvSpPr>
            <a:spLocks noGrp="1"/>
          </p:cNvSpPr>
          <p:nvPr>
            <p:ph type="ctrTitle"/>
          </p:nvPr>
        </p:nvSpPr>
        <p:spPr>
          <a:xfrm>
            <a:off x="965200" y="965200"/>
            <a:ext cx="10261600" cy="3564869"/>
          </a:xfrm>
        </p:spPr>
        <p:txBody>
          <a:bodyPr>
            <a:normAutofit/>
          </a:bodyPr>
          <a:lstStyle/>
          <a:p>
            <a:pPr algn="l"/>
            <a:r>
              <a:rPr lang="en-GB" sz="11500" dirty="0">
                <a:ln w="22225">
                  <a:solidFill>
                    <a:schemeClr val="tx1"/>
                  </a:solidFill>
                  <a:miter lim="800000"/>
                </a:ln>
                <a:noFill/>
              </a:rPr>
              <a:t>Group-3</a:t>
            </a:r>
          </a:p>
        </p:txBody>
      </p:sp>
      <p:sp>
        <p:nvSpPr>
          <p:cNvPr id="3" name="Subtitle 2">
            <a:extLst>
              <a:ext uri="{FF2B5EF4-FFF2-40B4-BE49-F238E27FC236}">
                <a16:creationId xmlns:a16="http://schemas.microsoft.com/office/drawing/2014/main" id="{D318D8F4-8F63-7C33-776B-46B769A6E28D}"/>
              </a:ext>
            </a:extLst>
          </p:cNvPr>
          <p:cNvSpPr>
            <a:spLocks noGrp="1"/>
          </p:cNvSpPr>
          <p:nvPr>
            <p:ph type="subTitle" idx="1"/>
          </p:nvPr>
        </p:nvSpPr>
        <p:spPr>
          <a:xfrm>
            <a:off x="965200" y="4572002"/>
            <a:ext cx="10261600" cy="1202995"/>
          </a:xfrm>
        </p:spPr>
        <p:txBody>
          <a:bodyPr>
            <a:normAutofit/>
          </a:bodyPr>
          <a:lstStyle/>
          <a:p>
            <a:pPr algn="l"/>
            <a:r>
              <a:rPr lang="en-GB" sz="3200"/>
              <a:t>Task-1</a:t>
            </a:r>
          </a:p>
        </p:txBody>
      </p:sp>
    </p:spTree>
    <p:extLst>
      <p:ext uri="{BB962C8B-B14F-4D97-AF65-F5344CB8AC3E}">
        <p14:creationId xmlns:p14="http://schemas.microsoft.com/office/powerpoint/2010/main" val="39295684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a:t>
            </a:r>
            <a:r>
              <a:rPr lang="en-GB" dirty="0" err="1"/>
              <a:t>Tp</a:t>
            </a:r>
            <a:r>
              <a:rPr lang="en-GB" dirty="0"/>
              <a:t>? (Normalisation 1):</a:t>
            </a:r>
          </a:p>
          <a:p>
            <a:pPr lvl="1"/>
            <a:r>
              <a:rPr lang="en-GB" dirty="0" err="1"/>
              <a:t>Tp</a:t>
            </a:r>
            <a:r>
              <a:rPr lang="en-GB" dirty="0"/>
              <a:t> = {0.01, 0.1, 5}</a:t>
            </a:r>
          </a:p>
          <a:p>
            <a:pPr lvl="1"/>
            <a:endParaRPr lang="en-GB" dirty="0"/>
          </a:p>
        </p:txBody>
      </p:sp>
      <p:pic>
        <p:nvPicPr>
          <p:cNvPr id="5" name="Picture 4">
            <a:extLst>
              <a:ext uri="{FF2B5EF4-FFF2-40B4-BE49-F238E27FC236}">
                <a16:creationId xmlns:a16="http://schemas.microsoft.com/office/drawing/2014/main" id="{F0B7E8FC-FF57-07C1-8C3E-8A53837FB811}"/>
              </a:ext>
            </a:extLst>
          </p:cNvPr>
          <p:cNvPicPr>
            <a:picLocks noChangeAspect="1"/>
          </p:cNvPicPr>
          <p:nvPr/>
        </p:nvPicPr>
        <p:blipFill>
          <a:blip r:embed="rId3"/>
          <a:stretch>
            <a:fillRect/>
          </a:stretch>
        </p:blipFill>
        <p:spPr>
          <a:xfrm>
            <a:off x="3893553" y="2762055"/>
            <a:ext cx="3713593" cy="3480532"/>
          </a:xfrm>
          <a:prstGeom prst="rect">
            <a:avLst/>
          </a:prstGeom>
        </p:spPr>
      </p:pic>
      <p:sp>
        <p:nvSpPr>
          <p:cNvPr id="6" name="TextBox 5">
            <a:extLst>
              <a:ext uri="{FF2B5EF4-FFF2-40B4-BE49-F238E27FC236}">
                <a16:creationId xmlns:a16="http://schemas.microsoft.com/office/drawing/2014/main" id="{31479736-0F58-753B-3ABB-0CDA346A8421}"/>
              </a:ext>
            </a:extLst>
          </p:cNvPr>
          <p:cNvSpPr txBox="1"/>
          <p:nvPr/>
        </p:nvSpPr>
        <p:spPr>
          <a:xfrm>
            <a:off x="4647414" y="6308209"/>
            <a:ext cx="2205872" cy="369332"/>
          </a:xfrm>
          <a:prstGeom prst="rect">
            <a:avLst/>
          </a:prstGeom>
          <a:noFill/>
        </p:spPr>
        <p:txBody>
          <a:bodyPr wrap="square" rtlCol="0">
            <a:spAutoFit/>
          </a:bodyPr>
          <a:lstStyle/>
          <a:p>
            <a:pPr algn="ctr"/>
            <a:r>
              <a:rPr lang="en-GB" dirty="0" err="1"/>
              <a:t>Tp</a:t>
            </a:r>
            <a:r>
              <a:rPr lang="en-GB" dirty="0"/>
              <a:t> = 0.1</a:t>
            </a:r>
          </a:p>
        </p:txBody>
      </p:sp>
      <p:pic>
        <p:nvPicPr>
          <p:cNvPr id="8" name="Picture 7">
            <a:extLst>
              <a:ext uri="{FF2B5EF4-FFF2-40B4-BE49-F238E27FC236}">
                <a16:creationId xmlns:a16="http://schemas.microsoft.com/office/drawing/2014/main" id="{1709AE29-2C68-16AA-F173-C91FBB9C69EA}"/>
              </a:ext>
            </a:extLst>
          </p:cNvPr>
          <p:cNvPicPr>
            <a:picLocks noChangeAspect="1"/>
          </p:cNvPicPr>
          <p:nvPr/>
        </p:nvPicPr>
        <p:blipFill>
          <a:blip r:embed="rId4"/>
          <a:stretch>
            <a:fillRect/>
          </a:stretch>
        </p:blipFill>
        <p:spPr>
          <a:xfrm>
            <a:off x="266140" y="2762055"/>
            <a:ext cx="3306619" cy="3480532"/>
          </a:xfrm>
          <a:prstGeom prst="rect">
            <a:avLst/>
          </a:prstGeom>
        </p:spPr>
      </p:pic>
      <p:sp>
        <p:nvSpPr>
          <p:cNvPr id="9" name="TextBox 8">
            <a:extLst>
              <a:ext uri="{FF2B5EF4-FFF2-40B4-BE49-F238E27FC236}">
                <a16:creationId xmlns:a16="http://schemas.microsoft.com/office/drawing/2014/main" id="{68560E07-296E-8011-0C82-3E5DEB87370E}"/>
              </a:ext>
            </a:extLst>
          </p:cNvPr>
          <p:cNvSpPr txBox="1"/>
          <p:nvPr/>
        </p:nvSpPr>
        <p:spPr>
          <a:xfrm>
            <a:off x="925397" y="6308209"/>
            <a:ext cx="2205872" cy="369332"/>
          </a:xfrm>
          <a:prstGeom prst="rect">
            <a:avLst/>
          </a:prstGeom>
          <a:noFill/>
        </p:spPr>
        <p:txBody>
          <a:bodyPr wrap="square" rtlCol="0">
            <a:spAutoFit/>
          </a:bodyPr>
          <a:lstStyle/>
          <a:p>
            <a:pPr algn="ctr"/>
            <a:r>
              <a:rPr lang="en-GB" dirty="0" err="1"/>
              <a:t>Tp</a:t>
            </a:r>
            <a:r>
              <a:rPr lang="en-GB" dirty="0"/>
              <a:t> = 0.01</a:t>
            </a:r>
          </a:p>
        </p:txBody>
      </p:sp>
      <p:sp>
        <p:nvSpPr>
          <p:cNvPr id="10" name="TextBox 9">
            <a:extLst>
              <a:ext uri="{FF2B5EF4-FFF2-40B4-BE49-F238E27FC236}">
                <a16:creationId xmlns:a16="http://schemas.microsoft.com/office/drawing/2014/main" id="{915D7D21-B637-97F8-F28B-D8C62D00464D}"/>
              </a:ext>
            </a:extLst>
          </p:cNvPr>
          <p:cNvSpPr txBox="1"/>
          <p:nvPr/>
        </p:nvSpPr>
        <p:spPr>
          <a:xfrm>
            <a:off x="8619243" y="6242587"/>
            <a:ext cx="2205872" cy="369332"/>
          </a:xfrm>
          <a:prstGeom prst="rect">
            <a:avLst/>
          </a:prstGeom>
          <a:noFill/>
        </p:spPr>
        <p:txBody>
          <a:bodyPr wrap="square" rtlCol="0">
            <a:spAutoFit/>
          </a:bodyPr>
          <a:lstStyle/>
          <a:p>
            <a:pPr algn="ctr"/>
            <a:r>
              <a:rPr lang="en-GB" dirty="0" err="1"/>
              <a:t>Tp</a:t>
            </a:r>
            <a:r>
              <a:rPr lang="en-GB" dirty="0"/>
              <a:t> = 5</a:t>
            </a:r>
          </a:p>
        </p:txBody>
      </p:sp>
      <p:pic>
        <p:nvPicPr>
          <p:cNvPr id="14" name="Picture 13">
            <a:extLst>
              <a:ext uri="{FF2B5EF4-FFF2-40B4-BE49-F238E27FC236}">
                <a16:creationId xmlns:a16="http://schemas.microsoft.com/office/drawing/2014/main" id="{D50C5A87-871C-2158-D358-F1D40CB56751}"/>
              </a:ext>
            </a:extLst>
          </p:cNvPr>
          <p:cNvPicPr>
            <a:picLocks noChangeAspect="1"/>
          </p:cNvPicPr>
          <p:nvPr/>
        </p:nvPicPr>
        <p:blipFill>
          <a:blip r:embed="rId5"/>
          <a:stretch>
            <a:fillRect/>
          </a:stretch>
        </p:blipFill>
        <p:spPr>
          <a:xfrm>
            <a:off x="7927940" y="2762056"/>
            <a:ext cx="3637949" cy="3447720"/>
          </a:xfrm>
          <a:prstGeom prst="rect">
            <a:avLst/>
          </a:prstGeom>
        </p:spPr>
      </p:pic>
    </p:spTree>
    <p:extLst>
      <p:ext uri="{BB962C8B-B14F-4D97-AF65-F5344CB8AC3E}">
        <p14:creationId xmlns:p14="http://schemas.microsoft.com/office/powerpoint/2010/main" val="87511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centre frequency?</a:t>
            </a:r>
          </a:p>
          <a:p>
            <a:pPr lvl="1"/>
            <a:r>
              <a:rPr lang="en-GB" dirty="0"/>
              <a:t>5 GHz</a:t>
            </a:r>
          </a:p>
          <a:p>
            <a:pPr lvl="1"/>
            <a:endParaRPr lang="en-GB" dirty="0"/>
          </a:p>
        </p:txBody>
      </p:sp>
      <p:pic>
        <p:nvPicPr>
          <p:cNvPr id="7" name="Picture 6">
            <a:extLst>
              <a:ext uri="{FF2B5EF4-FFF2-40B4-BE49-F238E27FC236}">
                <a16:creationId xmlns:a16="http://schemas.microsoft.com/office/drawing/2014/main" id="{2C0A4BB6-200E-7D65-F771-DDDD305F9018}"/>
              </a:ext>
            </a:extLst>
          </p:cNvPr>
          <p:cNvPicPr>
            <a:picLocks noChangeAspect="1"/>
          </p:cNvPicPr>
          <p:nvPr/>
        </p:nvPicPr>
        <p:blipFill>
          <a:blip r:embed="rId3"/>
          <a:stretch>
            <a:fillRect/>
          </a:stretch>
        </p:blipFill>
        <p:spPr>
          <a:xfrm>
            <a:off x="3143974" y="2378533"/>
            <a:ext cx="4853978" cy="3798430"/>
          </a:xfrm>
          <a:prstGeom prst="rect">
            <a:avLst/>
          </a:prstGeom>
        </p:spPr>
      </p:pic>
      <p:pic>
        <p:nvPicPr>
          <p:cNvPr id="12" name="Picture 11">
            <a:extLst>
              <a:ext uri="{FF2B5EF4-FFF2-40B4-BE49-F238E27FC236}">
                <a16:creationId xmlns:a16="http://schemas.microsoft.com/office/drawing/2014/main" id="{D4202064-8CA3-3ECC-5542-D260CA7FA754}"/>
              </a:ext>
            </a:extLst>
          </p:cNvPr>
          <p:cNvPicPr>
            <a:picLocks noChangeAspect="1"/>
          </p:cNvPicPr>
          <p:nvPr/>
        </p:nvPicPr>
        <p:blipFill>
          <a:blip r:embed="rId4"/>
          <a:stretch>
            <a:fillRect/>
          </a:stretch>
        </p:blipFill>
        <p:spPr>
          <a:xfrm>
            <a:off x="8533039" y="2214127"/>
            <a:ext cx="1996989" cy="992369"/>
          </a:xfrm>
          <a:prstGeom prst="rect">
            <a:avLst/>
          </a:prstGeom>
        </p:spPr>
      </p:pic>
      <p:cxnSp>
        <p:nvCxnSpPr>
          <p:cNvPr id="15" name="Straight Connector 14">
            <a:extLst>
              <a:ext uri="{FF2B5EF4-FFF2-40B4-BE49-F238E27FC236}">
                <a16:creationId xmlns:a16="http://schemas.microsoft.com/office/drawing/2014/main" id="{7E6EEE16-8E44-7444-C386-07F5ADCFA0F1}"/>
              </a:ext>
            </a:extLst>
          </p:cNvPr>
          <p:cNvCxnSpPr/>
          <p:nvPr/>
        </p:nvCxnSpPr>
        <p:spPr>
          <a:xfrm flipV="1">
            <a:off x="4255008" y="4888992"/>
            <a:ext cx="0" cy="100755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252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MS clutter rejection from On/Off?</a:t>
            </a:r>
          </a:p>
        </p:txBody>
      </p:sp>
      <p:pic>
        <p:nvPicPr>
          <p:cNvPr id="5" name="Picture 4">
            <a:extLst>
              <a:ext uri="{FF2B5EF4-FFF2-40B4-BE49-F238E27FC236}">
                <a16:creationId xmlns:a16="http://schemas.microsoft.com/office/drawing/2014/main" id="{57B189DA-9FEC-5327-11D8-F51517720568}"/>
              </a:ext>
            </a:extLst>
          </p:cNvPr>
          <p:cNvPicPr>
            <a:picLocks noChangeAspect="1"/>
          </p:cNvPicPr>
          <p:nvPr/>
        </p:nvPicPr>
        <p:blipFill>
          <a:blip r:embed="rId3"/>
          <a:stretch>
            <a:fillRect/>
          </a:stretch>
        </p:blipFill>
        <p:spPr>
          <a:xfrm>
            <a:off x="1504079" y="2343397"/>
            <a:ext cx="4136354" cy="3833565"/>
          </a:xfrm>
          <a:prstGeom prst="rect">
            <a:avLst/>
          </a:prstGeom>
        </p:spPr>
      </p:pic>
      <p:sp>
        <p:nvSpPr>
          <p:cNvPr id="6" name="TextBox 5">
            <a:extLst>
              <a:ext uri="{FF2B5EF4-FFF2-40B4-BE49-F238E27FC236}">
                <a16:creationId xmlns:a16="http://schemas.microsoft.com/office/drawing/2014/main" id="{07F62894-C0FC-7D61-DA9B-99372A98A9A6}"/>
              </a:ext>
            </a:extLst>
          </p:cNvPr>
          <p:cNvSpPr txBox="1"/>
          <p:nvPr/>
        </p:nvSpPr>
        <p:spPr>
          <a:xfrm>
            <a:off x="2279904" y="6303264"/>
            <a:ext cx="2584704" cy="369332"/>
          </a:xfrm>
          <a:prstGeom prst="rect">
            <a:avLst/>
          </a:prstGeom>
          <a:noFill/>
        </p:spPr>
        <p:txBody>
          <a:bodyPr wrap="square" rtlCol="0">
            <a:spAutoFit/>
          </a:bodyPr>
          <a:lstStyle/>
          <a:p>
            <a:pPr algn="ctr"/>
            <a:r>
              <a:rPr lang="en-GB" b="1" dirty="0"/>
              <a:t>Without</a:t>
            </a:r>
          </a:p>
        </p:txBody>
      </p:sp>
      <p:pic>
        <p:nvPicPr>
          <p:cNvPr id="9" name="Picture 8">
            <a:extLst>
              <a:ext uri="{FF2B5EF4-FFF2-40B4-BE49-F238E27FC236}">
                <a16:creationId xmlns:a16="http://schemas.microsoft.com/office/drawing/2014/main" id="{D9E5A33C-E97D-29DA-9BB3-21CAA1DA1791}"/>
              </a:ext>
            </a:extLst>
          </p:cNvPr>
          <p:cNvPicPr>
            <a:picLocks noChangeAspect="1"/>
          </p:cNvPicPr>
          <p:nvPr/>
        </p:nvPicPr>
        <p:blipFill>
          <a:blip r:embed="rId4"/>
          <a:stretch>
            <a:fillRect/>
          </a:stretch>
        </p:blipFill>
        <p:spPr>
          <a:xfrm>
            <a:off x="6306312" y="2343397"/>
            <a:ext cx="4464227" cy="3833565"/>
          </a:xfrm>
          <a:prstGeom prst="rect">
            <a:avLst/>
          </a:prstGeom>
        </p:spPr>
      </p:pic>
      <p:sp>
        <p:nvSpPr>
          <p:cNvPr id="10" name="TextBox 9">
            <a:extLst>
              <a:ext uri="{FF2B5EF4-FFF2-40B4-BE49-F238E27FC236}">
                <a16:creationId xmlns:a16="http://schemas.microsoft.com/office/drawing/2014/main" id="{D31489F6-1312-28FB-1418-E64C1483F23A}"/>
              </a:ext>
            </a:extLst>
          </p:cNvPr>
          <p:cNvSpPr txBox="1"/>
          <p:nvPr/>
        </p:nvSpPr>
        <p:spPr>
          <a:xfrm>
            <a:off x="7246073" y="6294922"/>
            <a:ext cx="2584704" cy="369332"/>
          </a:xfrm>
          <a:prstGeom prst="rect">
            <a:avLst/>
          </a:prstGeom>
          <a:noFill/>
        </p:spPr>
        <p:txBody>
          <a:bodyPr wrap="square" rtlCol="0">
            <a:spAutoFit/>
          </a:bodyPr>
          <a:lstStyle/>
          <a:p>
            <a:pPr algn="ctr"/>
            <a:r>
              <a:rPr lang="en-GB" b="1" dirty="0"/>
              <a:t>With</a:t>
            </a:r>
          </a:p>
        </p:txBody>
      </p:sp>
    </p:spTree>
    <p:extLst>
      <p:ext uri="{BB962C8B-B14F-4D97-AF65-F5344CB8AC3E}">
        <p14:creationId xmlns:p14="http://schemas.microsoft.com/office/powerpoint/2010/main" val="368081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the number of zeros (padding)?</a:t>
            </a:r>
          </a:p>
        </p:txBody>
      </p:sp>
      <p:pic>
        <p:nvPicPr>
          <p:cNvPr id="7" name="Picture 6">
            <a:extLst>
              <a:ext uri="{FF2B5EF4-FFF2-40B4-BE49-F238E27FC236}">
                <a16:creationId xmlns:a16="http://schemas.microsoft.com/office/drawing/2014/main" id="{4D8D1593-DC39-AFA6-0DBA-2E314E5DB47E}"/>
              </a:ext>
            </a:extLst>
          </p:cNvPr>
          <p:cNvPicPr>
            <a:picLocks noChangeAspect="1"/>
          </p:cNvPicPr>
          <p:nvPr/>
        </p:nvPicPr>
        <p:blipFill>
          <a:blip r:embed="rId3"/>
          <a:stretch>
            <a:fillRect/>
          </a:stretch>
        </p:blipFill>
        <p:spPr>
          <a:xfrm>
            <a:off x="4304809" y="2601994"/>
            <a:ext cx="3582382" cy="3300442"/>
          </a:xfrm>
          <a:prstGeom prst="rect">
            <a:avLst/>
          </a:prstGeom>
        </p:spPr>
      </p:pic>
      <p:sp>
        <p:nvSpPr>
          <p:cNvPr id="8" name="TextBox 7">
            <a:extLst>
              <a:ext uri="{FF2B5EF4-FFF2-40B4-BE49-F238E27FC236}">
                <a16:creationId xmlns:a16="http://schemas.microsoft.com/office/drawing/2014/main" id="{898E1D00-CD9C-E237-B40D-BCB6672CF9F2}"/>
              </a:ext>
            </a:extLst>
          </p:cNvPr>
          <p:cNvSpPr txBox="1"/>
          <p:nvPr/>
        </p:nvSpPr>
        <p:spPr>
          <a:xfrm>
            <a:off x="5086072" y="5942568"/>
            <a:ext cx="2292096" cy="369332"/>
          </a:xfrm>
          <a:prstGeom prst="rect">
            <a:avLst/>
          </a:prstGeom>
          <a:noFill/>
        </p:spPr>
        <p:txBody>
          <a:bodyPr wrap="square" rtlCol="0">
            <a:spAutoFit/>
          </a:bodyPr>
          <a:lstStyle/>
          <a:p>
            <a:pPr algn="ctr"/>
            <a:r>
              <a:rPr lang="en-GB" b="1" dirty="0"/>
              <a:t>4*N</a:t>
            </a:r>
          </a:p>
        </p:txBody>
      </p:sp>
      <p:pic>
        <p:nvPicPr>
          <p:cNvPr id="13" name="Picture 12">
            <a:extLst>
              <a:ext uri="{FF2B5EF4-FFF2-40B4-BE49-F238E27FC236}">
                <a16:creationId xmlns:a16="http://schemas.microsoft.com/office/drawing/2014/main" id="{A7F1AD27-A477-4B6E-AC0F-ECA101647194}"/>
              </a:ext>
            </a:extLst>
          </p:cNvPr>
          <p:cNvPicPr>
            <a:picLocks noChangeAspect="1"/>
          </p:cNvPicPr>
          <p:nvPr/>
        </p:nvPicPr>
        <p:blipFill>
          <a:blip r:embed="rId4"/>
          <a:stretch>
            <a:fillRect/>
          </a:stretch>
        </p:blipFill>
        <p:spPr>
          <a:xfrm>
            <a:off x="8304760" y="2601994"/>
            <a:ext cx="3436208" cy="3300442"/>
          </a:xfrm>
          <a:prstGeom prst="rect">
            <a:avLst/>
          </a:prstGeom>
        </p:spPr>
      </p:pic>
      <p:sp>
        <p:nvSpPr>
          <p:cNvPr id="14" name="TextBox 13">
            <a:extLst>
              <a:ext uri="{FF2B5EF4-FFF2-40B4-BE49-F238E27FC236}">
                <a16:creationId xmlns:a16="http://schemas.microsoft.com/office/drawing/2014/main" id="{78B5496D-A0D5-2A12-A862-90AAE40D0E74}"/>
              </a:ext>
            </a:extLst>
          </p:cNvPr>
          <p:cNvSpPr txBox="1"/>
          <p:nvPr/>
        </p:nvSpPr>
        <p:spPr>
          <a:xfrm>
            <a:off x="9012936" y="5937107"/>
            <a:ext cx="2292096" cy="369332"/>
          </a:xfrm>
          <a:prstGeom prst="rect">
            <a:avLst/>
          </a:prstGeom>
          <a:noFill/>
        </p:spPr>
        <p:txBody>
          <a:bodyPr wrap="square" rtlCol="0">
            <a:spAutoFit/>
          </a:bodyPr>
          <a:lstStyle/>
          <a:p>
            <a:pPr algn="ctr"/>
            <a:r>
              <a:rPr lang="en-GB" b="1" dirty="0"/>
              <a:t>10*N</a:t>
            </a:r>
          </a:p>
        </p:txBody>
      </p:sp>
      <p:sp>
        <p:nvSpPr>
          <p:cNvPr id="16" name="TextBox 15">
            <a:extLst>
              <a:ext uri="{FF2B5EF4-FFF2-40B4-BE49-F238E27FC236}">
                <a16:creationId xmlns:a16="http://schemas.microsoft.com/office/drawing/2014/main" id="{70E9EB05-DE41-7E9F-D6DB-BDCE1844463C}"/>
              </a:ext>
            </a:extLst>
          </p:cNvPr>
          <p:cNvSpPr txBox="1"/>
          <p:nvPr/>
        </p:nvSpPr>
        <p:spPr>
          <a:xfrm>
            <a:off x="1159208" y="5916551"/>
            <a:ext cx="2292096" cy="369332"/>
          </a:xfrm>
          <a:prstGeom prst="rect">
            <a:avLst/>
          </a:prstGeom>
          <a:noFill/>
        </p:spPr>
        <p:txBody>
          <a:bodyPr wrap="square" rtlCol="0">
            <a:spAutoFit/>
          </a:bodyPr>
          <a:lstStyle/>
          <a:p>
            <a:pPr algn="ctr"/>
            <a:r>
              <a:rPr lang="en-GB" b="1" dirty="0"/>
              <a:t>1*N</a:t>
            </a:r>
          </a:p>
        </p:txBody>
      </p:sp>
      <p:pic>
        <p:nvPicPr>
          <p:cNvPr id="18" name="Picture 17">
            <a:extLst>
              <a:ext uri="{FF2B5EF4-FFF2-40B4-BE49-F238E27FC236}">
                <a16:creationId xmlns:a16="http://schemas.microsoft.com/office/drawing/2014/main" id="{9F583330-2672-FB10-76A9-513979AB2044}"/>
              </a:ext>
            </a:extLst>
          </p:cNvPr>
          <p:cNvPicPr>
            <a:picLocks noChangeAspect="1"/>
          </p:cNvPicPr>
          <p:nvPr/>
        </p:nvPicPr>
        <p:blipFill>
          <a:blip r:embed="rId5"/>
          <a:stretch>
            <a:fillRect/>
          </a:stretch>
        </p:blipFill>
        <p:spPr>
          <a:xfrm>
            <a:off x="451031" y="2541278"/>
            <a:ext cx="3436209" cy="3361158"/>
          </a:xfrm>
          <a:prstGeom prst="rect">
            <a:avLst/>
          </a:prstGeom>
        </p:spPr>
      </p:pic>
    </p:spTree>
    <p:extLst>
      <p:ext uri="{BB962C8B-B14F-4D97-AF65-F5344CB8AC3E}">
        <p14:creationId xmlns:p14="http://schemas.microsoft.com/office/powerpoint/2010/main" val="108712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488E-2940-A9D4-A71C-24CBA24772D1}"/>
              </a:ext>
            </a:extLst>
          </p:cNvPr>
          <p:cNvSpPr>
            <a:spLocks noGrp="1"/>
          </p:cNvSpPr>
          <p:nvPr>
            <p:ph type="title"/>
          </p:nvPr>
        </p:nvSpPr>
        <p:spPr/>
        <p:txBody>
          <a:bodyPr/>
          <a:lstStyle/>
          <a:p>
            <a:r>
              <a:rPr lang="en-GB" dirty="0"/>
              <a:t>Subgroup-1 (CW)</a:t>
            </a:r>
          </a:p>
        </p:txBody>
      </p:sp>
      <p:sp>
        <p:nvSpPr>
          <p:cNvPr id="3" name="Content Placeholder 2">
            <a:extLst>
              <a:ext uri="{FF2B5EF4-FFF2-40B4-BE49-F238E27FC236}">
                <a16:creationId xmlns:a16="http://schemas.microsoft.com/office/drawing/2014/main" id="{0859F15B-6E70-A81F-5C04-66DE87F19B8B}"/>
              </a:ext>
            </a:extLst>
          </p:cNvPr>
          <p:cNvSpPr>
            <a:spLocks noGrp="1"/>
          </p:cNvSpPr>
          <p:nvPr>
            <p:ph idx="1"/>
          </p:nvPr>
        </p:nvSpPr>
        <p:spPr/>
        <p:txBody>
          <a:bodyPr/>
          <a:lstStyle/>
          <a:p>
            <a:r>
              <a:rPr lang="en-GB" dirty="0"/>
              <a:t>What happens if we change the normalisation?</a:t>
            </a:r>
          </a:p>
        </p:txBody>
      </p:sp>
      <p:sp>
        <p:nvSpPr>
          <p:cNvPr id="8" name="TextBox 7">
            <a:extLst>
              <a:ext uri="{FF2B5EF4-FFF2-40B4-BE49-F238E27FC236}">
                <a16:creationId xmlns:a16="http://schemas.microsoft.com/office/drawing/2014/main" id="{898E1D00-CD9C-E237-B40D-BCB6672CF9F2}"/>
              </a:ext>
            </a:extLst>
          </p:cNvPr>
          <p:cNvSpPr txBox="1"/>
          <p:nvPr/>
        </p:nvSpPr>
        <p:spPr>
          <a:xfrm>
            <a:off x="6609498" y="6050288"/>
            <a:ext cx="3700419" cy="523220"/>
          </a:xfrm>
          <a:prstGeom prst="rect">
            <a:avLst/>
          </a:prstGeom>
          <a:noFill/>
        </p:spPr>
        <p:txBody>
          <a:bodyPr wrap="square" rtlCol="0">
            <a:spAutoFit/>
          </a:bodyPr>
          <a:lstStyle/>
          <a:p>
            <a:pPr algn="ctr"/>
            <a:r>
              <a:rPr lang="en-GB" sz="2800" b="1" dirty="0"/>
              <a:t>Max for each Row (M)</a:t>
            </a:r>
          </a:p>
        </p:txBody>
      </p:sp>
      <p:sp>
        <p:nvSpPr>
          <p:cNvPr id="16" name="TextBox 15">
            <a:extLst>
              <a:ext uri="{FF2B5EF4-FFF2-40B4-BE49-F238E27FC236}">
                <a16:creationId xmlns:a16="http://schemas.microsoft.com/office/drawing/2014/main" id="{70E9EB05-DE41-7E9F-D6DB-BDCE1844463C}"/>
              </a:ext>
            </a:extLst>
          </p:cNvPr>
          <p:cNvSpPr txBox="1"/>
          <p:nvPr/>
        </p:nvSpPr>
        <p:spPr>
          <a:xfrm>
            <a:off x="708104" y="6050288"/>
            <a:ext cx="4604528" cy="523220"/>
          </a:xfrm>
          <a:prstGeom prst="rect">
            <a:avLst/>
          </a:prstGeom>
          <a:noFill/>
        </p:spPr>
        <p:txBody>
          <a:bodyPr wrap="square" rtlCol="0">
            <a:spAutoFit/>
          </a:bodyPr>
          <a:lstStyle/>
          <a:p>
            <a:pPr algn="ctr"/>
            <a:r>
              <a:rPr lang="en-GB" sz="2800" b="1" dirty="0"/>
              <a:t>Max for the whole FFT</a:t>
            </a:r>
          </a:p>
        </p:txBody>
      </p:sp>
      <p:pic>
        <p:nvPicPr>
          <p:cNvPr id="5" name="Picture 4">
            <a:extLst>
              <a:ext uri="{FF2B5EF4-FFF2-40B4-BE49-F238E27FC236}">
                <a16:creationId xmlns:a16="http://schemas.microsoft.com/office/drawing/2014/main" id="{4E04DB30-18CF-FB44-E894-5A75811037C9}"/>
              </a:ext>
            </a:extLst>
          </p:cNvPr>
          <p:cNvPicPr>
            <a:picLocks noChangeAspect="1"/>
          </p:cNvPicPr>
          <p:nvPr/>
        </p:nvPicPr>
        <p:blipFill>
          <a:blip r:embed="rId3"/>
          <a:stretch>
            <a:fillRect/>
          </a:stretch>
        </p:blipFill>
        <p:spPr>
          <a:xfrm>
            <a:off x="1015877" y="2293859"/>
            <a:ext cx="4237254" cy="3756429"/>
          </a:xfrm>
          <a:prstGeom prst="rect">
            <a:avLst/>
          </a:prstGeom>
        </p:spPr>
      </p:pic>
      <p:pic>
        <p:nvPicPr>
          <p:cNvPr id="9" name="Picture 8">
            <a:extLst>
              <a:ext uri="{FF2B5EF4-FFF2-40B4-BE49-F238E27FC236}">
                <a16:creationId xmlns:a16="http://schemas.microsoft.com/office/drawing/2014/main" id="{36314792-A089-3038-392B-7F3019B43139}"/>
              </a:ext>
            </a:extLst>
          </p:cNvPr>
          <p:cNvPicPr>
            <a:picLocks noChangeAspect="1"/>
          </p:cNvPicPr>
          <p:nvPr/>
        </p:nvPicPr>
        <p:blipFill>
          <a:blip r:embed="rId4"/>
          <a:stretch>
            <a:fillRect/>
          </a:stretch>
        </p:blipFill>
        <p:spPr>
          <a:xfrm>
            <a:off x="6263608" y="2293859"/>
            <a:ext cx="4392200" cy="3696177"/>
          </a:xfrm>
          <a:prstGeom prst="rect">
            <a:avLst/>
          </a:prstGeom>
        </p:spPr>
      </p:pic>
    </p:spTree>
    <p:extLst>
      <p:ext uri="{BB962C8B-B14F-4D97-AF65-F5344CB8AC3E}">
        <p14:creationId xmlns:p14="http://schemas.microsoft.com/office/powerpoint/2010/main" val="369458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242</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Group-3</vt:lpstr>
      <vt:lpstr>Subgroup-1 (CW)</vt:lpstr>
      <vt:lpstr>Subgroup-1 (CW)</vt:lpstr>
      <vt:lpstr>Subgroup-1 (CW)</vt:lpstr>
      <vt:lpstr>Subgroup-1 (CW)</vt:lpstr>
      <vt:lpstr>Subgroup-1 (CW)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Group-3</dc:title>
  <dc:creator>Erik Barsby</dc:creator>
  <cp:lastModifiedBy>Erik Barsby</cp:lastModifiedBy>
  <cp:revision>8</cp:revision>
  <dcterms:created xsi:type="dcterms:W3CDTF">2023-09-12T17:14:27Z</dcterms:created>
  <dcterms:modified xsi:type="dcterms:W3CDTF">2023-09-12T18:19:24Z</dcterms:modified>
</cp:coreProperties>
</file>