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6" r:id="rId1"/>
  </p:sldMasterIdLst>
  <p:notesMasterIdLst>
    <p:notesMasterId r:id="rId11"/>
  </p:notesMasterIdLst>
  <p:sldIdLst>
    <p:sldId id="256" r:id="rId2"/>
    <p:sldId id="257" r:id="rId3"/>
    <p:sldId id="258" r:id="rId4"/>
    <p:sldId id="259" r:id="rId5"/>
    <p:sldId id="260" r:id="rId6"/>
    <p:sldId id="261" r:id="rId7"/>
    <p:sldId id="263" r:id="rId8"/>
    <p:sldId id="264"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86"/>
    <p:restoredTop sz="73608"/>
  </p:normalViewPr>
  <p:slideViewPr>
    <p:cSldViewPr snapToGrid="0">
      <p:cViewPr varScale="1">
        <p:scale>
          <a:sx n="105" d="100"/>
          <a:sy n="105" d="100"/>
        </p:scale>
        <p:origin x="6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AED3E2-5E79-6A42-B964-78C3936D676C}" type="datetimeFigureOut">
              <a:rPr lang="en-US" smtClean="0"/>
              <a:t>9/4/24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64FDB-85CC-ED43-9E29-77E96485FC46}" type="slidenum">
              <a:rPr lang="en-US" smtClean="0"/>
              <a:t>‹#›</a:t>
            </a:fld>
            <a:endParaRPr lang="en-US"/>
          </a:p>
        </p:txBody>
      </p:sp>
    </p:spTree>
    <p:extLst>
      <p:ext uri="{BB962C8B-B14F-4D97-AF65-F5344CB8AC3E}">
        <p14:creationId xmlns:p14="http://schemas.microsoft.com/office/powerpoint/2010/main" val="17164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my name is David Caspers.  I did this project on my own as part of the IST659 Final Project, where I designed and built the data infrastructure to support a Landscape Quote Management System 		NEXT SLIDE</a:t>
            </a:r>
          </a:p>
        </p:txBody>
      </p:sp>
      <p:sp>
        <p:nvSpPr>
          <p:cNvPr id="4" name="Slide Number Placeholder 3"/>
          <p:cNvSpPr>
            <a:spLocks noGrp="1"/>
          </p:cNvSpPr>
          <p:nvPr>
            <p:ph type="sldNum" sz="quarter" idx="5"/>
          </p:nvPr>
        </p:nvSpPr>
        <p:spPr/>
        <p:txBody>
          <a:bodyPr/>
          <a:lstStyle/>
          <a:p>
            <a:fld id="{1DB64FDB-85CC-ED43-9E29-77E96485FC46}" type="slidenum">
              <a:rPr lang="en-US" smtClean="0"/>
              <a:t>1</a:t>
            </a:fld>
            <a:endParaRPr lang="en-US"/>
          </a:p>
        </p:txBody>
      </p:sp>
    </p:spTree>
    <p:extLst>
      <p:ext uri="{BB962C8B-B14F-4D97-AF65-F5344CB8AC3E}">
        <p14:creationId xmlns:p14="http://schemas.microsoft.com/office/powerpoint/2010/main" val="373428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intent of this project was to develop a quote estimation system specifically for a landscaping business.  Where I currently live, there are a lot of small landscape businesses that don’t necessarily have the commercial footprint to support buying enterprise Customer Relationship Management software.  This system is designed to be a really light weight application to assist a business in designed to assist businesses in providing accurate, professional estimates for their services, thereby enhancing customer satisfaction and operational efficiency.</a:t>
            </a:r>
          </a:p>
          <a:p>
            <a:endParaRPr lang="en-US" dirty="0"/>
          </a:p>
          <a:p>
            <a:r>
              <a:rPr lang="en-US" dirty="0"/>
              <a:t>In order to accomplish this, the system needed to have some way to track customer information, costs to include material and labor, and service rates. Given those inputs, businesses can then quickly and consistently build accurate quotes and invoices.</a:t>
            </a:r>
          </a:p>
          <a:p>
            <a:endParaRPr lang="en-US" dirty="0"/>
          </a:p>
        </p:txBody>
      </p:sp>
      <p:sp>
        <p:nvSpPr>
          <p:cNvPr id="4" name="Slide Number Placeholder 3"/>
          <p:cNvSpPr>
            <a:spLocks noGrp="1"/>
          </p:cNvSpPr>
          <p:nvPr>
            <p:ph type="sldNum" sz="quarter" idx="5"/>
          </p:nvPr>
        </p:nvSpPr>
        <p:spPr/>
        <p:txBody>
          <a:bodyPr/>
          <a:lstStyle/>
          <a:p>
            <a:fld id="{1DB64FDB-85CC-ED43-9E29-77E96485FC46}" type="slidenum">
              <a:rPr lang="en-US" smtClean="0"/>
              <a:t>2</a:t>
            </a:fld>
            <a:endParaRPr lang="en-US"/>
          </a:p>
        </p:txBody>
      </p:sp>
    </p:spTree>
    <p:extLst>
      <p:ext uri="{BB962C8B-B14F-4D97-AF65-F5344CB8AC3E}">
        <p14:creationId xmlns:p14="http://schemas.microsoft.com/office/powerpoint/2010/main" val="70840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you can see some of the relevant modules built into this application. </a:t>
            </a:r>
          </a:p>
        </p:txBody>
      </p:sp>
      <p:sp>
        <p:nvSpPr>
          <p:cNvPr id="4" name="Slide Number Placeholder 3"/>
          <p:cNvSpPr>
            <a:spLocks noGrp="1"/>
          </p:cNvSpPr>
          <p:nvPr>
            <p:ph type="sldNum" sz="quarter" idx="5"/>
          </p:nvPr>
        </p:nvSpPr>
        <p:spPr/>
        <p:txBody>
          <a:bodyPr/>
          <a:lstStyle/>
          <a:p>
            <a:fld id="{1DB64FDB-85CC-ED43-9E29-77E96485FC46}" type="slidenum">
              <a:rPr lang="en-US" smtClean="0"/>
              <a:t>3</a:t>
            </a:fld>
            <a:endParaRPr lang="en-US"/>
          </a:p>
        </p:txBody>
      </p:sp>
    </p:spTree>
    <p:extLst>
      <p:ext uri="{BB962C8B-B14F-4D97-AF65-F5344CB8AC3E}">
        <p14:creationId xmlns:p14="http://schemas.microsoft.com/office/powerpoint/2010/main" val="3947879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Going into the actual design of the application, you can see the logical flow here.  </a:t>
            </a:r>
          </a:p>
          <a:p>
            <a:r>
              <a:rPr lang="en-US" dirty="0"/>
              <a:t>- Every Quote must be associated with a customer</a:t>
            </a:r>
          </a:p>
          <a:p>
            <a:r>
              <a:rPr lang="en-US" dirty="0"/>
              <a:t>– A quote has various attributes such as where the work needs to be done, the project description, when the quote expires, and whether the quote has been approved by the customer</a:t>
            </a:r>
          </a:p>
          <a:p>
            <a:r>
              <a:rPr lang="en-US" dirty="0"/>
              <a:t>You can easily version quote with the compound primary key, which allows you to have a back and forth with the customer until they agree on the scope of the work</a:t>
            </a:r>
          </a:p>
          <a:p>
            <a:r>
              <a:rPr lang="en-US" dirty="0"/>
              <a:t>Associated with it is a line item table that lists out the various labor and material costs that the total cost can be derived from</a:t>
            </a:r>
          </a:p>
          <a:p>
            <a:pPr marL="628650" lvl="1" indent="-171450">
              <a:buFontTx/>
              <a:buChar char="-"/>
            </a:pPr>
            <a:r>
              <a:rPr lang="en-US" dirty="0"/>
              <a:t>This pulls from the products table</a:t>
            </a:r>
          </a:p>
          <a:p>
            <a:pPr marL="171450" lvl="0" indent="-171450">
              <a:buFontTx/>
              <a:buChar char="-"/>
            </a:pPr>
            <a:r>
              <a:rPr lang="en-US" dirty="0"/>
              <a:t>Additionally, sales tax is applied to the final quote based on the state the work is being done</a:t>
            </a:r>
          </a:p>
          <a:p>
            <a:pPr marL="171450" lvl="0" indent="-171450">
              <a:buFontTx/>
              <a:buChar char="-"/>
            </a:pPr>
            <a:endParaRPr lang="en-US" dirty="0"/>
          </a:p>
          <a:p>
            <a:pPr marL="171450" lvl="0" indent="-171450">
              <a:buFontTx/>
              <a:buChar char="-"/>
            </a:pPr>
            <a:endParaRPr lang="en-US" dirty="0"/>
          </a:p>
          <a:p>
            <a:pPr marL="171450" lvl="0" indent="-171450">
              <a:buFontTx/>
              <a:buChar char="-"/>
            </a:pPr>
            <a:r>
              <a:rPr lang="en-US" dirty="0"/>
              <a:t>From there, once the customer has approved the quote, an invoice can be generated from the quote.  </a:t>
            </a:r>
          </a:p>
          <a:p>
            <a:pPr marL="628650" lvl="1" indent="-171450">
              <a:buFontTx/>
              <a:buChar char="-"/>
            </a:pPr>
            <a:r>
              <a:rPr lang="en-US" dirty="0"/>
              <a:t>Generating the quote copies over the quote details into the invoice details, which can then be edited separately if the estimate proves to be inaccurate and additional costs need to be added into the invoice once the job is completed</a:t>
            </a:r>
          </a:p>
          <a:p>
            <a:pPr marL="628650" lvl="1" indent="-171450">
              <a:buFontTx/>
              <a:buChar char="-"/>
            </a:pPr>
            <a:endParaRPr lang="en-US" dirty="0"/>
          </a:p>
          <a:p>
            <a:pPr marL="628650" lvl="1" indent="-171450">
              <a:buFontTx/>
              <a:buChar char="-"/>
            </a:pPr>
            <a:r>
              <a:rPr lang="en-US" dirty="0"/>
              <a:t>From there the payments table allows you to track whether the invoice has actually been paid.  To generally simplify the design of this application, I assumed that no partial payments were allowed – so any invoice should only have 1 payment associated with it.</a:t>
            </a:r>
          </a:p>
          <a:p>
            <a:pPr marL="171450" lvl="0" indent="-171450">
              <a:buFontTx/>
              <a:buChar char="-"/>
            </a:pPr>
            <a:endParaRPr lang="en-US" dirty="0"/>
          </a:p>
        </p:txBody>
      </p:sp>
      <p:sp>
        <p:nvSpPr>
          <p:cNvPr id="4" name="Slide Number Placeholder 3"/>
          <p:cNvSpPr>
            <a:spLocks noGrp="1"/>
          </p:cNvSpPr>
          <p:nvPr>
            <p:ph type="sldNum" sz="quarter" idx="5"/>
          </p:nvPr>
        </p:nvSpPr>
        <p:spPr/>
        <p:txBody>
          <a:bodyPr/>
          <a:lstStyle/>
          <a:p>
            <a:fld id="{1DB64FDB-85CC-ED43-9E29-77E96485FC46}" type="slidenum">
              <a:rPr lang="en-US" smtClean="0"/>
              <a:t>4</a:t>
            </a:fld>
            <a:endParaRPr lang="en-US"/>
          </a:p>
        </p:txBody>
      </p:sp>
    </p:spTree>
    <p:extLst>
      <p:ext uri="{BB962C8B-B14F-4D97-AF65-F5344CB8AC3E}">
        <p14:creationId xmlns:p14="http://schemas.microsoft.com/office/powerpoint/2010/main" val="2375727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actually allow this application to work, a lot of different procedures needed to be created.  </a:t>
            </a:r>
          </a:p>
          <a:p>
            <a:endParaRPr lang="en-US" dirty="0"/>
          </a:p>
        </p:txBody>
      </p:sp>
      <p:sp>
        <p:nvSpPr>
          <p:cNvPr id="4" name="Slide Number Placeholder 3"/>
          <p:cNvSpPr>
            <a:spLocks noGrp="1"/>
          </p:cNvSpPr>
          <p:nvPr>
            <p:ph type="sldNum" sz="quarter" idx="5"/>
          </p:nvPr>
        </p:nvSpPr>
        <p:spPr/>
        <p:txBody>
          <a:bodyPr/>
          <a:lstStyle/>
          <a:p>
            <a:fld id="{1DB64FDB-85CC-ED43-9E29-77E96485FC46}" type="slidenum">
              <a:rPr lang="en-US" smtClean="0"/>
              <a:t>5</a:t>
            </a:fld>
            <a:endParaRPr lang="en-US"/>
          </a:p>
        </p:txBody>
      </p:sp>
    </p:spTree>
    <p:extLst>
      <p:ext uri="{BB962C8B-B14F-4D97-AF65-F5344CB8AC3E}">
        <p14:creationId xmlns:p14="http://schemas.microsoft.com/office/powerpoint/2010/main" val="127714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how the customer management feature might look in the finished application.</a:t>
            </a:r>
          </a:p>
          <a:p>
            <a:pPr marL="171450" indent="-171450">
              <a:buFontTx/>
              <a:buChar char="-"/>
            </a:pPr>
            <a:r>
              <a:rPr lang="en-US" dirty="0"/>
              <a:t>You can query your customers on the left hand side</a:t>
            </a:r>
          </a:p>
          <a:p>
            <a:pPr marL="171450" indent="-171450">
              <a:buFontTx/>
              <a:buChar char="-"/>
            </a:pPr>
            <a:r>
              <a:rPr lang="en-US" dirty="0"/>
              <a:t>Once you select a customer (in this example, we’ve selected john doe) our application will display the relevant information about the customer to include their address, contact info, outstanding quotes, and invoices</a:t>
            </a:r>
          </a:p>
          <a:p>
            <a:pPr marL="171450" indent="-171450">
              <a:buFontTx/>
              <a:buChar char="-"/>
            </a:pPr>
            <a:r>
              <a:rPr lang="en-US" dirty="0"/>
              <a:t>In this case we can see that John has approved 3 quotes – quote 1 was made </a:t>
            </a:r>
            <a:r>
              <a:rPr lang="en-US" dirty="0" err="1"/>
              <a:t>ofr</a:t>
            </a:r>
            <a:r>
              <a:rPr lang="en-US" dirty="0"/>
              <a:t> landscaping his front yard and pathway, and in the second version of that he added a backyard garden enhancement</a:t>
            </a:r>
          </a:p>
          <a:p>
            <a:pPr marL="628650" lvl="1" indent="-171450">
              <a:buFontTx/>
              <a:buChar char="-"/>
            </a:pPr>
            <a:r>
              <a:rPr lang="en-US" dirty="0"/>
              <a:t>From there we’d have several options, including viewing the line items of the quote, as well as generating an invoice for the approved quote</a:t>
            </a:r>
          </a:p>
        </p:txBody>
      </p:sp>
      <p:sp>
        <p:nvSpPr>
          <p:cNvPr id="4" name="Slide Number Placeholder 3"/>
          <p:cNvSpPr>
            <a:spLocks noGrp="1"/>
          </p:cNvSpPr>
          <p:nvPr>
            <p:ph type="sldNum" sz="quarter" idx="5"/>
          </p:nvPr>
        </p:nvSpPr>
        <p:spPr/>
        <p:txBody>
          <a:bodyPr/>
          <a:lstStyle/>
          <a:p>
            <a:fld id="{1DB64FDB-85CC-ED43-9E29-77E96485FC46}" type="slidenum">
              <a:rPr lang="en-US" smtClean="0"/>
              <a:t>7</a:t>
            </a:fld>
            <a:endParaRPr lang="en-US"/>
          </a:p>
        </p:txBody>
      </p:sp>
    </p:spTree>
    <p:extLst>
      <p:ext uri="{BB962C8B-B14F-4D97-AF65-F5344CB8AC3E}">
        <p14:creationId xmlns:p14="http://schemas.microsoft.com/office/powerpoint/2010/main" val="33002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Beyond just customer management, we’d also want to generate various reports on the status of the sales, quotes, and invoices.</a:t>
            </a:r>
          </a:p>
          <a:p>
            <a:r>
              <a:rPr lang="en-US" dirty="0"/>
              <a:t>- The data in this application could easily be used to track materials used in the project and also revenue by month</a:t>
            </a:r>
          </a:p>
          <a:p>
            <a:pPr marL="171450" indent="-171450">
              <a:buFontTx/>
              <a:buChar char="-"/>
            </a:pPr>
            <a:r>
              <a:rPr lang="en-US" dirty="0"/>
              <a:t>Similarly the business owner will want to track outstanding quotes and how long it’s been since they’ve been issued to follow-up with the homeowner as well as ones that have been approved that an invoice needs to be generated.</a:t>
            </a:r>
          </a:p>
          <a:p>
            <a:pPr marL="171450" indent="-171450">
              <a:buFontTx/>
              <a:buChar char="-"/>
            </a:pPr>
            <a:r>
              <a:rPr lang="en-US" dirty="0"/>
              <a:t>Once an invoice is generated, the business owner will need to track payment and keep an eye out for ones that have been outstanding for an extended period of time.</a:t>
            </a:r>
          </a:p>
        </p:txBody>
      </p:sp>
      <p:sp>
        <p:nvSpPr>
          <p:cNvPr id="4" name="Slide Number Placeholder 3"/>
          <p:cNvSpPr>
            <a:spLocks noGrp="1"/>
          </p:cNvSpPr>
          <p:nvPr>
            <p:ph type="sldNum" sz="quarter" idx="5"/>
          </p:nvPr>
        </p:nvSpPr>
        <p:spPr/>
        <p:txBody>
          <a:bodyPr/>
          <a:lstStyle/>
          <a:p>
            <a:fld id="{1DB64FDB-85CC-ED43-9E29-77E96485FC46}" type="slidenum">
              <a:rPr lang="en-US" smtClean="0"/>
              <a:t>8</a:t>
            </a:fld>
            <a:endParaRPr lang="en-US"/>
          </a:p>
        </p:txBody>
      </p:sp>
    </p:spTree>
    <p:extLst>
      <p:ext uri="{BB962C8B-B14F-4D97-AF65-F5344CB8AC3E}">
        <p14:creationId xmlns:p14="http://schemas.microsoft.com/office/powerpoint/2010/main" val="2497383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9/4/24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5146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9/4/24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433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9/4/24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8911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9/4/24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10875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9/4/24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55007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9/4/24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6914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9/4/24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50170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9/4/24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45223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9/4/24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29738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9/4/24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0725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9/4/24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66163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9/4/24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2651969345"/>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5" r:id="rId6"/>
    <p:sldLayoutId id="2147483730" r:id="rId7"/>
    <p:sldLayoutId id="2147483731" r:id="rId8"/>
    <p:sldLayoutId id="2147483732" r:id="rId9"/>
    <p:sldLayoutId id="2147483734" r:id="rId10"/>
    <p:sldLayoutId id="2147483733"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caspers@syr.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hyperlink" Target="mailto:dcaspers@syr.edu"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2950D9A-4705-4314-961A-4F88B2CE4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13969F2-ED52-4E5C-B3FC-01E01B8B9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AF8623-3A67-2E25-576A-9DDC0642F512}"/>
              </a:ext>
            </a:extLst>
          </p:cNvPr>
          <p:cNvSpPr>
            <a:spLocks noGrp="1"/>
          </p:cNvSpPr>
          <p:nvPr>
            <p:ph type="ctrTitle"/>
          </p:nvPr>
        </p:nvSpPr>
        <p:spPr>
          <a:xfrm>
            <a:off x="871870" y="749595"/>
            <a:ext cx="5645888" cy="2926859"/>
          </a:xfrm>
        </p:spPr>
        <p:txBody>
          <a:bodyPr anchor="t">
            <a:normAutofit/>
          </a:bodyPr>
          <a:lstStyle/>
          <a:p>
            <a:r>
              <a:rPr lang="en-US" sz="4600" dirty="0"/>
              <a:t>Landscaping Quote Management System </a:t>
            </a:r>
          </a:p>
        </p:txBody>
      </p:sp>
      <p:sp>
        <p:nvSpPr>
          <p:cNvPr id="3" name="Subtitle 2">
            <a:extLst>
              <a:ext uri="{FF2B5EF4-FFF2-40B4-BE49-F238E27FC236}">
                <a16:creationId xmlns:a16="http://schemas.microsoft.com/office/drawing/2014/main" id="{75AE4D81-E345-0E90-9780-7847D091D328}"/>
              </a:ext>
            </a:extLst>
          </p:cNvPr>
          <p:cNvSpPr>
            <a:spLocks noGrp="1"/>
          </p:cNvSpPr>
          <p:nvPr>
            <p:ph type="subTitle" idx="1"/>
          </p:nvPr>
        </p:nvSpPr>
        <p:spPr>
          <a:xfrm>
            <a:off x="871870" y="4260915"/>
            <a:ext cx="4890977" cy="1390290"/>
          </a:xfrm>
        </p:spPr>
        <p:txBody>
          <a:bodyPr anchor="b">
            <a:normAutofit/>
          </a:bodyPr>
          <a:lstStyle/>
          <a:p>
            <a:pPr algn="l">
              <a:lnSpc>
                <a:spcPct val="110000"/>
              </a:lnSpc>
            </a:pPr>
            <a:r>
              <a:rPr lang="en-US" sz="900" dirty="0"/>
              <a:t>IST659 – Final Project</a:t>
            </a:r>
          </a:p>
          <a:p>
            <a:pPr algn="l">
              <a:lnSpc>
                <a:spcPct val="110000"/>
              </a:lnSpc>
            </a:pPr>
            <a:r>
              <a:rPr lang="en-US" sz="900" dirty="0"/>
              <a:t>David Caspers (</a:t>
            </a:r>
            <a:r>
              <a:rPr lang="en-US" sz="900" dirty="0">
                <a:hlinkClick r:id="rId3"/>
              </a:rPr>
              <a:t>dcaspers@syr.edu</a:t>
            </a:r>
            <a:r>
              <a:rPr lang="en-US" sz="900" dirty="0"/>
              <a:t>)</a:t>
            </a:r>
          </a:p>
          <a:p>
            <a:pPr algn="l">
              <a:lnSpc>
                <a:spcPct val="110000"/>
              </a:lnSpc>
            </a:pPr>
            <a:r>
              <a:rPr lang="en-US" sz="900" dirty="0"/>
              <a:t>Syracuse University</a:t>
            </a:r>
          </a:p>
          <a:p>
            <a:pPr algn="l">
              <a:lnSpc>
                <a:spcPct val="110000"/>
              </a:lnSpc>
            </a:pPr>
            <a:r>
              <a:rPr lang="en-US" sz="900" dirty="0"/>
              <a:t>School of Information Studies, Applied Data Science</a:t>
            </a:r>
          </a:p>
        </p:txBody>
      </p:sp>
      <p:pic>
        <p:nvPicPr>
          <p:cNvPr id="4" name="Picture 3" descr="A white and green circles&#10;&#10;Description automatically generated">
            <a:extLst>
              <a:ext uri="{FF2B5EF4-FFF2-40B4-BE49-F238E27FC236}">
                <a16:creationId xmlns:a16="http://schemas.microsoft.com/office/drawing/2014/main" id="{6E799429-D346-C63B-22ED-F4E630DC2E77}"/>
              </a:ext>
            </a:extLst>
          </p:cNvPr>
          <p:cNvPicPr>
            <a:picLocks noChangeAspect="1"/>
          </p:cNvPicPr>
          <p:nvPr/>
        </p:nvPicPr>
        <p:blipFill>
          <a:blip r:embed="rId4"/>
          <a:srcRect l="4089" r="4090" b="1"/>
          <a:stretch/>
        </p:blipFill>
        <p:spPr>
          <a:xfrm>
            <a:off x="5879804" y="-6350"/>
            <a:ext cx="6312196" cy="6874330"/>
          </a:xfrm>
          <a:custGeom>
            <a:avLst/>
            <a:gdLst/>
            <a:ahLst/>
            <a:cxnLst/>
            <a:rect l="l" t="t" r="r" b="b"/>
            <a:pathLst>
              <a:path w="6312196" h="6874330">
                <a:moveTo>
                  <a:pt x="2047193" y="0"/>
                </a:moveTo>
                <a:lnTo>
                  <a:pt x="6312196" y="0"/>
                </a:lnTo>
                <a:lnTo>
                  <a:pt x="6312196" y="6874330"/>
                </a:lnTo>
                <a:lnTo>
                  <a:pt x="0" y="6874330"/>
                </a:lnTo>
                <a:close/>
              </a:path>
            </a:pathLst>
          </a:custGeom>
        </p:spPr>
      </p:pic>
      <p:cxnSp>
        <p:nvCxnSpPr>
          <p:cNvPr id="24" name="Straight Connector 23">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634715" y="0"/>
            <a:ext cx="914401"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64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669E-47A4-7991-660B-93F3749BDB31}"/>
              </a:ext>
            </a:extLst>
          </p:cNvPr>
          <p:cNvSpPr>
            <a:spLocks noGrp="1"/>
          </p:cNvSpPr>
          <p:nvPr>
            <p:ph type="title"/>
          </p:nvPr>
        </p:nvSpPr>
        <p:spPr/>
        <p:txBody>
          <a:bodyPr/>
          <a:lstStyle/>
          <a:p>
            <a:r>
              <a:rPr lang="en-US" dirty="0"/>
              <a:t>Project Overview</a:t>
            </a:r>
          </a:p>
        </p:txBody>
      </p:sp>
      <p:sp>
        <p:nvSpPr>
          <p:cNvPr id="3" name="Content Placeholder 2">
            <a:extLst>
              <a:ext uri="{FF2B5EF4-FFF2-40B4-BE49-F238E27FC236}">
                <a16:creationId xmlns:a16="http://schemas.microsoft.com/office/drawing/2014/main" id="{5460DC22-B64A-CA89-D49D-3589C7AFC607}"/>
              </a:ext>
            </a:extLst>
          </p:cNvPr>
          <p:cNvSpPr>
            <a:spLocks noGrp="1"/>
          </p:cNvSpPr>
          <p:nvPr>
            <p:ph idx="1"/>
          </p:nvPr>
        </p:nvSpPr>
        <p:spPr/>
        <p:txBody>
          <a:bodyPr/>
          <a:lstStyle/>
          <a:p>
            <a:r>
              <a:rPr lang="en-US" dirty="0"/>
              <a:t>The objective of this project was to develop a comprehensive quote estimation system tailored for landscaping businesses. This system is designed to assist businesses in providing accurate, professional estimates for their services, thereby enhancing customer satisfaction and operational efficiency. By integrating features to track customer information, costs, and service rates the system helps maintain profitability through accurate cost calculations and detailed invoices.</a:t>
            </a:r>
          </a:p>
        </p:txBody>
      </p:sp>
    </p:spTree>
    <p:extLst>
      <p:ext uri="{BB962C8B-B14F-4D97-AF65-F5344CB8AC3E}">
        <p14:creationId xmlns:p14="http://schemas.microsoft.com/office/powerpoint/2010/main" val="21286721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669E-47A4-7991-660B-93F3749BDB31}"/>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5460DC22-B64A-CA89-D49D-3589C7AFC607}"/>
              </a:ext>
            </a:extLst>
          </p:cNvPr>
          <p:cNvSpPr>
            <a:spLocks noGrp="1"/>
          </p:cNvSpPr>
          <p:nvPr>
            <p:ph idx="1"/>
          </p:nvPr>
        </p:nvSpPr>
        <p:spPr/>
        <p:txBody>
          <a:bodyPr>
            <a:normAutofit fontScale="85000" lnSpcReduction="20000"/>
          </a:bodyPr>
          <a:lstStyle/>
          <a:p>
            <a:r>
              <a:rPr lang="en-US" b="1" dirty="0"/>
              <a:t>Customer Management</a:t>
            </a:r>
            <a:r>
              <a:rPr lang="en-US" dirty="0"/>
              <a:t>: Store and manage customer information for streamlined communication and accurate billing.</a:t>
            </a:r>
          </a:p>
          <a:p>
            <a:r>
              <a:rPr lang="en-US" b="1" dirty="0"/>
              <a:t>Service and Product Tracking</a:t>
            </a:r>
            <a:r>
              <a:rPr lang="en-US" dirty="0"/>
              <a:t>: Maintain a database of service rates and material costs to provide precise estimates.</a:t>
            </a:r>
          </a:p>
          <a:p>
            <a:r>
              <a:rPr lang="en-US" b="1" dirty="0"/>
              <a:t>Quote Generation</a:t>
            </a:r>
            <a:r>
              <a:rPr lang="en-US" dirty="0"/>
              <a:t>: Create detailed, versioned quotes that include all relevant costs, with an approval workflow for customer confirmation.</a:t>
            </a:r>
          </a:p>
          <a:p>
            <a:r>
              <a:rPr lang="en-US" b="1" dirty="0"/>
              <a:t>Invoice Management</a:t>
            </a:r>
            <a:r>
              <a:rPr lang="en-US" dirty="0"/>
              <a:t>: Automatically generate invoices from approved quotes, ensuring consistency and reducing errors. Allow for invoice updates to reflect true costs after project completion as well as application of discounts.</a:t>
            </a:r>
          </a:p>
          <a:p>
            <a:r>
              <a:rPr lang="en-US" b="1" dirty="0"/>
              <a:t>Payment Processing</a:t>
            </a:r>
            <a:r>
              <a:rPr lang="en-US" dirty="0"/>
              <a:t>: Accept payments only when they match invoice totals, preventing partial payments and maintaining financial accuracy.</a:t>
            </a:r>
          </a:p>
          <a:p>
            <a:r>
              <a:rPr lang="en-US" b="1" dirty="0"/>
              <a:t>Automated Calculations</a:t>
            </a:r>
            <a:r>
              <a:rPr lang="en-US" dirty="0"/>
              <a:t>: Use triggers to automate line item and total calculations, minimizing manual input and errors.</a:t>
            </a:r>
          </a:p>
        </p:txBody>
      </p:sp>
    </p:spTree>
    <p:extLst>
      <p:ext uri="{BB962C8B-B14F-4D97-AF65-F5344CB8AC3E}">
        <p14:creationId xmlns:p14="http://schemas.microsoft.com/office/powerpoint/2010/main" val="424200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669E-47A4-7991-660B-93F3749BDB31}"/>
              </a:ext>
            </a:extLst>
          </p:cNvPr>
          <p:cNvSpPr>
            <a:spLocks noGrp="1"/>
          </p:cNvSpPr>
          <p:nvPr>
            <p:ph type="title"/>
          </p:nvPr>
        </p:nvSpPr>
        <p:spPr/>
        <p:txBody>
          <a:bodyPr/>
          <a:lstStyle/>
          <a:p>
            <a:r>
              <a:rPr lang="en-US" dirty="0"/>
              <a:t>Logical Application Design</a:t>
            </a:r>
          </a:p>
        </p:txBody>
      </p:sp>
      <p:pic>
        <p:nvPicPr>
          <p:cNvPr id="4" name="Content Placeholder 3">
            <a:extLst>
              <a:ext uri="{FF2B5EF4-FFF2-40B4-BE49-F238E27FC236}">
                <a16:creationId xmlns:a16="http://schemas.microsoft.com/office/drawing/2014/main" id="{955D02F5-6E24-FA17-E0D3-5395A057001A}"/>
              </a:ext>
            </a:extLst>
          </p:cNvPr>
          <p:cNvPicPr>
            <a:picLocks noGrp="1" noChangeAspect="1"/>
          </p:cNvPicPr>
          <p:nvPr>
            <p:ph idx="1"/>
          </p:nvPr>
        </p:nvPicPr>
        <p:blipFill>
          <a:blip r:embed="rId3"/>
          <a:stretch>
            <a:fillRect/>
          </a:stretch>
        </p:blipFill>
        <p:spPr>
          <a:xfrm>
            <a:off x="890583" y="1743730"/>
            <a:ext cx="10410834" cy="4835490"/>
          </a:xfrm>
          <a:prstGeom prst="rect">
            <a:avLst/>
          </a:prstGeom>
        </p:spPr>
      </p:pic>
    </p:spTree>
    <p:extLst>
      <p:ext uri="{BB962C8B-B14F-4D97-AF65-F5344CB8AC3E}">
        <p14:creationId xmlns:p14="http://schemas.microsoft.com/office/powerpoint/2010/main" val="3802765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669E-47A4-7991-660B-93F3749BDB31}"/>
              </a:ext>
            </a:extLst>
          </p:cNvPr>
          <p:cNvSpPr>
            <a:spLocks noGrp="1"/>
          </p:cNvSpPr>
          <p:nvPr>
            <p:ph type="title"/>
          </p:nvPr>
        </p:nvSpPr>
        <p:spPr/>
        <p:txBody>
          <a:bodyPr/>
          <a:lstStyle/>
          <a:p>
            <a:r>
              <a:rPr lang="en-US" dirty="0"/>
              <a:t>Database Procedures</a:t>
            </a:r>
          </a:p>
        </p:txBody>
      </p:sp>
      <p:sp>
        <p:nvSpPr>
          <p:cNvPr id="5" name="Content Placeholder 4">
            <a:extLst>
              <a:ext uri="{FF2B5EF4-FFF2-40B4-BE49-F238E27FC236}">
                <a16:creationId xmlns:a16="http://schemas.microsoft.com/office/drawing/2014/main" id="{941CAB5B-F3E7-CD00-2D72-F23E458C20E5}"/>
              </a:ext>
            </a:extLst>
          </p:cNvPr>
          <p:cNvSpPr>
            <a:spLocks noGrp="1"/>
          </p:cNvSpPr>
          <p:nvPr>
            <p:ph idx="1"/>
          </p:nvPr>
        </p:nvSpPr>
        <p:spPr/>
        <p:txBody>
          <a:bodyPr>
            <a:normAutofit fontScale="70000" lnSpcReduction="20000"/>
          </a:bodyPr>
          <a:lstStyle/>
          <a:p>
            <a:r>
              <a:rPr lang="en-US" b="1" dirty="0" err="1"/>
              <a:t>InsertCustomer</a:t>
            </a:r>
            <a:endParaRPr lang="en-US" dirty="0"/>
          </a:p>
          <a:p>
            <a:pPr lvl="1"/>
            <a:r>
              <a:rPr lang="en-US" b="1" dirty="0"/>
              <a:t>Description</a:t>
            </a:r>
            <a:r>
              <a:rPr lang="en-US" dirty="0"/>
              <a:t>: Adds a new customer to the system.</a:t>
            </a:r>
          </a:p>
          <a:p>
            <a:pPr lvl="1"/>
            <a:r>
              <a:rPr lang="en-US" b="1" dirty="0"/>
              <a:t>Constraints</a:t>
            </a:r>
            <a:r>
              <a:rPr lang="en-US" dirty="0"/>
              <a:t>: Ensures all required customer details are provided. Rolls back if the insertion fails.</a:t>
            </a:r>
          </a:p>
          <a:p>
            <a:r>
              <a:rPr lang="en-US" b="1" dirty="0" err="1"/>
              <a:t>InsertOrUpdateDiscount</a:t>
            </a:r>
            <a:endParaRPr lang="en-US" dirty="0"/>
          </a:p>
          <a:p>
            <a:pPr lvl="1"/>
            <a:r>
              <a:rPr lang="en-US" b="1" dirty="0"/>
              <a:t>Description</a:t>
            </a:r>
            <a:r>
              <a:rPr lang="en-US" dirty="0"/>
              <a:t>: Adds a new discount or updates an existing one.</a:t>
            </a:r>
          </a:p>
          <a:p>
            <a:pPr lvl="1"/>
            <a:r>
              <a:rPr lang="en-US" b="1" dirty="0"/>
              <a:t>Constraints</a:t>
            </a:r>
            <a:r>
              <a:rPr lang="en-US" dirty="0"/>
              <a:t>: Validates discount information. Rolls back on error.</a:t>
            </a:r>
          </a:p>
          <a:p>
            <a:r>
              <a:rPr lang="en-US" b="1" dirty="0" err="1"/>
              <a:t>InsertOrUpdateProduct</a:t>
            </a:r>
            <a:endParaRPr lang="en-US" dirty="0"/>
          </a:p>
          <a:p>
            <a:pPr lvl="1"/>
            <a:r>
              <a:rPr lang="en-US" b="1" dirty="0"/>
              <a:t>Description</a:t>
            </a:r>
            <a:r>
              <a:rPr lang="en-US" dirty="0"/>
              <a:t>: Adds a new product or updates an existing product.</a:t>
            </a:r>
          </a:p>
          <a:p>
            <a:pPr lvl="1"/>
            <a:r>
              <a:rPr lang="en-US" b="1" dirty="0"/>
              <a:t>Constraints</a:t>
            </a:r>
            <a:r>
              <a:rPr lang="en-US" dirty="0"/>
              <a:t>: Checks product details for completeness. Rolls back if any errors occur.</a:t>
            </a:r>
          </a:p>
          <a:p>
            <a:r>
              <a:rPr lang="en-US" b="1" dirty="0" err="1"/>
              <a:t>GenerateQuote</a:t>
            </a:r>
            <a:endParaRPr lang="en-US" dirty="0"/>
          </a:p>
          <a:p>
            <a:pPr lvl="1"/>
            <a:r>
              <a:rPr lang="en-US" b="1" dirty="0"/>
              <a:t>Description</a:t>
            </a:r>
            <a:r>
              <a:rPr lang="en-US" dirty="0"/>
              <a:t>: Creates or updates a quote for a customer.</a:t>
            </a:r>
          </a:p>
          <a:p>
            <a:pPr lvl="1"/>
            <a:r>
              <a:rPr lang="en-US" b="1" dirty="0"/>
              <a:t>Constraints</a:t>
            </a:r>
            <a:r>
              <a:rPr lang="en-US" dirty="0"/>
              <a:t>: Verifies customer exists and generates a new quote ID or version if needed. Rolls back on error.</a:t>
            </a:r>
          </a:p>
          <a:p>
            <a:r>
              <a:rPr lang="en-US" b="1" dirty="0" err="1"/>
              <a:t>AddItemsToQuoteDetails</a:t>
            </a:r>
            <a:endParaRPr lang="en-US" dirty="0"/>
          </a:p>
          <a:p>
            <a:pPr lvl="1"/>
            <a:r>
              <a:rPr lang="en-US" b="1" dirty="0"/>
              <a:t>Description</a:t>
            </a:r>
            <a:r>
              <a:rPr lang="en-US" dirty="0"/>
              <a:t>: Adds or updates items for a specific quote.</a:t>
            </a:r>
          </a:p>
          <a:p>
            <a:pPr lvl="1"/>
            <a:r>
              <a:rPr lang="en-US" b="1" dirty="0"/>
              <a:t>Constraints</a:t>
            </a:r>
            <a:r>
              <a:rPr lang="en-US" dirty="0"/>
              <a:t>: Ensures quote and product exist. Adds to the latest quote version only. Rolls back on error.</a:t>
            </a:r>
          </a:p>
          <a:p>
            <a:endParaRPr lang="en-US" dirty="0"/>
          </a:p>
        </p:txBody>
      </p:sp>
    </p:spTree>
    <p:extLst>
      <p:ext uri="{BB962C8B-B14F-4D97-AF65-F5344CB8AC3E}">
        <p14:creationId xmlns:p14="http://schemas.microsoft.com/office/powerpoint/2010/main" val="281376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669E-47A4-7991-660B-93F3749BDB31}"/>
              </a:ext>
            </a:extLst>
          </p:cNvPr>
          <p:cNvSpPr>
            <a:spLocks noGrp="1"/>
          </p:cNvSpPr>
          <p:nvPr>
            <p:ph type="title"/>
          </p:nvPr>
        </p:nvSpPr>
        <p:spPr/>
        <p:txBody>
          <a:bodyPr/>
          <a:lstStyle/>
          <a:p>
            <a:r>
              <a:rPr lang="en-US" dirty="0"/>
              <a:t>Database Procedures (</a:t>
            </a:r>
            <a:r>
              <a:rPr lang="en-US" dirty="0" err="1"/>
              <a:t>cont</a:t>
            </a:r>
            <a:r>
              <a:rPr lang="en-US" dirty="0"/>
              <a:t>’)</a:t>
            </a:r>
          </a:p>
        </p:txBody>
      </p:sp>
      <p:sp>
        <p:nvSpPr>
          <p:cNvPr id="5" name="Content Placeholder 4">
            <a:extLst>
              <a:ext uri="{FF2B5EF4-FFF2-40B4-BE49-F238E27FC236}">
                <a16:creationId xmlns:a16="http://schemas.microsoft.com/office/drawing/2014/main" id="{941CAB5B-F3E7-CD00-2D72-F23E458C20E5}"/>
              </a:ext>
            </a:extLst>
          </p:cNvPr>
          <p:cNvSpPr>
            <a:spLocks noGrp="1"/>
          </p:cNvSpPr>
          <p:nvPr>
            <p:ph idx="1"/>
          </p:nvPr>
        </p:nvSpPr>
        <p:spPr/>
        <p:txBody>
          <a:bodyPr>
            <a:normAutofit fontScale="92500" lnSpcReduction="10000"/>
          </a:bodyPr>
          <a:lstStyle/>
          <a:p>
            <a:r>
              <a:rPr lang="en-US" b="1" dirty="0" err="1"/>
              <a:t>GenerateInvoiceFromQuote</a:t>
            </a:r>
            <a:endParaRPr lang="en-US" dirty="0"/>
          </a:p>
          <a:p>
            <a:pPr lvl="1"/>
            <a:r>
              <a:rPr lang="en-US" b="1" dirty="0"/>
              <a:t>Description</a:t>
            </a:r>
            <a:r>
              <a:rPr lang="en-US" dirty="0"/>
              <a:t>: Generates an invoice from an approved quote.</a:t>
            </a:r>
          </a:p>
          <a:p>
            <a:pPr lvl="1"/>
            <a:r>
              <a:rPr lang="en-US" b="1" dirty="0"/>
              <a:t>Constraints</a:t>
            </a:r>
            <a:r>
              <a:rPr lang="en-US" dirty="0"/>
              <a:t>: Only generates invoices for approved quotes. Includes all quote details. Rolls back on error.</a:t>
            </a:r>
          </a:p>
          <a:p>
            <a:r>
              <a:rPr lang="en-US" b="1" dirty="0" err="1"/>
              <a:t>AddOrUpdateInvoiceDetails</a:t>
            </a:r>
            <a:endParaRPr lang="en-US" dirty="0"/>
          </a:p>
          <a:p>
            <a:pPr lvl="1"/>
            <a:r>
              <a:rPr lang="en-US" b="1" dirty="0"/>
              <a:t>Description</a:t>
            </a:r>
            <a:r>
              <a:rPr lang="en-US" dirty="0"/>
              <a:t>: Adds or updates items on an invoice.</a:t>
            </a:r>
          </a:p>
          <a:p>
            <a:pPr lvl="1"/>
            <a:r>
              <a:rPr lang="en-US" b="1" dirty="0"/>
              <a:t>Constraints</a:t>
            </a:r>
            <a:r>
              <a:rPr lang="en-US" dirty="0"/>
              <a:t>: Validates that the invoice and product exist. Updates existing items or adds new ones. Rolls back on error.</a:t>
            </a:r>
          </a:p>
          <a:p>
            <a:r>
              <a:rPr lang="en-US" b="1" dirty="0" err="1"/>
              <a:t>ProcessPayment</a:t>
            </a:r>
            <a:endParaRPr lang="en-US" dirty="0"/>
          </a:p>
          <a:p>
            <a:pPr lvl="1"/>
            <a:r>
              <a:rPr lang="en-US" b="1" dirty="0"/>
              <a:t>Description</a:t>
            </a:r>
            <a:r>
              <a:rPr lang="en-US" dirty="0"/>
              <a:t>: Processes a payment for an invoice.</a:t>
            </a:r>
          </a:p>
          <a:p>
            <a:pPr lvl="1"/>
            <a:r>
              <a:rPr lang="en-US" b="1" dirty="0"/>
              <a:t>Constraints</a:t>
            </a:r>
            <a:r>
              <a:rPr lang="en-US" dirty="0"/>
              <a:t>: Only allows payments that match the exact invoice total (no partial payments). Updates invoice status to "Paid" if the total is met. Rolls back if conditions are not met or an error occurs.</a:t>
            </a:r>
          </a:p>
          <a:p>
            <a:endParaRPr lang="en-US" dirty="0"/>
          </a:p>
        </p:txBody>
      </p:sp>
    </p:spTree>
    <p:extLst>
      <p:ext uri="{BB962C8B-B14F-4D97-AF65-F5344CB8AC3E}">
        <p14:creationId xmlns:p14="http://schemas.microsoft.com/office/powerpoint/2010/main" val="161949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EA341A6-CB08-F56B-11CC-E2D04C938A37}"/>
              </a:ext>
            </a:extLst>
          </p:cNvPr>
          <p:cNvSpPr/>
          <p:nvPr/>
        </p:nvSpPr>
        <p:spPr>
          <a:xfrm>
            <a:off x="0" y="0"/>
            <a:ext cx="12192000" cy="1137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Customer Management</a:t>
            </a:r>
          </a:p>
        </p:txBody>
      </p:sp>
      <p:sp>
        <p:nvSpPr>
          <p:cNvPr id="4" name="Rectangle 3">
            <a:extLst>
              <a:ext uri="{FF2B5EF4-FFF2-40B4-BE49-F238E27FC236}">
                <a16:creationId xmlns:a16="http://schemas.microsoft.com/office/drawing/2014/main" id="{0A0A207F-A1F1-95EF-4910-91113DBDFD64}"/>
              </a:ext>
            </a:extLst>
          </p:cNvPr>
          <p:cNvSpPr/>
          <p:nvPr/>
        </p:nvSpPr>
        <p:spPr>
          <a:xfrm>
            <a:off x="0" y="1159727"/>
            <a:ext cx="2118732" cy="56982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3052AF3-41B1-A5AE-E823-7DC65061AB22}"/>
              </a:ext>
            </a:extLst>
          </p:cNvPr>
          <p:cNvSpPr txBox="1"/>
          <p:nvPr/>
        </p:nvSpPr>
        <p:spPr>
          <a:xfrm>
            <a:off x="0" y="1338146"/>
            <a:ext cx="1968810" cy="3508653"/>
          </a:xfrm>
          <a:prstGeom prst="rect">
            <a:avLst/>
          </a:prstGeom>
          <a:noFill/>
        </p:spPr>
        <p:txBody>
          <a:bodyPr wrap="square" rtlCol="0">
            <a:spAutoFit/>
          </a:bodyPr>
          <a:lstStyle/>
          <a:p>
            <a:r>
              <a:rPr lang="en-US" dirty="0">
                <a:solidFill>
                  <a:schemeClr val="bg1"/>
                </a:solidFill>
              </a:rPr>
              <a:t> Customer Directory</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pPr marL="171450" indent="-171450">
              <a:buFont typeface="Arial" panose="020B0604020202020204" pitchFamily="34" charset="0"/>
              <a:buChar char="•"/>
            </a:pPr>
            <a:r>
              <a:rPr lang="en-US" sz="1200" dirty="0">
                <a:solidFill>
                  <a:schemeClr val="bg1"/>
                </a:solidFill>
              </a:rPr>
              <a:t>John Doe</a:t>
            </a:r>
          </a:p>
          <a:p>
            <a:pPr marL="171450" indent="-171450">
              <a:buFont typeface="Arial" panose="020B0604020202020204" pitchFamily="34" charset="0"/>
              <a:buChar char="•"/>
            </a:pPr>
            <a:r>
              <a:rPr lang="en-US" sz="1200" dirty="0">
                <a:solidFill>
                  <a:schemeClr val="bg1"/>
                </a:solidFill>
              </a:rPr>
              <a:t>John Doe</a:t>
            </a:r>
          </a:p>
          <a:p>
            <a:pPr marL="171450" indent="-171450">
              <a:buFont typeface="Arial" panose="020B0604020202020204" pitchFamily="34" charset="0"/>
              <a:buChar char="•"/>
            </a:pPr>
            <a:r>
              <a:rPr lang="en-US" sz="1200" dirty="0">
                <a:solidFill>
                  <a:schemeClr val="bg1"/>
                </a:solidFill>
              </a:rPr>
              <a:t>Jane Smith</a:t>
            </a:r>
          </a:p>
          <a:p>
            <a:pPr marL="171450" indent="-171450">
              <a:buFont typeface="Arial" panose="020B0604020202020204" pitchFamily="34" charset="0"/>
              <a:buChar char="•"/>
            </a:pPr>
            <a:r>
              <a:rPr lang="en-US" sz="1200" dirty="0">
                <a:solidFill>
                  <a:schemeClr val="bg1"/>
                </a:solidFill>
              </a:rPr>
              <a:t>James Johnson</a:t>
            </a:r>
          </a:p>
          <a:p>
            <a:pPr marL="171450" indent="-171450">
              <a:buFont typeface="Arial" panose="020B0604020202020204" pitchFamily="34" charset="0"/>
              <a:buChar char="•"/>
            </a:pPr>
            <a:r>
              <a:rPr lang="en-US" sz="1200" dirty="0">
                <a:solidFill>
                  <a:schemeClr val="bg1"/>
                </a:solidFill>
              </a:rPr>
              <a:t>Emily Brown</a:t>
            </a:r>
          </a:p>
          <a:p>
            <a:pPr marL="171450" indent="-171450">
              <a:buFont typeface="Arial" panose="020B0604020202020204" pitchFamily="34" charset="0"/>
              <a:buChar char="•"/>
            </a:pPr>
            <a:r>
              <a:rPr lang="en-US" sz="1200" dirty="0">
                <a:solidFill>
                  <a:schemeClr val="bg1"/>
                </a:solidFill>
              </a:rPr>
              <a:t>Michael Davis</a:t>
            </a:r>
          </a:p>
          <a:p>
            <a:pPr marL="171450" indent="-171450">
              <a:buFont typeface="Arial" panose="020B0604020202020204" pitchFamily="34" charset="0"/>
              <a:buChar char="•"/>
            </a:pPr>
            <a:r>
              <a:rPr lang="en-US" sz="1200" dirty="0">
                <a:solidFill>
                  <a:schemeClr val="bg1"/>
                </a:solidFill>
              </a:rPr>
              <a:t>Sarah Miller</a:t>
            </a:r>
          </a:p>
          <a:p>
            <a:pPr marL="171450" indent="-171450">
              <a:buFont typeface="Arial" panose="020B0604020202020204" pitchFamily="34" charset="0"/>
              <a:buChar char="•"/>
            </a:pPr>
            <a:r>
              <a:rPr lang="en-US" sz="1200" dirty="0">
                <a:solidFill>
                  <a:schemeClr val="bg1"/>
                </a:solidFill>
              </a:rPr>
              <a:t>David Wilson</a:t>
            </a:r>
          </a:p>
          <a:p>
            <a:pPr marL="171450" indent="-171450">
              <a:buFont typeface="Arial" panose="020B0604020202020204" pitchFamily="34" charset="0"/>
              <a:buChar char="•"/>
            </a:pPr>
            <a:r>
              <a:rPr lang="en-US" sz="1200" dirty="0">
                <a:solidFill>
                  <a:schemeClr val="bg1"/>
                </a:solidFill>
              </a:rPr>
              <a:t>Laura Moore</a:t>
            </a:r>
          </a:p>
          <a:p>
            <a:pPr marL="171450" indent="-171450">
              <a:buFont typeface="Arial" panose="020B0604020202020204" pitchFamily="34" charset="0"/>
              <a:buChar char="•"/>
            </a:pPr>
            <a:r>
              <a:rPr lang="en-US" sz="1200" dirty="0">
                <a:solidFill>
                  <a:schemeClr val="bg1"/>
                </a:solidFill>
              </a:rPr>
              <a:t>Daniel Taylor</a:t>
            </a:r>
          </a:p>
          <a:p>
            <a:pPr marL="171450" indent="-171450">
              <a:buFont typeface="Arial" panose="020B0604020202020204" pitchFamily="34" charset="0"/>
              <a:buChar char="•"/>
            </a:pPr>
            <a:r>
              <a:rPr lang="en-US" sz="1200" dirty="0">
                <a:solidFill>
                  <a:schemeClr val="bg1"/>
                </a:solidFill>
              </a:rPr>
              <a:t>Jessica Anderson</a:t>
            </a:r>
          </a:p>
        </p:txBody>
      </p:sp>
      <p:pic>
        <p:nvPicPr>
          <p:cNvPr id="6" name="Picture 5">
            <a:extLst>
              <a:ext uri="{FF2B5EF4-FFF2-40B4-BE49-F238E27FC236}">
                <a16:creationId xmlns:a16="http://schemas.microsoft.com/office/drawing/2014/main" id="{5ADA8B85-AC2C-4333-0F01-448C343565A1}"/>
              </a:ext>
            </a:extLst>
          </p:cNvPr>
          <p:cNvPicPr>
            <a:picLocks noChangeAspect="1"/>
          </p:cNvPicPr>
          <p:nvPr/>
        </p:nvPicPr>
        <p:blipFill>
          <a:blip r:embed="rId3"/>
          <a:stretch>
            <a:fillRect/>
          </a:stretch>
        </p:blipFill>
        <p:spPr>
          <a:xfrm>
            <a:off x="200722" y="2019251"/>
            <a:ext cx="1768088" cy="392116"/>
          </a:xfrm>
          <a:prstGeom prst="rect">
            <a:avLst/>
          </a:prstGeom>
        </p:spPr>
      </p:pic>
      <p:pic>
        <p:nvPicPr>
          <p:cNvPr id="7" name="Picture 6">
            <a:extLst>
              <a:ext uri="{FF2B5EF4-FFF2-40B4-BE49-F238E27FC236}">
                <a16:creationId xmlns:a16="http://schemas.microsoft.com/office/drawing/2014/main" id="{EA27BF72-4CD2-F155-6D66-FF8901B0DBC0}"/>
              </a:ext>
            </a:extLst>
          </p:cNvPr>
          <p:cNvPicPr>
            <a:picLocks noChangeAspect="1"/>
          </p:cNvPicPr>
          <p:nvPr/>
        </p:nvPicPr>
        <p:blipFill>
          <a:blip r:embed="rId4"/>
          <a:stretch>
            <a:fillRect/>
          </a:stretch>
        </p:blipFill>
        <p:spPr>
          <a:xfrm>
            <a:off x="2319454" y="1265663"/>
            <a:ext cx="1663700" cy="1460500"/>
          </a:xfrm>
          <a:prstGeom prst="rect">
            <a:avLst/>
          </a:prstGeom>
        </p:spPr>
      </p:pic>
      <p:sp>
        <p:nvSpPr>
          <p:cNvPr id="8" name="Rounded Rectangle 7">
            <a:extLst>
              <a:ext uri="{FF2B5EF4-FFF2-40B4-BE49-F238E27FC236}">
                <a16:creationId xmlns:a16="http://schemas.microsoft.com/office/drawing/2014/main" id="{11566613-E25C-173E-708E-BAED48B8A262}"/>
              </a:ext>
            </a:extLst>
          </p:cNvPr>
          <p:cNvSpPr/>
          <p:nvPr/>
        </p:nvSpPr>
        <p:spPr>
          <a:xfrm>
            <a:off x="2319454" y="2720898"/>
            <a:ext cx="1641397" cy="2742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John Doe</a:t>
            </a:r>
          </a:p>
        </p:txBody>
      </p:sp>
      <p:sp>
        <p:nvSpPr>
          <p:cNvPr id="9" name="Rounded Rectangle 8">
            <a:extLst>
              <a:ext uri="{FF2B5EF4-FFF2-40B4-BE49-F238E27FC236}">
                <a16:creationId xmlns:a16="http://schemas.microsoft.com/office/drawing/2014/main" id="{1F9EEB84-7B4D-4D15-2646-B61CACB1EEA3}"/>
              </a:ext>
            </a:extLst>
          </p:cNvPr>
          <p:cNvSpPr/>
          <p:nvPr/>
        </p:nvSpPr>
        <p:spPr>
          <a:xfrm>
            <a:off x="2310471" y="3403911"/>
            <a:ext cx="1650380" cy="395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Address</a:t>
            </a:r>
          </a:p>
        </p:txBody>
      </p:sp>
      <p:sp>
        <p:nvSpPr>
          <p:cNvPr id="10" name="Rounded Rectangle 9">
            <a:extLst>
              <a:ext uri="{FF2B5EF4-FFF2-40B4-BE49-F238E27FC236}">
                <a16:creationId xmlns:a16="http://schemas.microsoft.com/office/drawing/2014/main" id="{F899E4CD-9A36-45FB-6EE9-E336D6576ED5}"/>
              </a:ext>
            </a:extLst>
          </p:cNvPr>
          <p:cNvSpPr/>
          <p:nvPr/>
        </p:nvSpPr>
        <p:spPr>
          <a:xfrm>
            <a:off x="2279185" y="3933904"/>
            <a:ext cx="1681666" cy="395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Contact Info</a:t>
            </a:r>
          </a:p>
        </p:txBody>
      </p:sp>
      <p:pic>
        <p:nvPicPr>
          <p:cNvPr id="11" name="Picture 10">
            <a:extLst>
              <a:ext uri="{FF2B5EF4-FFF2-40B4-BE49-F238E27FC236}">
                <a16:creationId xmlns:a16="http://schemas.microsoft.com/office/drawing/2014/main" id="{693C94D7-E30B-26A2-2057-EDB60AC19013}"/>
              </a:ext>
            </a:extLst>
          </p:cNvPr>
          <p:cNvPicPr>
            <a:picLocks noChangeAspect="1"/>
          </p:cNvPicPr>
          <p:nvPr/>
        </p:nvPicPr>
        <p:blipFill>
          <a:blip r:embed="rId5"/>
          <a:stretch>
            <a:fillRect/>
          </a:stretch>
        </p:blipFill>
        <p:spPr>
          <a:xfrm>
            <a:off x="2191896" y="5385898"/>
            <a:ext cx="1768955" cy="1360735"/>
          </a:xfrm>
          <a:prstGeom prst="rect">
            <a:avLst/>
          </a:prstGeom>
        </p:spPr>
      </p:pic>
      <p:sp>
        <p:nvSpPr>
          <p:cNvPr id="13" name="Rounded Rectangle 12">
            <a:extLst>
              <a:ext uri="{FF2B5EF4-FFF2-40B4-BE49-F238E27FC236}">
                <a16:creationId xmlns:a16="http://schemas.microsoft.com/office/drawing/2014/main" id="{AE9B8075-8ED2-A532-75D7-D2369ED34C2F}"/>
              </a:ext>
            </a:extLst>
          </p:cNvPr>
          <p:cNvSpPr/>
          <p:nvPr/>
        </p:nvSpPr>
        <p:spPr>
          <a:xfrm>
            <a:off x="2279185" y="4394889"/>
            <a:ext cx="1681666" cy="395868"/>
          </a:xfrm>
          <a:prstGeom prst="roundRect">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Quotes</a:t>
            </a:r>
          </a:p>
        </p:txBody>
      </p:sp>
      <p:sp>
        <p:nvSpPr>
          <p:cNvPr id="14" name="Rounded Rectangle 13">
            <a:extLst>
              <a:ext uri="{FF2B5EF4-FFF2-40B4-BE49-F238E27FC236}">
                <a16:creationId xmlns:a16="http://schemas.microsoft.com/office/drawing/2014/main" id="{A1D42681-3913-0FA3-5AD7-5C2ABA8EA7C4}"/>
              </a:ext>
            </a:extLst>
          </p:cNvPr>
          <p:cNvSpPr/>
          <p:nvPr/>
        </p:nvSpPr>
        <p:spPr>
          <a:xfrm>
            <a:off x="2279185" y="4855874"/>
            <a:ext cx="1681666" cy="395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Invoices</a:t>
            </a:r>
          </a:p>
        </p:txBody>
      </p:sp>
      <p:pic>
        <p:nvPicPr>
          <p:cNvPr id="16" name="Picture 15">
            <a:extLst>
              <a:ext uri="{FF2B5EF4-FFF2-40B4-BE49-F238E27FC236}">
                <a16:creationId xmlns:a16="http://schemas.microsoft.com/office/drawing/2014/main" id="{56878CD3-74F4-D340-D1EC-EE628FF7B34A}"/>
              </a:ext>
            </a:extLst>
          </p:cNvPr>
          <p:cNvPicPr>
            <a:picLocks noChangeAspect="1"/>
          </p:cNvPicPr>
          <p:nvPr/>
        </p:nvPicPr>
        <p:blipFill>
          <a:blip r:embed="rId6"/>
          <a:stretch>
            <a:fillRect/>
          </a:stretch>
        </p:blipFill>
        <p:spPr>
          <a:xfrm>
            <a:off x="4338086" y="3069282"/>
            <a:ext cx="7772400" cy="2520980"/>
          </a:xfrm>
          <a:prstGeom prst="rect">
            <a:avLst/>
          </a:prstGeom>
        </p:spPr>
      </p:pic>
      <p:sp>
        <p:nvSpPr>
          <p:cNvPr id="17" name="Rounded Rectangle 16">
            <a:extLst>
              <a:ext uri="{FF2B5EF4-FFF2-40B4-BE49-F238E27FC236}">
                <a16:creationId xmlns:a16="http://schemas.microsoft.com/office/drawing/2014/main" id="{7045FC7D-B530-1B0A-8E6E-95062AAAF09A}"/>
              </a:ext>
            </a:extLst>
          </p:cNvPr>
          <p:cNvSpPr/>
          <p:nvPr/>
        </p:nvSpPr>
        <p:spPr>
          <a:xfrm>
            <a:off x="6521986" y="2533797"/>
            <a:ext cx="2136510" cy="395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Generate New Quote</a:t>
            </a:r>
          </a:p>
        </p:txBody>
      </p:sp>
      <p:pic>
        <p:nvPicPr>
          <p:cNvPr id="21" name="Graphic 20" descr="Checkbox Checked outline">
            <a:extLst>
              <a:ext uri="{FF2B5EF4-FFF2-40B4-BE49-F238E27FC236}">
                <a16:creationId xmlns:a16="http://schemas.microsoft.com/office/drawing/2014/main" id="{CDF98663-4409-4197-1146-26779C68C25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30317" y="4022176"/>
            <a:ext cx="395868" cy="395868"/>
          </a:xfrm>
          <a:prstGeom prst="rect">
            <a:avLst/>
          </a:prstGeom>
        </p:spPr>
      </p:pic>
      <p:sp>
        <p:nvSpPr>
          <p:cNvPr id="22" name="Rectangle 21">
            <a:extLst>
              <a:ext uri="{FF2B5EF4-FFF2-40B4-BE49-F238E27FC236}">
                <a16:creationId xmlns:a16="http://schemas.microsoft.com/office/drawing/2014/main" id="{E87582E0-E4B8-062C-D5DB-2F7E63D6A0F9}"/>
              </a:ext>
            </a:extLst>
          </p:cNvPr>
          <p:cNvSpPr/>
          <p:nvPr/>
        </p:nvSpPr>
        <p:spPr>
          <a:xfrm>
            <a:off x="4018931" y="3539735"/>
            <a:ext cx="219456" cy="219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4" name="Rectangle 23">
            <a:extLst>
              <a:ext uri="{FF2B5EF4-FFF2-40B4-BE49-F238E27FC236}">
                <a16:creationId xmlns:a16="http://schemas.microsoft.com/office/drawing/2014/main" id="{C327B4BA-CA80-4014-2578-F929FA787DF7}"/>
              </a:ext>
            </a:extLst>
          </p:cNvPr>
          <p:cNvSpPr/>
          <p:nvPr/>
        </p:nvSpPr>
        <p:spPr>
          <a:xfrm>
            <a:off x="4018523" y="4648536"/>
            <a:ext cx="219456" cy="219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93A73791-5365-09D0-AC40-FA7DC82DD344}"/>
              </a:ext>
            </a:extLst>
          </p:cNvPr>
          <p:cNvSpPr/>
          <p:nvPr/>
        </p:nvSpPr>
        <p:spPr>
          <a:xfrm>
            <a:off x="4011576" y="5208789"/>
            <a:ext cx="219456" cy="2194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F5F5CFEF-E760-75B8-3884-12FE40CC7F6C}"/>
              </a:ext>
            </a:extLst>
          </p:cNvPr>
          <p:cNvSpPr/>
          <p:nvPr/>
        </p:nvSpPr>
        <p:spPr>
          <a:xfrm>
            <a:off x="4270900" y="2533797"/>
            <a:ext cx="2136510" cy="395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Generate Invoice From Quote</a:t>
            </a:r>
          </a:p>
        </p:txBody>
      </p:sp>
      <p:sp>
        <p:nvSpPr>
          <p:cNvPr id="27" name="Rounded Rectangle 26">
            <a:extLst>
              <a:ext uri="{FF2B5EF4-FFF2-40B4-BE49-F238E27FC236}">
                <a16:creationId xmlns:a16="http://schemas.microsoft.com/office/drawing/2014/main" id="{CD4A3B88-D4AD-E2D2-7A4B-867ABE5A3C9E}"/>
              </a:ext>
            </a:extLst>
          </p:cNvPr>
          <p:cNvSpPr/>
          <p:nvPr/>
        </p:nvSpPr>
        <p:spPr>
          <a:xfrm>
            <a:off x="8804291" y="2533797"/>
            <a:ext cx="2136510" cy="395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View Quote Line Items</a:t>
            </a:r>
          </a:p>
        </p:txBody>
      </p:sp>
    </p:spTree>
    <p:extLst>
      <p:ext uri="{BB962C8B-B14F-4D97-AF65-F5344CB8AC3E}">
        <p14:creationId xmlns:p14="http://schemas.microsoft.com/office/powerpoint/2010/main" val="104209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EA341A6-CB08-F56B-11CC-E2D04C938A37}"/>
              </a:ext>
            </a:extLst>
          </p:cNvPr>
          <p:cNvSpPr/>
          <p:nvPr/>
        </p:nvSpPr>
        <p:spPr>
          <a:xfrm>
            <a:off x="0" y="0"/>
            <a:ext cx="12192000" cy="11374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Reports</a:t>
            </a:r>
          </a:p>
        </p:txBody>
      </p:sp>
      <p:sp>
        <p:nvSpPr>
          <p:cNvPr id="4" name="Rectangle 3">
            <a:extLst>
              <a:ext uri="{FF2B5EF4-FFF2-40B4-BE49-F238E27FC236}">
                <a16:creationId xmlns:a16="http://schemas.microsoft.com/office/drawing/2014/main" id="{0A0A207F-A1F1-95EF-4910-91113DBDFD64}"/>
              </a:ext>
            </a:extLst>
          </p:cNvPr>
          <p:cNvSpPr/>
          <p:nvPr/>
        </p:nvSpPr>
        <p:spPr>
          <a:xfrm>
            <a:off x="0" y="1159727"/>
            <a:ext cx="2118732" cy="56982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3052AF3-41B1-A5AE-E823-7DC65061AB22}"/>
              </a:ext>
            </a:extLst>
          </p:cNvPr>
          <p:cNvSpPr txBox="1"/>
          <p:nvPr/>
        </p:nvSpPr>
        <p:spPr>
          <a:xfrm>
            <a:off x="0" y="1338146"/>
            <a:ext cx="1968810" cy="1754326"/>
          </a:xfrm>
          <a:prstGeom prst="rect">
            <a:avLst/>
          </a:prstGeom>
          <a:noFill/>
        </p:spPr>
        <p:txBody>
          <a:bodyPr wrap="square" rtlCol="0">
            <a:spAutoFit/>
          </a:bodyPr>
          <a:lstStyle/>
          <a:p>
            <a:r>
              <a:rPr lang="en-US" dirty="0">
                <a:solidFill>
                  <a:schemeClr val="bg1"/>
                </a:solidFill>
              </a:rPr>
              <a:t>Business Unit:</a:t>
            </a:r>
          </a:p>
          <a:p>
            <a:pPr marL="285750" indent="-285750">
              <a:buFont typeface="Arial" panose="020B0604020202020204" pitchFamily="34" charset="0"/>
              <a:buChar char="•"/>
            </a:pPr>
            <a:r>
              <a:rPr lang="en-US" dirty="0">
                <a:solidFill>
                  <a:schemeClr val="bg1"/>
                </a:solidFill>
              </a:rPr>
              <a:t>Landscaping</a:t>
            </a:r>
          </a:p>
          <a:p>
            <a:pPr marL="285750" indent="-285750">
              <a:buFont typeface="Arial" panose="020B0604020202020204" pitchFamily="34" charset="0"/>
              <a:buChar char="•"/>
            </a:pPr>
            <a:r>
              <a:rPr lang="en-US" dirty="0">
                <a:solidFill>
                  <a:schemeClr val="bg1"/>
                </a:solidFill>
              </a:rPr>
              <a:t>Mowing</a:t>
            </a:r>
          </a:p>
          <a:p>
            <a:pPr marL="285750" indent="-285750">
              <a:buFont typeface="Arial" panose="020B0604020202020204" pitchFamily="34" charset="0"/>
              <a:buChar char="•"/>
            </a:pPr>
            <a:r>
              <a:rPr lang="en-US" dirty="0">
                <a:solidFill>
                  <a:schemeClr val="bg1"/>
                </a:solidFill>
              </a:rPr>
              <a:t>Pressure Washing</a:t>
            </a:r>
          </a:p>
          <a:p>
            <a:pPr marL="285750" indent="-285750">
              <a:buFont typeface="Arial" panose="020B0604020202020204" pitchFamily="34" charset="0"/>
              <a:buChar char="•"/>
            </a:pPr>
            <a:endParaRPr lang="en-US" dirty="0">
              <a:solidFill>
                <a:schemeClr val="bg1"/>
              </a:solidFill>
            </a:endParaRPr>
          </a:p>
          <a:p>
            <a:endParaRPr lang="en-US" dirty="0">
              <a:solidFill>
                <a:schemeClr val="bg1"/>
              </a:solidFill>
            </a:endParaRPr>
          </a:p>
        </p:txBody>
      </p:sp>
      <p:sp>
        <p:nvSpPr>
          <p:cNvPr id="17" name="Rounded Rectangle 16">
            <a:extLst>
              <a:ext uri="{FF2B5EF4-FFF2-40B4-BE49-F238E27FC236}">
                <a16:creationId xmlns:a16="http://schemas.microsoft.com/office/drawing/2014/main" id="{7045FC7D-B530-1B0A-8E6E-95062AAAF09A}"/>
              </a:ext>
            </a:extLst>
          </p:cNvPr>
          <p:cNvSpPr/>
          <p:nvPr/>
        </p:nvSpPr>
        <p:spPr>
          <a:xfrm>
            <a:off x="2500493" y="1572744"/>
            <a:ext cx="2136510" cy="395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Sales</a:t>
            </a:r>
          </a:p>
        </p:txBody>
      </p:sp>
      <p:sp>
        <p:nvSpPr>
          <p:cNvPr id="12" name="Rounded Rectangle 11">
            <a:extLst>
              <a:ext uri="{FF2B5EF4-FFF2-40B4-BE49-F238E27FC236}">
                <a16:creationId xmlns:a16="http://schemas.microsoft.com/office/drawing/2014/main" id="{D34A9237-1F7E-6F02-9D9D-70D1DC6DE18B}"/>
              </a:ext>
            </a:extLst>
          </p:cNvPr>
          <p:cNvSpPr/>
          <p:nvPr/>
        </p:nvSpPr>
        <p:spPr>
          <a:xfrm>
            <a:off x="4910901" y="1572744"/>
            <a:ext cx="3153104" cy="395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Quotes</a:t>
            </a:r>
          </a:p>
        </p:txBody>
      </p:sp>
      <p:sp>
        <p:nvSpPr>
          <p:cNvPr id="15" name="Rounded Rectangle 14">
            <a:extLst>
              <a:ext uri="{FF2B5EF4-FFF2-40B4-BE49-F238E27FC236}">
                <a16:creationId xmlns:a16="http://schemas.microsoft.com/office/drawing/2014/main" id="{7D5E3412-0984-E643-84CD-E4DB344662E3}"/>
              </a:ext>
            </a:extLst>
          </p:cNvPr>
          <p:cNvSpPr/>
          <p:nvPr/>
        </p:nvSpPr>
        <p:spPr>
          <a:xfrm>
            <a:off x="8223217" y="1561470"/>
            <a:ext cx="3763133" cy="39586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Accounts Receivable</a:t>
            </a:r>
          </a:p>
        </p:txBody>
      </p:sp>
      <p:pic>
        <p:nvPicPr>
          <p:cNvPr id="19" name="Picture 18">
            <a:extLst>
              <a:ext uri="{FF2B5EF4-FFF2-40B4-BE49-F238E27FC236}">
                <a16:creationId xmlns:a16="http://schemas.microsoft.com/office/drawing/2014/main" id="{BCCDC599-4BE3-D45E-3EAD-9CEC5C471F2F}"/>
              </a:ext>
            </a:extLst>
          </p:cNvPr>
          <p:cNvPicPr>
            <a:picLocks noChangeAspect="1"/>
          </p:cNvPicPr>
          <p:nvPr/>
        </p:nvPicPr>
        <p:blipFill>
          <a:blip r:embed="rId3"/>
          <a:srcRect b="19640"/>
          <a:stretch/>
        </p:blipFill>
        <p:spPr>
          <a:xfrm>
            <a:off x="2342595" y="4531331"/>
            <a:ext cx="2118731" cy="1008341"/>
          </a:xfrm>
          <a:prstGeom prst="rect">
            <a:avLst/>
          </a:prstGeom>
        </p:spPr>
      </p:pic>
      <p:pic>
        <p:nvPicPr>
          <p:cNvPr id="27" name="Picture 26">
            <a:extLst>
              <a:ext uri="{FF2B5EF4-FFF2-40B4-BE49-F238E27FC236}">
                <a16:creationId xmlns:a16="http://schemas.microsoft.com/office/drawing/2014/main" id="{E7F174E7-53B7-344B-33ED-7A4BA921416D}"/>
              </a:ext>
            </a:extLst>
          </p:cNvPr>
          <p:cNvPicPr>
            <a:picLocks noChangeAspect="1"/>
          </p:cNvPicPr>
          <p:nvPr/>
        </p:nvPicPr>
        <p:blipFill>
          <a:blip r:embed="rId3"/>
          <a:srcRect b="19640"/>
          <a:stretch/>
        </p:blipFill>
        <p:spPr>
          <a:xfrm>
            <a:off x="4910900" y="2451520"/>
            <a:ext cx="2756840" cy="1312028"/>
          </a:xfrm>
          <a:prstGeom prst="rect">
            <a:avLst/>
          </a:prstGeom>
        </p:spPr>
      </p:pic>
      <p:sp>
        <p:nvSpPr>
          <p:cNvPr id="28" name="TextBox 27">
            <a:extLst>
              <a:ext uri="{FF2B5EF4-FFF2-40B4-BE49-F238E27FC236}">
                <a16:creationId xmlns:a16="http://schemas.microsoft.com/office/drawing/2014/main" id="{E6286D17-A98F-DB53-3017-5E03804DE636}"/>
              </a:ext>
            </a:extLst>
          </p:cNvPr>
          <p:cNvSpPr txBox="1"/>
          <p:nvPr/>
        </p:nvSpPr>
        <p:spPr>
          <a:xfrm>
            <a:off x="4910900" y="2082188"/>
            <a:ext cx="3153103" cy="369332"/>
          </a:xfrm>
          <a:prstGeom prst="rect">
            <a:avLst/>
          </a:prstGeom>
          <a:noFill/>
        </p:spPr>
        <p:txBody>
          <a:bodyPr wrap="square" rtlCol="0">
            <a:spAutoFit/>
          </a:bodyPr>
          <a:lstStyle/>
          <a:p>
            <a:r>
              <a:rPr lang="en-US" dirty="0"/>
              <a:t>Quotes Days Since Issued:</a:t>
            </a:r>
          </a:p>
        </p:txBody>
      </p:sp>
      <p:pic>
        <p:nvPicPr>
          <p:cNvPr id="29" name="Picture 28">
            <a:extLst>
              <a:ext uri="{FF2B5EF4-FFF2-40B4-BE49-F238E27FC236}">
                <a16:creationId xmlns:a16="http://schemas.microsoft.com/office/drawing/2014/main" id="{1068CEFB-6E00-76CD-04AF-424AA993C7FE}"/>
              </a:ext>
            </a:extLst>
          </p:cNvPr>
          <p:cNvPicPr>
            <a:picLocks noChangeAspect="1"/>
          </p:cNvPicPr>
          <p:nvPr/>
        </p:nvPicPr>
        <p:blipFill>
          <a:blip r:embed="rId4"/>
          <a:stretch>
            <a:fillRect/>
          </a:stretch>
        </p:blipFill>
        <p:spPr>
          <a:xfrm>
            <a:off x="2571757" y="2299890"/>
            <a:ext cx="1660409" cy="1585164"/>
          </a:xfrm>
          <a:prstGeom prst="rect">
            <a:avLst/>
          </a:prstGeom>
        </p:spPr>
      </p:pic>
      <p:sp>
        <p:nvSpPr>
          <p:cNvPr id="30" name="TextBox 29">
            <a:extLst>
              <a:ext uri="{FF2B5EF4-FFF2-40B4-BE49-F238E27FC236}">
                <a16:creationId xmlns:a16="http://schemas.microsoft.com/office/drawing/2014/main" id="{061E2E9E-F955-622F-8EDF-E0A70C57B046}"/>
              </a:ext>
            </a:extLst>
          </p:cNvPr>
          <p:cNvSpPr txBox="1"/>
          <p:nvPr/>
        </p:nvSpPr>
        <p:spPr>
          <a:xfrm>
            <a:off x="2617942" y="1957338"/>
            <a:ext cx="2472085" cy="369332"/>
          </a:xfrm>
          <a:prstGeom prst="rect">
            <a:avLst/>
          </a:prstGeom>
          <a:noFill/>
        </p:spPr>
        <p:txBody>
          <a:bodyPr wrap="square" rtlCol="0">
            <a:spAutoFit/>
          </a:bodyPr>
          <a:lstStyle/>
          <a:p>
            <a:r>
              <a:rPr lang="en-US" dirty="0"/>
              <a:t>Material Usage</a:t>
            </a:r>
          </a:p>
        </p:txBody>
      </p:sp>
      <p:sp>
        <p:nvSpPr>
          <p:cNvPr id="31" name="TextBox 30">
            <a:extLst>
              <a:ext uri="{FF2B5EF4-FFF2-40B4-BE49-F238E27FC236}">
                <a16:creationId xmlns:a16="http://schemas.microsoft.com/office/drawing/2014/main" id="{06E8AC67-758D-079B-49EB-072BF00BAD29}"/>
              </a:ext>
            </a:extLst>
          </p:cNvPr>
          <p:cNvSpPr txBox="1"/>
          <p:nvPr/>
        </p:nvSpPr>
        <p:spPr>
          <a:xfrm>
            <a:off x="4787878" y="4040864"/>
            <a:ext cx="3276127" cy="369332"/>
          </a:xfrm>
          <a:prstGeom prst="rect">
            <a:avLst/>
          </a:prstGeom>
          <a:noFill/>
        </p:spPr>
        <p:txBody>
          <a:bodyPr wrap="square" rtlCol="0">
            <a:spAutoFit/>
          </a:bodyPr>
          <a:lstStyle/>
          <a:p>
            <a:r>
              <a:rPr lang="en-US" dirty="0"/>
              <a:t>Quotes Requiring Invoice:</a:t>
            </a:r>
          </a:p>
        </p:txBody>
      </p:sp>
      <p:sp>
        <p:nvSpPr>
          <p:cNvPr id="34" name="TextBox 33">
            <a:extLst>
              <a:ext uri="{FF2B5EF4-FFF2-40B4-BE49-F238E27FC236}">
                <a16:creationId xmlns:a16="http://schemas.microsoft.com/office/drawing/2014/main" id="{790A2F94-803F-4DE0-5D69-0417D18985F1}"/>
              </a:ext>
            </a:extLst>
          </p:cNvPr>
          <p:cNvSpPr txBox="1"/>
          <p:nvPr/>
        </p:nvSpPr>
        <p:spPr>
          <a:xfrm>
            <a:off x="2278774" y="4161999"/>
            <a:ext cx="2472085" cy="369332"/>
          </a:xfrm>
          <a:prstGeom prst="rect">
            <a:avLst/>
          </a:prstGeom>
          <a:noFill/>
        </p:spPr>
        <p:txBody>
          <a:bodyPr wrap="square" rtlCol="0">
            <a:spAutoFit/>
          </a:bodyPr>
          <a:lstStyle/>
          <a:p>
            <a:r>
              <a:rPr lang="en-US" dirty="0"/>
              <a:t>Revenue By Month:</a:t>
            </a:r>
          </a:p>
        </p:txBody>
      </p:sp>
      <p:pic>
        <p:nvPicPr>
          <p:cNvPr id="36" name="Picture 35">
            <a:extLst>
              <a:ext uri="{FF2B5EF4-FFF2-40B4-BE49-F238E27FC236}">
                <a16:creationId xmlns:a16="http://schemas.microsoft.com/office/drawing/2014/main" id="{0D379807-8192-3945-80BC-6B437E7064C5}"/>
              </a:ext>
            </a:extLst>
          </p:cNvPr>
          <p:cNvPicPr>
            <a:picLocks noChangeAspect="1"/>
          </p:cNvPicPr>
          <p:nvPr/>
        </p:nvPicPr>
        <p:blipFill>
          <a:blip r:embed="rId5"/>
          <a:stretch>
            <a:fillRect/>
          </a:stretch>
        </p:blipFill>
        <p:spPr>
          <a:xfrm>
            <a:off x="8221971" y="2579851"/>
            <a:ext cx="3763133" cy="1305203"/>
          </a:xfrm>
          <a:prstGeom prst="rect">
            <a:avLst/>
          </a:prstGeom>
        </p:spPr>
      </p:pic>
      <p:pic>
        <p:nvPicPr>
          <p:cNvPr id="37" name="Picture 36">
            <a:extLst>
              <a:ext uri="{FF2B5EF4-FFF2-40B4-BE49-F238E27FC236}">
                <a16:creationId xmlns:a16="http://schemas.microsoft.com/office/drawing/2014/main" id="{2003B96A-B53B-81A8-B48D-0C8327188E0D}"/>
              </a:ext>
            </a:extLst>
          </p:cNvPr>
          <p:cNvPicPr>
            <a:picLocks noChangeAspect="1"/>
          </p:cNvPicPr>
          <p:nvPr/>
        </p:nvPicPr>
        <p:blipFill>
          <a:blip r:embed="rId6"/>
          <a:stretch>
            <a:fillRect/>
          </a:stretch>
        </p:blipFill>
        <p:spPr>
          <a:xfrm>
            <a:off x="4787879" y="4869392"/>
            <a:ext cx="3276128" cy="1388190"/>
          </a:xfrm>
          <a:prstGeom prst="rect">
            <a:avLst/>
          </a:prstGeom>
        </p:spPr>
      </p:pic>
      <p:sp>
        <p:nvSpPr>
          <p:cNvPr id="38" name="TextBox 37">
            <a:extLst>
              <a:ext uri="{FF2B5EF4-FFF2-40B4-BE49-F238E27FC236}">
                <a16:creationId xmlns:a16="http://schemas.microsoft.com/office/drawing/2014/main" id="{D931CA4D-788F-286D-0E71-6895C8C4AFB3}"/>
              </a:ext>
            </a:extLst>
          </p:cNvPr>
          <p:cNvSpPr txBox="1"/>
          <p:nvPr/>
        </p:nvSpPr>
        <p:spPr>
          <a:xfrm>
            <a:off x="8221971" y="2015016"/>
            <a:ext cx="3153103" cy="369332"/>
          </a:xfrm>
          <a:prstGeom prst="rect">
            <a:avLst/>
          </a:prstGeom>
          <a:noFill/>
        </p:spPr>
        <p:txBody>
          <a:bodyPr wrap="square" rtlCol="0">
            <a:spAutoFit/>
          </a:bodyPr>
          <a:lstStyle/>
          <a:p>
            <a:r>
              <a:rPr lang="en-US" dirty="0"/>
              <a:t>Aged Invoices:</a:t>
            </a:r>
          </a:p>
        </p:txBody>
      </p:sp>
    </p:spTree>
    <p:extLst>
      <p:ext uri="{BB962C8B-B14F-4D97-AF65-F5344CB8AC3E}">
        <p14:creationId xmlns:p14="http://schemas.microsoft.com/office/powerpoint/2010/main" val="3392210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6CD7-7287-42C1-AFC5-BD82238EC05F}"/>
              </a:ext>
            </a:extLst>
          </p:cNvPr>
          <p:cNvSpPr>
            <a:spLocks noGrp="1"/>
          </p:cNvSpPr>
          <p:nvPr>
            <p:ph type="ctrTitle"/>
          </p:nvPr>
        </p:nvSpPr>
        <p:spPr>
          <a:xfrm>
            <a:off x="1751012" y="4363271"/>
            <a:ext cx="8676222" cy="1066801"/>
          </a:xfrm>
        </p:spPr>
        <p:txBody>
          <a:bodyPr>
            <a:normAutofit/>
          </a:bodyPr>
          <a:lstStyle/>
          <a:p>
            <a:r>
              <a:rPr lang="en-US" dirty="0">
                <a:effectLst>
                  <a:glow rad="38100">
                    <a:prstClr val="black">
                      <a:lumMod val="65000"/>
                      <a:lumOff val="35000"/>
                      <a:alpha val="50000"/>
                    </a:prstClr>
                  </a:glow>
                  <a:outerShdw blurRad="28575" dist="31750" dir="13200000" algn="tl" rotWithShape="0">
                    <a:srgbClr val="000000">
                      <a:alpha val="25000"/>
                    </a:srgbClr>
                  </a:outerShdw>
                </a:effectLst>
              </a:rPr>
              <a:t>Questions?</a:t>
            </a:r>
            <a:endParaRPr lang="en-US" dirty="0"/>
          </a:p>
        </p:txBody>
      </p:sp>
      <p:sp>
        <p:nvSpPr>
          <p:cNvPr id="3" name="Subtitle 2">
            <a:extLst>
              <a:ext uri="{FF2B5EF4-FFF2-40B4-BE49-F238E27FC236}">
                <a16:creationId xmlns:a16="http://schemas.microsoft.com/office/drawing/2014/main" id="{7AEAC34B-E1DB-47DA-85E8-775B58EDBB4C}"/>
              </a:ext>
            </a:extLst>
          </p:cNvPr>
          <p:cNvSpPr>
            <a:spLocks noGrp="1"/>
          </p:cNvSpPr>
          <p:nvPr>
            <p:ph type="subTitle" idx="1"/>
          </p:nvPr>
        </p:nvSpPr>
        <p:spPr>
          <a:xfrm>
            <a:off x="1751012" y="5516211"/>
            <a:ext cx="8676222" cy="722243"/>
          </a:xfrm>
        </p:spPr>
        <p:txBody>
          <a:bodyPr>
            <a:normAutofit/>
          </a:bodyPr>
          <a:lstStyle/>
          <a:p>
            <a:pPr>
              <a:lnSpc>
                <a:spcPct val="90000"/>
              </a:lnSpc>
            </a:pPr>
            <a:r>
              <a:rPr lang="en-US" sz="1800" dirty="0">
                <a:effectLst>
                  <a:glow rad="38100">
                    <a:prstClr val="black">
                      <a:lumMod val="50000"/>
                      <a:lumOff val="50000"/>
                      <a:alpha val="20000"/>
                    </a:prstClr>
                  </a:glow>
                  <a:outerShdw blurRad="44450" dist="12700" dir="13860000" algn="tl" rotWithShape="0">
                    <a:srgbClr val="000000">
                      <a:alpha val="20000"/>
                    </a:srgbClr>
                  </a:outerShdw>
                </a:effectLst>
              </a:rPr>
              <a:t>Feel free to reach out at </a:t>
            </a:r>
            <a:r>
              <a:rPr lang="en-US" sz="1800" dirty="0">
                <a:effectLst>
                  <a:glow rad="38100">
                    <a:prstClr val="black">
                      <a:lumMod val="50000"/>
                      <a:lumOff val="50000"/>
                      <a:alpha val="20000"/>
                    </a:prstClr>
                  </a:glow>
                  <a:outerShdw blurRad="44450" dist="12700" dir="13860000" algn="tl" rotWithShape="0">
                    <a:srgbClr val="000000">
                      <a:alpha val="20000"/>
                    </a:srgbClr>
                  </a:outerShdw>
                </a:effectLst>
                <a:hlinkClick r:id="rId2"/>
              </a:rPr>
              <a:t>dcaspers@syr.edu</a:t>
            </a:r>
            <a:endParaRPr lang="en-US" sz="1800" dirty="0">
              <a:effectLst>
                <a:glow rad="38100">
                  <a:prstClr val="black">
                    <a:lumMod val="50000"/>
                    <a:lumOff val="50000"/>
                    <a:alpha val="20000"/>
                  </a:prstClr>
                </a:glow>
                <a:outerShdw blurRad="44450" dist="12700" dir="13860000" algn="tl" rotWithShape="0">
                  <a:srgbClr val="000000">
                    <a:alpha val="20000"/>
                  </a:srgbClr>
                </a:outerShdw>
              </a:effectLst>
            </a:endParaRPr>
          </a:p>
        </p:txBody>
      </p:sp>
    </p:spTree>
    <p:extLst>
      <p:ext uri="{BB962C8B-B14F-4D97-AF65-F5344CB8AC3E}">
        <p14:creationId xmlns:p14="http://schemas.microsoft.com/office/powerpoint/2010/main" val="731127776"/>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TotalTime>
  <Words>1300</Words>
  <Application>Microsoft Macintosh PowerPoint</Application>
  <PresentationFormat>Widescreen</PresentationFormat>
  <Paragraphs>116</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Univers Condensed Light</vt:lpstr>
      <vt:lpstr>Walbaum Display Light</vt:lpstr>
      <vt:lpstr>AngleLinesVTI</vt:lpstr>
      <vt:lpstr>Landscaping Quote Management System </vt:lpstr>
      <vt:lpstr>Project Overview</vt:lpstr>
      <vt:lpstr>Key Features</vt:lpstr>
      <vt:lpstr>Logical Application Design</vt:lpstr>
      <vt:lpstr>Database Procedures</vt:lpstr>
      <vt:lpstr>Database Procedures (cont’)</vt:lpstr>
      <vt:lpstr>PowerPoint Presentation</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Caspers</dc:creator>
  <cp:lastModifiedBy>David Caspers</cp:lastModifiedBy>
  <cp:revision>1</cp:revision>
  <dcterms:created xsi:type="dcterms:W3CDTF">2024-09-04T18:15:37Z</dcterms:created>
  <dcterms:modified xsi:type="dcterms:W3CDTF">2024-09-04T21:19:34Z</dcterms:modified>
</cp:coreProperties>
</file>