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1"/>
            <a:ext cx="4041775" cy="639767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massive.ucsd.edu/ProteoSAFe/status.jsp?task=002e0dce946345a0bd8c61accc130631" TargetMode="Externa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rive.google.com/open?id=0By9IxqHK5MdWalJLSGliWW1RY2c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8193" y="76200"/>
            <a:ext cx="2299607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Rectangle 5"/>
          <p:cNvSpPr txBox="1"/>
          <p:nvPr/>
        </p:nvSpPr>
        <p:spPr>
          <a:xfrm>
            <a:off x="677793" y="1627900"/>
            <a:ext cx="7788414" cy="242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800"/>
            </a:lvl1pPr>
          </a:lstStyle>
          <a:p>
            <a:pPr/>
            <a:r>
              <a:t>Using Deep learning for alignment-free and error-tolerant identification of peptide sequences across different species. </a:t>
            </a:r>
          </a:p>
        </p:txBody>
      </p:sp>
      <p:sp>
        <p:nvSpPr>
          <p:cNvPr id="96" name="TextBox 8"/>
          <p:cNvSpPr txBox="1"/>
          <p:nvPr/>
        </p:nvSpPr>
        <p:spPr>
          <a:xfrm>
            <a:off x="3456061" y="5222535"/>
            <a:ext cx="2787788" cy="535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Satwant Kaur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ROC_curve.png" descr="ROC_curve.png"/>
          <p:cNvPicPr>
            <a:picLocks noChangeAspect="1"/>
          </p:cNvPicPr>
          <p:nvPr/>
        </p:nvPicPr>
        <p:blipFill>
          <a:blip r:embed="rId2">
            <a:extLst/>
          </a:blip>
          <a:srcRect l="2794" t="5492" r="8777" b="0"/>
          <a:stretch>
            <a:fillRect/>
          </a:stretch>
        </p:blipFill>
        <p:spPr>
          <a:xfrm>
            <a:off x="2064621" y="3616147"/>
            <a:ext cx="4046938" cy="288343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5" name="Group"/>
          <p:cNvGrpSpPr/>
          <p:nvPr/>
        </p:nvGrpSpPr>
        <p:grpSpPr>
          <a:xfrm>
            <a:off x="408009" y="751231"/>
            <a:ext cx="7704998" cy="2900150"/>
            <a:chOff x="-1" y="0"/>
            <a:chExt cx="7704996" cy="2900149"/>
          </a:xfrm>
        </p:grpSpPr>
        <p:pic>
          <p:nvPicPr>
            <p:cNvPr id="204" name="confusion_matrix_mouse.png" descr="confusion_matrix_mous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6739" t="5577" r="13394" b="0"/>
            <a:stretch>
              <a:fillRect/>
            </a:stretch>
          </p:blipFill>
          <p:spPr>
            <a:xfrm>
              <a:off x="4504874" y="8465"/>
              <a:ext cx="3200122" cy="28833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0.84"/>
            <p:cNvSpPr txBox="1"/>
            <p:nvPr/>
          </p:nvSpPr>
          <p:spPr>
            <a:xfrm>
              <a:off x="5224368" y="686845"/>
              <a:ext cx="351316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0.84</a:t>
              </a:r>
            </a:p>
          </p:txBody>
        </p:sp>
        <p:sp>
          <p:nvSpPr>
            <p:cNvPr id="206" name="1.00"/>
            <p:cNvSpPr txBox="1"/>
            <p:nvPr/>
          </p:nvSpPr>
          <p:spPr>
            <a:xfrm>
              <a:off x="6380068" y="1779046"/>
              <a:ext cx="351316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1.00</a:t>
              </a:r>
            </a:p>
          </p:txBody>
        </p:sp>
        <p:grpSp>
          <p:nvGrpSpPr>
            <p:cNvPr id="213" name="Group"/>
            <p:cNvGrpSpPr/>
            <p:nvPr/>
          </p:nvGrpSpPr>
          <p:grpSpPr>
            <a:xfrm>
              <a:off x="-2" y="0"/>
              <a:ext cx="6732949" cy="2900150"/>
              <a:chOff x="0" y="0"/>
              <a:chExt cx="6732948" cy="2900149"/>
            </a:xfrm>
          </p:grpSpPr>
          <p:pic>
            <p:nvPicPr>
              <p:cNvPr id="207" name="confusion_matrix_yeast.png" descr="confusion_matrix_yeast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16554" t="5458" r="12945" b="0"/>
              <a:stretch>
                <a:fillRect/>
              </a:stretch>
            </p:blipFill>
            <p:spPr>
              <a:xfrm>
                <a:off x="-1" y="0"/>
                <a:ext cx="3243934" cy="290015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08" name="0.89"/>
              <p:cNvSpPr txBox="1"/>
              <p:nvPr/>
            </p:nvSpPr>
            <p:spPr>
              <a:xfrm>
                <a:off x="699306" y="683524"/>
                <a:ext cx="352846" cy="243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0.89</a:t>
                </a:r>
              </a:p>
            </p:txBody>
          </p:sp>
          <p:sp>
            <p:nvSpPr>
              <p:cNvPr id="209" name="1.00"/>
              <p:cNvSpPr txBox="1"/>
              <p:nvPr/>
            </p:nvSpPr>
            <p:spPr>
              <a:xfrm>
                <a:off x="1923812" y="1793233"/>
                <a:ext cx="352846" cy="243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1.00</a:t>
                </a:r>
              </a:p>
            </p:txBody>
          </p:sp>
          <p:sp>
            <p:nvSpPr>
              <p:cNvPr id="210" name="0.11"/>
              <p:cNvSpPr txBox="1"/>
              <p:nvPr/>
            </p:nvSpPr>
            <p:spPr>
              <a:xfrm>
                <a:off x="1928515" y="683524"/>
                <a:ext cx="343440" cy="243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0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0.11</a:t>
                </a:r>
              </a:p>
            </p:txBody>
          </p:sp>
          <p:sp>
            <p:nvSpPr>
              <p:cNvPr id="211" name="0.00"/>
              <p:cNvSpPr txBox="1"/>
              <p:nvPr/>
            </p:nvSpPr>
            <p:spPr>
              <a:xfrm>
                <a:off x="699306" y="1793233"/>
                <a:ext cx="352846" cy="243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0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0.00</a:t>
                </a:r>
              </a:p>
            </p:txBody>
          </p:sp>
          <p:sp>
            <p:nvSpPr>
              <p:cNvPr id="212" name="0.16"/>
              <p:cNvSpPr txBox="1"/>
              <p:nvPr/>
            </p:nvSpPr>
            <p:spPr>
              <a:xfrm>
                <a:off x="6380104" y="683524"/>
                <a:ext cx="352845" cy="243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0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0.16</a:t>
                </a:r>
              </a:p>
            </p:txBody>
          </p:sp>
        </p:grpSp>
        <p:sp>
          <p:nvSpPr>
            <p:cNvPr id="214" name="0.00"/>
            <p:cNvSpPr txBox="1"/>
            <p:nvPr/>
          </p:nvSpPr>
          <p:spPr>
            <a:xfrm>
              <a:off x="5229049" y="1779046"/>
              <a:ext cx="351316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0.00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2"/>
          <p:cNvSpPr txBox="1"/>
          <p:nvPr/>
        </p:nvSpPr>
        <p:spPr>
          <a:xfrm>
            <a:off x="461753" y="148606"/>
            <a:ext cx="7954523" cy="1082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Comparison of peptides identified by K-NN and database search</a:t>
            </a:r>
          </a:p>
        </p:txBody>
      </p:sp>
      <p:pic>
        <p:nvPicPr>
          <p:cNvPr id="218" name="fig1.PNG" descr="fig1.PNG"/>
          <p:cNvPicPr>
            <a:picLocks noChangeAspect="1"/>
          </p:cNvPicPr>
          <p:nvPr/>
        </p:nvPicPr>
        <p:blipFill>
          <a:blip r:embed="rId2">
            <a:extLst/>
          </a:blip>
          <a:srcRect l="11336" t="23704" r="23454" b="3544"/>
          <a:stretch>
            <a:fillRect/>
          </a:stretch>
        </p:blipFill>
        <p:spPr>
          <a:xfrm>
            <a:off x="664149" y="1309429"/>
            <a:ext cx="5565123" cy="2799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fig2.PNG" descr="fig2.PNG"/>
          <p:cNvPicPr>
            <a:picLocks noChangeAspect="1"/>
          </p:cNvPicPr>
          <p:nvPr/>
        </p:nvPicPr>
        <p:blipFill>
          <a:blip r:embed="rId3">
            <a:extLst/>
          </a:blip>
          <a:srcRect l="15141" t="33036" r="23731" b="7332"/>
          <a:stretch>
            <a:fillRect/>
          </a:stretch>
        </p:blipFill>
        <p:spPr>
          <a:xfrm>
            <a:off x="1224857" y="4120408"/>
            <a:ext cx="4951279" cy="271837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Peptides identified in mouse"/>
          <p:cNvSpPr txBox="1"/>
          <p:nvPr/>
        </p:nvSpPr>
        <p:spPr>
          <a:xfrm>
            <a:off x="3198895" y="2059856"/>
            <a:ext cx="27462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Peptides identified in mouse</a:t>
            </a:r>
          </a:p>
        </p:txBody>
      </p:sp>
      <p:sp>
        <p:nvSpPr>
          <p:cNvPr id="221" name="Peptides identified in yeast"/>
          <p:cNvSpPr txBox="1"/>
          <p:nvPr/>
        </p:nvSpPr>
        <p:spPr>
          <a:xfrm>
            <a:off x="3426952" y="4945260"/>
            <a:ext cx="260712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Peptides identified in yeast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creenshot 2020-06-14 at 10.00.36.png" descr="Screenshot 2020-06-14 at 10.00.36.png"/>
          <p:cNvPicPr>
            <a:picLocks noChangeAspect="1"/>
          </p:cNvPicPr>
          <p:nvPr/>
        </p:nvPicPr>
        <p:blipFill>
          <a:blip r:embed="rId2">
            <a:extLst/>
          </a:blip>
          <a:srcRect l="20843" t="48136" r="35171" b="38057"/>
          <a:stretch>
            <a:fillRect/>
          </a:stretch>
        </p:blipFill>
        <p:spPr>
          <a:xfrm>
            <a:off x="402303" y="961316"/>
            <a:ext cx="6708769" cy="1316125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TextBox 2"/>
          <p:cNvSpPr txBox="1"/>
          <p:nvPr/>
        </p:nvSpPr>
        <p:spPr>
          <a:xfrm>
            <a:off x="1157367" y="270267"/>
            <a:ext cx="6661702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Validation of results with umap - mouse</a:t>
            </a:r>
          </a:p>
        </p:txBody>
      </p:sp>
      <p:pic>
        <p:nvPicPr>
          <p:cNvPr id="225" name="Screenshot 2020-06-14 at 09.51.37.png" descr="Screenshot 2020-06-14 at 09.51.37.png"/>
          <p:cNvPicPr>
            <a:picLocks noChangeAspect="1"/>
          </p:cNvPicPr>
          <p:nvPr/>
        </p:nvPicPr>
        <p:blipFill>
          <a:blip r:embed="rId3">
            <a:extLst/>
          </a:blip>
          <a:srcRect l="6486" t="3090" r="16419" b="6340"/>
          <a:stretch>
            <a:fillRect/>
          </a:stretch>
        </p:blipFill>
        <p:spPr>
          <a:xfrm>
            <a:off x="219116" y="2634489"/>
            <a:ext cx="3243242" cy="2388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Screenshot 2020-06-14 at 09.47.14.png" descr="Screenshot 2020-06-14 at 09.47.14.png"/>
          <p:cNvPicPr>
            <a:picLocks noChangeAspect="1"/>
          </p:cNvPicPr>
          <p:nvPr/>
        </p:nvPicPr>
        <p:blipFill>
          <a:blip r:embed="rId4">
            <a:extLst/>
          </a:blip>
          <a:srcRect l="19455" t="14678" r="17931" b="0"/>
          <a:stretch>
            <a:fillRect/>
          </a:stretch>
        </p:blipFill>
        <p:spPr>
          <a:xfrm>
            <a:off x="3449620" y="2023566"/>
            <a:ext cx="5725358" cy="439645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Interactive map showing the hits in mouse"/>
          <p:cNvSpPr txBox="1"/>
          <p:nvPr/>
        </p:nvSpPr>
        <p:spPr>
          <a:xfrm>
            <a:off x="4442500" y="6443964"/>
            <a:ext cx="403554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Interactive map showing the hits in mouse</a:t>
            </a:r>
          </a:p>
        </p:txBody>
      </p:sp>
      <p:sp>
        <p:nvSpPr>
          <p:cNvPr id="228" name="Line"/>
          <p:cNvSpPr/>
          <p:nvPr/>
        </p:nvSpPr>
        <p:spPr>
          <a:xfrm flipV="1">
            <a:off x="1266228" y="2972200"/>
            <a:ext cx="3929636" cy="47133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9" name="umap static representation"/>
          <p:cNvSpPr txBox="1"/>
          <p:nvPr/>
        </p:nvSpPr>
        <p:spPr>
          <a:xfrm>
            <a:off x="366123" y="5059014"/>
            <a:ext cx="260645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umap static representation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2"/>
          <p:cNvSpPr txBox="1"/>
          <p:nvPr/>
        </p:nvSpPr>
        <p:spPr>
          <a:xfrm>
            <a:off x="1190780" y="270267"/>
            <a:ext cx="6414449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Validation of results with umap - yeast</a:t>
            </a:r>
          </a:p>
        </p:txBody>
      </p:sp>
      <p:pic>
        <p:nvPicPr>
          <p:cNvPr id="232" name="Screenshot 2020-06-14 at 09.54.25.png" descr="Screenshot 2020-06-14 at 09.54.25.png"/>
          <p:cNvPicPr>
            <a:picLocks noChangeAspect="1"/>
          </p:cNvPicPr>
          <p:nvPr/>
        </p:nvPicPr>
        <p:blipFill>
          <a:blip r:embed="rId2">
            <a:extLst/>
          </a:blip>
          <a:srcRect l="4496" t="5120" r="13871" b="5120"/>
          <a:stretch>
            <a:fillRect/>
          </a:stretch>
        </p:blipFill>
        <p:spPr>
          <a:xfrm>
            <a:off x="202229" y="2987938"/>
            <a:ext cx="3133124" cy="2302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Screenshot 2020-06-14 at 09.54.15.png" descr="Screenshot 2020-06-14 at 09.54.15.png"/>
          <p:cNvPicPr>
            <a:picLocks noChangeAspect="1"/>
          </p:cNvPicPr>
          <p:nvPr/>
        </p:nvPicPr>
        <p:blipFill>
          <a:blip r:embed="rId3">
            <a:extLst/>
          </a:blip>
          <a:srcRect l="21968" t="24488" r="23398" b="9901"/>
          <a:stretch>
            <a:fillRect/>
          </a:stretch>
        </p:blipFill>
        <p:spPr>
          <a:xfrm>
            <a:off x="3344426" y="1618688"/>
            <a:ext cx="5681895" cy="4264737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Interactive map showing the hits in yeast"/>
          <p:cNvSpPr txBox="1"/>
          <p:nvPr/>
        </p:nvSpPr>
        <p:spPr>
          <a:xfrm>
            <a:off x="4442500" y="6050264"/>
            <a:ext cx="389646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Interactive map showing the hits in yeast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1190571" y="2793999"/>
            <a:ext cx="4016431" cy="83110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umap static representation"/>
          <p:cNvSpPr txBox="1"/>
          <p:nvPr/>
        </p:nvSpPr>
        <p:spPr>
          <a:xfrm>
            <a:off x="251823" y="5274916"/>
            <a:ext cx="260645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umap static representation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6"/>
          <p:cNvSpPr txBox="1"/>
          <p:nvPr/>
        </p:nvSpPr>
        <p:spPr>
          <a:xfrm>
            <a:off x="381993" y="3420722"/>
            <a:ext cx="8093003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/>
            </a:lvl1pPr>
          </a:lstStyle>
          <a:p>
            <a:pPr/>
            <a:r>
              <a:t>The K-NN approach is faster compared to standard database search.</a:t>
            </a:r>
          </a:p>
        </p:txBody>
      </p:sp>
      <p:sp>
        <p:nvSpPr>
          <p:cNvPr id="239" name="TextBox 8"/>
          <p:cNvSpPr txBox="1"/>
          <p:nvPr/>
        </p:nvSpPr>
        <p:spPr>
          <a:xfrm>
            <a:off x="381993" y="4507741"/>
            <a:ext cx="8093003" cy="119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/>
            </a:lvl1pPr>
          </a:lstStyle>
          <a:p>
            <a:pPr/>
            <a:r>
              <a:t>Validation of sequence with blosum62 substitution matrix minimises false positives and allows incorporating peptides with a meaningful substitutions.</a:t>
            </a:r>
          </a:p>
        </p:txBody>
      </p:sp>
      <p:sp>
        <p:nvSpPr>
          <p:cNvPr id="240" name="TextBox 9"/>
          <p:cNvSpPr txBox="1"/>
          <p:nvPr/>
        </p:nvSpPr>
        <p:spPr>
          <a:xfrm>
            <a:off x="381993" y="2333706"/>
            <a:ext cx="8093003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/>
            </a:lvl1pPr>
          </a:lstStyle>
          <a:p>
            <a:pPr/>
            <a:r>
              <a:t>Model accuracy is above 0.9 - indicates that the model learns well to separate decoy peptides from real peptides.</a:t>
            </a:r>
          </a:p>
        </p:txBody>
      </p:sp>
      <p:sp>
        <p:nvSpPr>
          <p:cNvPr id="241" name="TextBox 10"/>
          <p:cNvSpPr txBox="1"/>
          <p:nvPr/>
        </p:nvSpPr>
        <p:spPr>
          <a:xfrm>
            <a:off x="395483" y="1246686"/>
            <a:ext cx="8093007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/>
            </a:lvl1pPr>
          </a:lstStyle>
          <a:p>
            <a:pPr/>
            <a:r>
              <a:t>The hybrid approach is very promising – adds confidence to protein identification.</a:t>
            </a:r>
          </a:p>
        </p:txBody>
      </p:sp>
      <p:sp>
        <p:nvSpPr>
          <p:cNvPr id="242" name="TextBox 2"/>
          <p:cNvSpPr txBox="1"/>
          <p:nvPr/>
        </p:nvSpPr>
        <p:spPr>
          <a:xfrm>
            <a:off x="2726215" y="218703"/>
            <a:ext cx="3431537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Summarising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1"/>
          <p:cNvSpPr txBox="1"/>
          <p:nvPr/>
        </p:nvSpPr>
        <p:spPr>
          <a:xfrm>
            <a:off x="1640274" y="465661"/>
            <a:ext cx="6274168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Proteins – dynamic macromolecules</a:t>
            </a:r>
          </a:p>
        </p:txBody>
      </p:sp>
      <p:sp>
        <p:nvSpPr>
          <p:cNvPr id="99" name="TextBox 2"/>
          <p:cNvSpPr txBox="1"/>
          <p:nvPr/>
        </p:nvSpPr>
        <p:spPr>
          <a:xfrm>
            <a:off x="624276" y="1448386"/>
            <a:ext cx="809300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/>
            </a:lvl1pPr>
          </a:lstStyle>
          <a:p>
            <a:pPr/>
            <a:r>
              <a:t>Proteins control a vast array of functions within organisms.</a:t>
            </a:r>
          </a:p>
        </p:txBody>
      </p:sp>
      <p:graphicFrame>
        <p:nvGraphicFramePr>
          <p:cNvPr id="100" name="Table 11"/>
          <p:cNvGraphicFramePr/>
          <p:nvPr/>
        </p:nvGraphicFramePr>
        <p:xfrm>
          <a:off x="890490" y="4551169"/>
          <a:ext cx="7521224" cy="18542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07074"/>
                <a:gridCol w="2507074"/>
                <a:gridCol w="250707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/>
                        <a:t>Original Sequence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/>
                        <a:t>Prediction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/>
                        <a:t>Probability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DENGYSAVVADFGIAEK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DENGYSAVVADFGIAEK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0.704688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NIAIMDSSSS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t>SR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NIAIMDSSSSS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t>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0.7117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DAPEGGF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DAV</a:t>
                      </a:r>
                      <a:r>
                        <a:t>IQAAVCK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DAPEGGF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VGE</a:t>
                      </a:r>
                      <a:r>
                        <a:t>IQAAVCK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0.7710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ITIARDSK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ITIARDSK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0.7408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01" name="TextBox 12"/>
          <p:cNvSpPr txBox="1"/>
          <p:nvPr/>
        </p:nvSpPr>
        <p:spPr>
          <a:xfrm>
            <a:off x="624275" y="3155831"/>
            <a:ext cx="7727609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/>
            </a:lvl1pPr>
          </a:lstStyle>
          <a:p>
            <a:pPr/>
            <a:r>
              <a:t>De novo search is one of the popular approaches for protein identification.</a:t>
            </a:r>
          </a:p>
        </p:txBody>
      </p:sp>
      <p:grpSp>
        <p:nvGrpSpPr>
          <p:cNvPr id="104" name="Group 5"/>
          <p:cNvGrpSpPr/>
          <p:nvPr/>
        </p:nvGrpSpPr>
        <p:grpSpPr>
          <a:xfrm>
            <a:off x="610161" y="2266885"/>
            <a:ext cx="8671567" cy="459737"/>
            <a:chOff x="-1" y="0"/>
            <a:chExt cx="8671566" cy="459735"/>
          </a:xfrm>
        </p:grpSpPr>
        <p:sp>
          <p:nvSpPr>
            <p:cNvPr id="102" name="TextBox 4"/>
            <p:cNvSpPr txBox="1"/>
            <p:nvPr/>
          </p:nvSpPr>
          <p:spPr>
            <a:xfrm>
              <a:off x="-2" y="-1"/>
              <a:ext cx="8671567" cy="459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marL="342900" indent="-342900">
                <a:buSzPct val="100000"/>
                <a:buFont typeface="Arial"/>
                <a:buChar char="•"/>
                <a:defRPr sz="2400"/>
              </a:lvl1pPr>
            </a:lstStyle>
            <a:p>
              <a:pPr/>
              <a:r>
                <a:t>Identification strategy: Mass Spectrometry     database search.</a:t>
              </a:r>
            </a:p>
          </p:txBody>
        </p:sp>
        <p:sp>
          <p:nvSpPr>
            <p:cNvPr id="103" name="Right Arrow 3"/>
            <p:cNvSpPr/>
            <p:nvPr/>
          </p:nvSpPr>
          <p:spPr>
            <a:xfrm>
              <a:off x="5739837" y="193553"/>
              <a:ext cx="225781" cy="16933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" grpId="2"/>
      <p:bldP build="whole" bldLvl="1" animBg="1" rev="0" advAuto="0" spid="104" grpId="1"/>
      <p:bldP build="whole" bldLvl="1" animBg="1" rev="0" advAuto="0" spid="100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6"/>
          <p:cNvSpPr txBox="1"/>
          <p:nvPr/>
        </p:nvSpPr>
        <p:spPr>
          <a:xfrm>
            <a:off x="2148275" y="451551"/>
            <a:ext cx="4565232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    Hybrid search strategy</a:t>
            </a:r>
          </a:p>
        </p:txBody>
      </p:sp>
      <p:sp>
        <p:nvSpPr>
          <p:cNvPr id="107" name="TextBox 7"/>
          <p:cNvSpPr txBox="1"/>
          <p:nvPr/>
        </p:nvSpPr>
        <p:spPr>
          <a:xfrm>
            <a:off x="659011" y="1104971"/>
            <a:ext cx="8093007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/>
            </a:lvl1pPr>
          </a:lstStyle>
          <a:p>
            <a:pPr/>
            <a:r>
              <a:t>Using De novo in tandem with database search algorithm.</a:t>
            </a:r>
          </a:p>
        </p:txBody>
      </p:sp>
      <p:sp>
        <p:nvSpPr>
          <p:cNvPr id="108" name="TextBox 9"/>
          <p:cNvSpPr txBox="1"/>
          <p:nvPr/>
        </p:nvSpPr>
        <p:spPr>
          <a:xfrm>
            <a:off x="2090894" y="1636153"/>
            <a:ext cx="4393959" cy="469262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Preprocessing mass spectrum data</a:t>
            </a:r>
          </a:p>
        </p:txBody>
      </p:sp>
      <p:sp>
        <p:nvSpPr>
          <p:cNvPr id="109" name="TextBox 10"/>
          <p:cNvSpPr txBox="1"/>
          <p:nvPr/>
        </p:nvSpPr>
        <p:spPr>
          <a:xfrm>
            <a:off x="1436637" y="3357247"/>
            <a:ext cx="5753504" cy="469262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Siamese network - supervised metric learning</a:t>
            </a:r>
          </a:p>
        </p:txBody>
      </p:sp>
      <p:sp>
        <p:nvSpPr>
          <p:cNvPr id="110" name="TextBox 11"/>
          <p:cNvSpPr txBox="1"/>
          <p:nvPr/>
        </p:nvSpPr>
        <p:spPr>
          <a:xfrm>
            <a:off x="1518419" y="2480585"/>
            <a:ext cx="5589942" cy="469262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De novo search using Deep Novo (ver: 0.0.1)</a:t>
            </a:r>
          </a:p>
        </p:txBody>
      </p:sp>
      <p:sp>
        <p:nvSpPr>
          <p:cNvPr id="111" name="Down Arrow 13"/>
          <p:cNvSpPr/>
          <p:nvPr/>
        </p:nvSpPr>
        <p:spPr>
          <a:xfrm>
            <a:off x="3982570" y="3046689"/>
            <a:ext cx="381004" cy="243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384"/>
                </a:moveTo>
                <a:lnTo>
                  <a:pt x="5400" y="12384"/>
                </a:lnTo>
                <a:lnTo>
                  <a:pt x="5400" y="0"/>
                </a:lnTo>
                <a:lnTo>
                  <a:pt x="16200" y="0"/>
                </a:lnTo>
                <a:lnTo>
                  <a:pt x="16200" y="12384"/>
                </a:lnTo>
                <a:lnTo>
                  <a:pt x="21600" y="12384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7BA0CD"/>
              </a:gs>
              <a:gs pos="100000">
                <a:srgbClr val="7BA0CD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TextBox 10"/>
          <p:cNvSpPr txBox="1"/>
          <p:nvPr/>
        </p:nvSpPr>
        <p:spPr>
          <a:xfrm>
            <a:off x="991825" y="4195807"/>
            <a:ext cx="7427373" cy="837562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Extract embedding vectors of trained data and K-NN search</a:t>
            </a:r>
          </a:p>
          <a:p>
            <a:pPr>
              <a:defRPr sz="2400"/>
            </a:pPr>
            <a:r>
              <a:t>to identify unknown peptides from different species.</a:t>
            </a:r>
          </a:p>
        </p:txBody>
      </p:sp>
      <p:sp>
        <p:nvSpPr>
          <p:cNvPr id="113" name="TextBox 10"/>
          <p:cNvSpPr txBox="1"/>
          <p:nvPr/>
        </p:nvSpPr>
        <p:spPr>
          <a:xfrm>
            <a:off x="920610" y="5403077"/>
            <a:ext cx="7569803" cy="469262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Validate peptides with Blosum62 to minimise false positives.</a:t>
            </a:r>
          </a:p>
        </p:txBody>
      </p:sp>
      <p:sp>
        <p:nvSpPr>
          <p:cNvPr id="114" name="TextBox 10"/>
          <p:cNvSpPr txBox="1"/>
          <p:nvPr/>
        </p:nvSpPr>
        <p:spPr>
          <a:xfrm>
            <a:off x="1901874" y="6228005"/>
            <a:ext cx="4823031" cy="469262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Compare results with database search</a:t>
            </a:r>
          </a:p>
        </p:txBody>
      </p:sp>
      <p:sp>
        <p:nvSpPr>
          <p:cNvPr id="115" name="Down Arrow 13"/>
          <p:cNvSpPr/>
          <p:nvPr/>
        </p:nvSpPr>
        <p:spPr>
          <a:xfrm>
            <a:off x="3982570" y="2175228"/>
            <a:ext cx="381004" cy="243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384"/>
                </a:moveTo>
                <a:lnTo>
                  <a:pt x="5400" y="12384"/>
                </a:lnTo>
                <a:lnTo>
                  <a:pt x="5400" y="0"/>
                </a:lnTo>
                <a:lnTo>
                  <a:pt x="16200" y="0"/>
                </a:lnTo>
                <a:lnTo>
                  <a:pt x="16200" y="12384"/>
                </a:lnTo>
                <a:lnTo>
                  <a:pt x="21600" y="12384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7BA0CD"/>
              </a:gs>
              <a:gs pos="100000">
                <a:srgbClr val="7BA0CD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Down Arrow 13"/>
          <p:cNvSpPr/>
          <p:nvPr/>
        </p:nvSpPr>
        <p:spPr>
          <a:xfrm>
            <a:off x="3982570" y="3900154"/>
            <a:ext cx="381004" cy="243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384"/>
                </a:moveTo>
                <a:lnTo>
                  <a:pt x="5400" y="12384"/>
                </a:lnTo>
                <a:lnTo>
                  <a:pt x="5400" y="0"/>
                </a:lnTo>
                <a:lnTo>
                  <a:pt x="16200" y="0"/>
                </a:lnTo>
                <a:lnTo>
                  <a:pt x="16200" y="12384"/>
                </a:lnTo>
                <a:lnTo>
                  <a:pt x="21600" y="12384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7BA0CD"/>
              </a:gs>
              <a:gs pos="100000">
                <a:srgbClr val="7BA0CD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Down Arrow 13"/>
          <p:cNvSpPr/>
          <p:nvPr/>
        </p:nvSpPr>
        <p:spPr>
          <a:xfrm>
            <a:off x="3982570" y="5097719"/>
            <a:ext cx="381004" cy="243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384"/>
                </a:moveTo>
                <a:lnTo>
                  <a:pt x="5400" y="12384"/>
                </a:lnTo>
                <a:lnTo>
                  <a:pt x="5400" y="0"/>
                </a:lnTo>
                <a:lnTo>
                  <a:pt x="16200" y="0"/>
                </a:lnTo>
                <a:lnTo>
                  <a:pt x="16200" y="12384"/>
                </a:lnTo>
                <a:lnTo>
                  <a:pt x="21600" y="12384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7BA0CD"/>
              </a:gs>
              <a:gs pos="100000">
                <a:srgbClr val="7BA0CD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Down Arrow 13"/>
          <p:cNvSpPr/>
          <p:nvPr/>
        </p:nvSpPr>
        <p:spPr>
          <a:xfrm>
            <a:off x="3982570" y="5939004"/>
            <a:ext cx="381004" cy="243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384"/>
                </a:moveTo>
                <a:lnTo>
                  <a:pt x="5400" y="12384"/>
                </a:lnTo>
                <a:lnTo>
                  <a:pt x="5400" y="0"/>
                </a:lnTo>
                <a:lnTo>
                  <a:pt x="16200" y="0"/>
                </a:lnTo>
                <a:lnTo>
                  <a:pt x="16200" y="12384"/>
                </a:lnTo>
                <a:lnTo>
                  <a:pt x="21600" y="12384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7BA0CD"/>
              </a:gs>
              <a:gs pos="100000">
                <a:srgbClr val="7BA0CD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3"/>
          <p:cNvSpPr txBox="1"/>
          <p:nvPr/>
        </p:nvSpPr>
        <p:spPr>
          <a:xfrm>
            <a:off x="440831" y="1329055"/>
            <a:ext cx="8754326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ProteomeTools </a:t>
            </a:r>
            <a:r>
              <a:rPr>
                <a:hlinkClick r:id="rId2" invalidUrl="" action="" tgtFrame="" tooltip="" history="1" highlightClick="0" endSnd="0"/>
              </a:rPr>
              <a:t>HCD Spectral </a:t>
            </a:r>
            <a:r>
              <a:rPr>
                <a:hlinkClick r:id="rId2" invalidUrl="" action="" tgtFrame="" tooltip="" history="1" highlightClick="0" endSnd="0"/>
              </a:rPr>
              <a:t>Library</a:t>
            </a:r>
            <a:r>
              <a:rPr u="none">
                <a:solidFill>
                  <a:srgbClr val="000000"/>
                </a:solidFill>
                <a:uFillTx/>
              </a:rPr>
              <a:t> - synthetic peptide database.   </a:t>
            </a:r>
          </a:p>
        </p:txBody>
      </p:sp>
      <p:sp>
        <p:nvSpPr>
          <p:cNvPr id="121" name="TextBox 6"/>
          <p:cNvSpPr txBox="1"/>
          <p:nvPr/>
        </p:nvSpPr>
        <p:spPr>
          <a:xfrm>
            <a:off x="2402275" y="471113"/>
            <a:ext cx="4393562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Preprocessing of the data </a:t>
            </a:r>
          </a:p>
        </p:txBody>
      </p:sp>
      <p:grpSp>
        <p:nvGrpSpPr>
          <p:cNvPr id="126" name="Group 1"/>
          <p:cNvGrpSpPr/>
          <p:nvPr/>
        </p:nvGrpSpPr>
        <p:grpSpPr>
          <a:xfrm>
            <a:off x="440831" y="2048552"/>
            <a:ext cx="7831984" cy="927637"/>
            <a:chOff x="0" y="0"/>
            <a:chExt cx="7831983" cy="927636"/>
          </a:xfrm>
        </p:grpSpPr>
        <p:sp>
          <p:nvSpPr>
            <p:cNvPr id="122" name="TextBox 5"/>
            <p:cNvSpPr txBox="1"/>
            <p:nvPr/>
          </p:nvSpPr>
          <p:spPr>
            <a:xfrm>
              <a:off x="0" y="-1"/>
              <a:ext cx="3052124" cy="459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marL="342900" indent="-342900">
                <a:buSzPct val="100000"/>
                <a:buFont typeface="Arial"/>
                <a:buChar char="•"/>
                <a:defRPr sz="2400"/>
              </a:lvl1pPr>
            </a:lstStyle>
            <a:p>
              <a:pPr/>
              <a:r>
                <a:t>2,595,595 sequences</a:t>
              </a:r>
            </a:p>
          </p:txBody>
        </p:sp>
        <p:sp>
          <p:nvSpPr>
            <p:cNvPr id="123" name="TextBox 7"/>
            <p:cNvSpPr txBox="1"/>
            <p:nvPr/>
          </p:nvSpPr>
          <p:spPr>
            <a:xfrm>
              <a:off x="1044298" y="442499"/>
              <a:ext cx="2086478" cy="4851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i="1" sz="2400"/>
              </a:pPr>
              <a:r>
                <a:t>Train </a:t>
              </a:r>
              <a:r>
                <a:rPr i="0"/>
                <a:t>(2076658</a:t>
              </a:r>
              <a:r>
                <a:t>)</a:t>
              </a:r>
            </a:p>
          </p:txBody>
        </p:sp>
        <p:sp>
          <p:nvSpPr>
            <p:cNvPr id="124" name="TextBox 8"/>
            <p:cNvSpPr txBox="1"/>
            <p:nvPr/>
          </p:nvSpPr>
          <p:spPr>
            <a:xfrm>
              <a:off x="3298850" y="442499"/>
              <a:ext cx="2563472" cy="4851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i="1" sz="2400"/>
              </a:pPr>
              <a:r>
                <a:t>Validation </a:t>
              </a:r>
              <a:r>
                <a:rPr i="0"/>
                <a:t>(259193</a:t>
              </a:r>
              <a:r>
                <a:t>)</a:t>
              </a:r>
            </a:p>
          </p:txBody>
        </p:sp>
        <p:sp>
          <p:nvSpPr>
            <p:cNvPr id="125" name="TextBox 9"/>
            <p:cNvSpPr txBox="1"/>
            <p:nvPr/>
          </p:nvSpPr>
          <p:spPr>
            <a:xfrm>
              <a:off x="6036167" y="442499"/>
              <a:ext cx="1795817" cy="4851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i="1" sz="2400"/>
              </a:pPr>
              <a:r>
                <a:t>Test </a:t>
              </a:r>
              <a:r>
                <a:rPr i="0"/>
                <a:t>(259744)</a:t>
              </a:r>
            </a:p>
          </p:txBody>
        </p:sp>
      </p:grpSp>
      <p:grpSp>
        <p:nvGrpSpPr>
          <p:cNvPr id="145" name="Group 2"/>
          <p:cNvGrpSpPr/>
          <p:nvPr/>
        </p:nvGrpSpPr>
        <p:grpSpPr>
          <a:xfrm>
            <a:off x="1143560" y="4088206"/>
            <a:ext cx="6920952" cy="1999841"/>
            <a:chOff x="-2" y="-4"/>
            <a:chExt cx="6920951" cy="1999839"/>
          </a:xfrm>
        </p:grpSpPr>
        <p:sp>
          <p:nvSpPr>
            <p:cNvPr id="127" name="TextBox 11"/>
            <p:cNvSpPr txBox="1"/>
            <p:nvPr/>
          </p:nvSpPr>
          <p:spPr>
            <a:xfrm>
              <a:off x="2191469" y="619661"/>
              <a:ext cx="1228831" cy="837562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defRPr b="1" sz="2400">
                  <a:solidFill>
                    <a:srgbClr val="FFFFFF"/>
                  </a:solidFill>
                </a:defRPr>
              </a:pPr>
              <a:r>
                <a:t>De novo </a:t>
              </a:r>
            </a:p>
            <a:p>
              <a:pPr>
                <a:defRPr b="1" sz="2400">
                  <a:solidFill>
                    <a:srgbClr val="FFFFFF"/>
                  </a:solidFill>
                </a:defRPr>
              </a:pPr>
              <a:r>
                <a:t>search</a:t>
              </a:r>
            </a:p>
          </p:txBody>
        </p:sp>
        <p:sp>
          <p:nvSpPr>
            <p:cNvPr id="128" name="Equal 12"/>
            <p:cNvSpPr/>
            <p:nvPr/>
          </p:nvSpPr>
          <p:spPr>
            <a:xfrm>
              <a:off x="3689974" y="962679"/>
              <a:ext cx="388889" cy="24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8640"/>
                  </a:lnTo>
                  <a:lnTo>
                    <a:pt x="0" y="8640"/>
                  </a:lnTo>
                  <a:close/>
                  <a:moveTo>
                    <a:pt x="0" y="12960"/>
                  </a:moveTo>
                  <a:lnTo>
                    <a:pt x="21600" y="1296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grpSp>
          <p:nvGrpSpPr>
            <p:cNvPr id="139" name="Group 13"/>
            <p:cNvGrpSpPr/>
            <p:nvPr/>
          </p:nvGrpSpPr>
          <p:grpSpPr>
            <a:xfrm>
              <a:off x="4021287" y="67694"/>
              <a:ext cx="2899662" cy="1932142"/>
              <a:chOff x="0" y="-1"/>
              <a:chExt cx="2899661" cy="1932140"/>
            </a:xfrm>
          </p:grpSpPr>
          <p:sp>
            <p:nvSpPr>
              <p:cNvPr id="129" name="TextBox 14"/>
              <p:cNvSpPr txBox="1"/>
              <p:nvPr/>
            </p:nvSpPr>
            <p:spPr>
              <a:xfrm>
                <a:off x="-1" y="-2"/>
                <a:ext cx="1065963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/>
                </a:lvl1pPr>
              </a:lstStyle>
              <a:p>
                <a:pPr/>
                <a:r>
                  <a:t>QLVHDSGR </a:t>
                </a:r>
              </a:p>
            </p:txBody>
          </p:sp>
          <p:sp>
            <p:nvSpPr>
              <p:cNvPr id="130" name="TextBox 15"/>
              <p:cNvSpPr txBox="1"/>
              <p:nvPr/>
            </p:nvSpPr>
            <p:spPr>
              <a:xfrm>
                <a:off x="136646" y="397554"/>
                <a:ext cx="1071520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/>
                </a:lvl1pPr>
              </a:lstStyle>
              <a:p>
                <a:pPr/>
                <a:r>
                  <a:t>QLVHDQAT </a:t>
                </a:r>
              </a:p>
            </p:txBody>
          </p:sp>
          <p:sp>
            <p:nvSpPr>
              <p:cNvPr id="131" name="TextBox 16"/>
              <p:cNvSpPr txBox="1"/>
              <p:nvPr/>
            </p:nvSpPr>
            <p:spPr>
              <a:xfrm>
                <a:off x="355800" y="800503"/>
                <a:ext cx="1065963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/>
                </a:lvl1pPr>
              </a:lstStyle>
              <a:p>
                <a:pPr/>
                <a:r>
                  <a:t>QLVHDSGR </a:t>
                </a:r>
              </a:p>
            </p:txBody>
          </p:sp>
          <p:sp>
            <p:nvSpPr>
              <p:cNvPr id="132" name="TextBox 17"/>
              <p:cNvSpPr txBox="1"/>
              <p:nvPr/>
            </p:nvSpPr>
            <p:spPr>
              <a:xfrm>
                <a:off x="1213476" y="-2"/>
                <a:ext cx="1065963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/>
                </a:lvl1pPr>
              </a:lstStyle>
              <a:p>
                <a:pPr/>
                <a:r>
                  <a:t>QLVHDGSR </a:t>
                </a:r>
              </a:p>
            </p:txBody>
          </p:sp>
          <p:sp>
            <p:nvSpPr>
              <p:cNvPr id="133" name="TextBox 18"/>
              <p:cNvSpPr txBox="1"/>
              <p:nvPr/>
            </p:nvSpPr>
            <p:spPr>
              <a:xfrm>
                <a:off x="490756" y="1195615"/>
                <a:ext cx="1070329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/>
                </a:lvl1pPr>
              </a:lstStyle>
              <a:p>
                <a:pPr/>
                <a:r>
                  <a:t>QLVHDVSN </a:t>
                </a:r>
              </a:p>
            </p:txBody>
          </p:sp>
          <p:sp>
            <p:nvSpPr>
              <p:cNvPr id="134" name="TextBox 19"/>
              <p:cNvSpPr txBox="1"/>
              <p:nvPr/>
            </p:nvSpPr>
            <p:spPr>
              <a:xfrm>
                <a:off x="609075" y="1589878"/>
                <a:ext cx="1194253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/>
                </a:lvl1pPr>
              </a:lstStyle>
              <a:p>
                <a:pPr/>
                <a:r>
                  <a:t>QLVHDVGSG </a:t>
                </a:r>
              </a:p>
            </p:txBody>
          </p:sp>
          <p:sp>
            <p:nvSpPr>
              <p:cNvPr id="135" name="TextBox 20"/>
              <p:cNvSpPr txBox="1"/>
              <p:nvPr/>
            </p:nvSpPr>
            <p:spPr>
              <a:xfrm>
                <a:off x="1318715" y="397554"/>
                <a:ext cx="1045127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/>
                </a:lvl1pPr>
              </a:lstStyle>
              <a:p>
                <a:pPr/>
                <a:r>
                  <a:t>NLLHDSGR </a:t>
                </a:r>
              </a:p>
            </p:txBody>
          </p:sp>
          <p:sp>
            <p:nvSpPr>
              <p:cNvPr id="136" name="TextBox 21"/>
              <p:cNvSpPr txBox="1"/>
              <p:nvPr/>
            </p:nvSpPr>
            <p:spPr>
              <a:xfrm>
                <a:off x="1538443" y="754801"/>
                <a:ext cx="1020025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/>
                </a:lvl1pPr>
              </a:lstStyle>
              <a:p>
                <a:pPr/>
                <a:r>
                  <a:t>QLVHDGSR</a:t>
                </a:r>
              </a:p>
            </p:txBody>
          </p:sp>
          <p:sp>
            <p:nvSpPr>
              <p:cNvPr id="137" name="TextBox 22"/>
              <p:cNvSpPr txBox="1"/>
              <p:nvPr/>
            </p:nvSpPr>
            <p:spPr>
              <a:xfrm>
                <a:off x="1900471" y="1589878"/>
                <a:ext cx="999190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/>
                </a:lvl1pPr>
              </a:lstStyle>
              <a:p>
                <a:pPr/>
                <a:r>
                  <a:t>LLNHDSGR</a:t>
                </a:r>
              </a:p>
            </p:txBody>
          </p:sp>
          <p:sp>
            <p:nvSpPr>
              <p:cNvPr id="138" name="TextBox 23"/>
              <p:cNvSpPr txBox="1"/>
              <p:nvPr/>
            </p:nvSpPr>
            <p:spPr>
              <a:xfrm>
                <a:off x="1674455" y="1169714"/>
                <a:ext cx="999189" cy="342262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600"/>
                </a:lvl1pPr>
              </a:lstStyle>
              <a:p>
                <a:pPr/>
                <a:r>
                  <a:t>NLLHDGSR</a:t>
                </a:r>
              </a:p>
            </p:txBody>
          </p:sp>
        </p:grpSp>
        <p:grpSp>
          <p:nvGrpSpPr>
            <p:cNvPr id="144" name="Group 24"/>
            <p:cNvGrpSpPr/>
            <p:nvPr/>
          </p:nvGrpSpPr>
          <p:grpSpPr>
            <a:xfrm>
              <a:off x="-3" y="-5"/>
              <a:ext cx="1975567" cy="1647891"/>
              <a:chOff x="-1" y="-2"/>
              <a:chExt cx="1975566" cy="1647889"/>
            </a:xfrm>
          </p:grpSpPr>
          <p:grpSp>
            <p:nvGrpSpPr>
              <p:cNvPr id="142" name="Group 25"/>
              <p:cNvGrpSpPr/>
              <p:nvPr/>
            </p:nvGrpSpPr>
            <p:grpSpPr>
              <a:xfrm>
                <a:off x="-2" y="-3"/>
                <a:ext cx="1975567" cy="1647890"/>
                <a:chOff x="0" y="-1"/>
                <a:chExt cx="1975566" cy="1647889"/>
              </a:xfrm>
            </p:grpSpPr>
            <p:pic>
              <p:nvPicPr>
                <p:cNvPr id="140" name="Picture 27" descr="Picture 27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l="10166" t="21381" r="14972" b="6228"/>
                <a:stretch>
                  <a:fillRect/>
                </a:stretch>
              </p:blipFill>
              <p:spPr>
                <a:xfrm>
                  <a:off x="155224" y="-2"/>
                  <a:ext cx="1820342" cy="164789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41" name="Rectangle 28"/>
                <p:cNvSpPr/>
                <p:nvPr/>
              </p:nvSpPr>
              <p:spPr>
                <a:xfrm>
                  <a:off x="-1" y="1464437"/>
                  <a:ext cx="310450" cy="183449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43" name="TextBox 26"/>
              <p:cNvSpPr txBox="1"/>
              <p:nvPr/>
            </p:nvSpPr>
            <p:spPr>
              <a:xfrm>
                <a:off x="821830" y="808990"/>
                <a:ext cx="955570" cy="4343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2200"/>
                </a:lvl1pPr>
              </a:lstStyle>
              <a:p>
                <a:pPr/>
                <a:r>
                  <a:t>Spectra</a:t>
                </a:r>
              </a:p>
            </p:txBody>
          </p:sp>
        </p:grpSp>
      </p:grpSp>
      <p:sp>
        <p:nvSpPr>
          <p:cNvPr id="146" name="TextBox 29"/>
          <p:cNvSpPr txBox="1"/>
          <p:nvPr/>
        </p:nvSpPr>
        <p:spPr>
          <a:xfrm>
            <a:off x="440833" y="3469363"/>
            <a:ext cx="809300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/>
            </a:lvl1pPr>
          </a:lstStyle>
          <a:p>
            <a:pPr/>
            <a:r>
              <a:t>De novo search using DeepNovo. </a:t>
            </a:r>
          </a:p>
        </p:txBody>
      </p:sp>
      <p:sp>
        <p:nvSpPr>
          <p:cNvPr id="147" name="TextBox 30"/>
          <p:cNvSpPr txBox="1"/>
          <p:nvPr/>
        </p:nvSpPr>
        <p:spPr>
          <a:xfrm>
            <a:off x="5239032" y="6183381"/>
            <a:ext cx="3484846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/>
            </a:pPr>
            <a:r>
              <a:t>10 </a:t>
            </a:r>
            <a:r>
              <a:rPr i="1"/>
              <a:t>candidates per spectra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4"/>
      <p:bldP build="whole" bldLvl="1" animBg="1" rev="0" advAuto="0" spid="126" grpId="1"/>
      <p:bldP build="whole" bldLvl="1" animBg="1" rev="0" advAuto="0" spid="145" grpId="3"/>
      <p:bldP build="whole" bldLvl="1" animBg="1" rev="0" advAuto="0" spid="14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Table 2"/>
          <p:cNvGraphicFramePr/>
          <p:nvPr/>
        </p:nvGraphicFramePr>
        <p:xfrm>
          <a:off x="1382877" y="1030109"/>
          <a:ext cx="7253118" cy="52716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0139"/>
                <a:gridCol w="1680259"/>
                <a:gridCol w="1484229"/>
                <a:gridCol w="3178489"/>
              </a:tblGrid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9C00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9C00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E,Y,E,T,A,E,R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9C00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9C00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-0.00,-0.00,-0.00,-0.00,-0.00,-0.00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C7CE"/>
                    </a:solidFill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E,Y,E,T,A,E,R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-0.04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-0.00,-0.00,-0.00,-0.00,-0.30,-0.00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E,Y,E,T,Q,V,E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-0.23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-0.00,-0.00,-0.00,-0.00,-1.44,-0.17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E,Y,E,T,Q,V,Qmod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-1.14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-0.00,-0.00,-0.00,-0.00,-1.44,-0.17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E,Y,E,T,N,N,K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-1.06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-0.00,-0.00,-0.00,-0.00,-7.42,-0.00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E,Y,E,T,G,A,V,E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-0.66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-0.00,-0.00,-0.00,-0.00,-5.17,-0.04,-0.10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Qmod,Y,E,T,A,E,R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-0.92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-0.00,-0.00,-0.00,-0.00,-0.00,-0.00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E,Y,E,T,A,E,R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-0.00,-0.00,-0.00,-0.00,-0.00,-0.00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E,Y,T,E,A,E,R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-1.46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-0.00,-0.00,-10.18,-0.00,-0.00,-0.00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E,Y,Qmod,T,A,E,R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-1.25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-0.00,-8.72,-0.00,-0.00,-0.00,-0.00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792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F1:1951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N,Cmod,F,T,A,E,R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-1.64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-0.04,-11.44,-0.00,-0.00,-0.00,-0.00</a:t>
                      </a:r>
                    </a:p>
                  </a:txBody>
                  <a:tcPr marL="11355" marR="11355" marT="11355" marB="11355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0" name="TextBox 3"/>
          <p:cNvSpPr txBox="1"/>
          <p:nvPr/>
        </p:nvSpPr>
        <p:spPr>
          <a:xfrm>
            <a:off x="102163" y="973664"/>
            <a:ext cx="1141990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i="1"/>
            </a:pPr>
            <a:r>
              <a:t>DeepNovo </a:t>
            </a:r>
          </a:p>
          <a:p>
            <a:pPr>
              <a:defRPr b="1" i="1"/>
            </a:pPr>
            <a:r>
              <a:t>prediction</a:t>
            </a:r>
          </a:p>
        </p:txBody>
      </p:sp>
      <p:sp>
        <p:nvSpPr>
          <p:cNvPr id="151" name="TextBox 7"/>
          <p:cNvSpPr txBox="1"/>
          <p:nvPr/>
        </p:nvSpPr>
        <p:spPr>
          <a:xfrm>
            <a:off x="155353" y="2960889"/>
            <a:ext cx="1291444" cy="176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i="1"/>
            </a:pPr>
            <a:r>
              <a:t>Prediction from </a:t>
            </a:r>
          </a:p>
          <a:p>
            <a:pPr>
              <a:defRPr b="1" i="1"/>
            </a:pPr>
            <a:r>
              <a:t>modified version </a:t>
            </a:r>
          </a:p>
          <a:p>
            <a:pPr>
              <a:defRPr b="1" i="1"/>
            </a:pPr>
            <a:r>
              <a:t>of DeepNovo</a:t>
            </a:r>
          </a:p>
        </p:txBody>
      </p:sp>
      <p:sp>
        <p:nvSpPr>
          <p:cNvPr id="152" name="Round Single Corner Rectangle 8"/>
          <p:cNvSpPr/>
          <p:nvPr/>
        </p:nvSpPr>
        <p:spPr>
          <a:xfrm>
            <a:off x="3400778" y="2744266"/>
            <a:ext cx="508004" cy="250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26" y="0"/>
                </a:lnTo>
                <a:cubicBezTo>
                  <a:pt x="20806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5875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Round Single Corner Rectangle 9"/>
          <p:cNvSpPr/>
          <p:nvPr/>
        </p:nvSpPr>
        <p:spPr>
          <a:xfrm>
            <a:off x="2579509" y="6060001"/>
            <a:ext cx="508005" cy="250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26" y="0"/>
                </a:lnTo>
                <a:cubicBezTo>
                  <a:pt x="20806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5875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TextBox 10"/>
          <p:cNvSpPr txBox="1"/>
          <p:nvPr/>
        </p:nvSpPr>
        <p:spPr>
          <a:xfrm>
            <a:off x="1428596" y="478556"/>
            <a:ext cx="53354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Scan</a:t>
            </a:r>
          </a:p>
        </p:txBody>
      </p:sp>
      <p:sp>
        <p:nvSpPr>
          <p:cNvPr id="155" name="TextBox 11"/>
          <p:cNvSpPr txBox="1"/>
          <p:nvPr/>
        </p:nvSpPr>
        <p:spPr>
          <a:xfrm>
            <a:off x="2590954" y="383778"/>
            <a:ext cx="1041530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Predicted </a:t>
            </a:r>
          </a:p>
          <a:p>
            <a:pPr/>
            <a:r>
              <a:t>sequence</a:t>
            </a:r>
          </a:p>
        </p:txBody>
      </p:sp>
      <p:sp>
        <p:nvSpPr>
          <p:cNvPr id="156" name="TextBox 12"/>
          <p:cNvSpPr txBox="1"/>
          <p:nvPr/>
        </p:nvSpPr>
        <p:spPr>
          <a:xfrm>
            <a:off x="4180275" y="369666"/>
            <a:ext cx="1041531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Predicted </a:t>
            </a:r>
          </a:p>
          <a:p>
            <a:pPr/>
            <a:r>
              <a:t>Score </a:t>
            </a:r>
          </a:p>
        </p:txBody>
      </p:sp>
      <p:sp>
        <p:nvSpPr>
          <p:cNvPr id="157" name="TextBox 13"/>
          <p:cNvSpPr txBox="1"/>
          <p:nvPr/>
        </p:nvSpPr>
        <p:spPr>
          <a:xfrm>
            <a:off x="5831275" y="506777"/>
            <a:ext cx="234057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Predicted position score</a:t>
            </a:r>
          </a:p>
        </p:txBody>
      </p:sp>
      <p:sp>
        <p:nvSpPr>
          <p:cNvPr id="158" name="Straight Connector 15"/>
          <p:cNvSpPr/>
          <p:nvPr/>
        </p:nvSpPr>
        <p:spPr>
          <a:xfrm>
            <a:off x="64483" y="973664"/>
            <a:ext cx="8571512" cy="25479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Straight Connector 19"/>
          <p:cNvSpPr/>
          <p:nvPr/>
        </p:nvSpPr>
        <p:spPr>
          <a:xfrm flipV="1">
            <a:off x="8635993" y="478553"/>
            <a:ext cx="4" cy="5942006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Straight Connector 22"/>
          <p:cNvSpPr/>
          <p:nvPr/>
        </p:nvSpPr>
        <p:spPr>
          <a:xfrm>
            <a:off x="56441" y="6406369"/>
            <a:ext cx="8579555" cy="39590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Straight Connector 23"/>
          <p:cNvSpPr/>
          <p:nvPr/>
        </p:nvSpPr>
        <p:spPr>
          <a:xfrm flipV="1">
            <a:off x="1294972" y="406428"/>
            <a:ext cx="4" cy="5999943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Straight Connector 26"/>
          <p:cNvSpPr/>
          <p:nvPr/>
        </p:nvSpPr>
        <p:spPr>
          <a:xfrm flipV="1">
            <a:off x="2294039" y="420539"/>
            <a:ext cx="25398" cy="5999943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3" name="Straight Connector 27"/>
          <p:cNvSpPr/>
          <p:nvPr/>
        </p:nvSpPr>
        <p:spPr>
          <a:xfrm flipV="1">
            <a:off x="4072485" y="420539"/>
            <a:ext cx="4" cy="5999943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Straight Connector 28"/>
          <p:cNvSpPr/>
          <p:nvPr/>
        </p:nvSpPr>
        <p:spPr>
          <a:xfrm flipV="1">
            <a:off x="5483149" y="383777"/>
            <a:ext cx="25398" cy="6079038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Straight Connector 29"/>
          <p:cNvSpPr/>
          <p:nvPr/>
        </p:nvSpPr>
        <p:spPr>
          <a:xfrm>
            <a:off x="64483" y="364175"/>
            <a:ext cx="8571512" cy="56446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6" name="Straight Connector 36"/>
          <p:cNvSpPr/>
          <p:nvPr/>
        </p:nvSpPr>
        <p:spPr>
          <a:xfrm flipH="1" flipV="1">
            <a:off x="56442" y="364172"/>
            <a:ext cx="8044" cy="6056387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877" y="1090288"/>
            <a:ext cx="7906457" cy="5767714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extBox 2"/>
          <p:cNvSpPr txBox="1"/>
          <p:nvPr/>
        </p:nvSpPr>
        <p:spPr>
          <a:xfrm>
            <a:off x="3084245" y="344113"/>
            <a:ext cx="3027716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Siamese network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2"/>
          <p:cNvSpPr txBox="1"/>
          <p:nvPr/>
        </p:nvSpPr>
        <p:spPr>
          <a:xfrm>
            <a:off x="941911" y="6045239"/>
            <a:ext cx="334126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/>
            </a:lvl1pPr>
          </a:lstStyle>
          <a:p>
            <a:pPr/>
            <a:r>
              <a:t>(b)</a:t>
            </a:r>
          </a:p>
        </p:txBody>
      </p:sp>
      <p:sp>
        <p:nvSpPr>
          <p:cNvPr id="172" name="TextBox 4"/>
          <p:cNvSpPr txBox="1"/>
          <p:nvPr/>
        </p:nvSpPr>
        <p:spPr>
          <a:xfrm>
            <a:off x="946623" y="2393837"/>
            <a:ext cx="324700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/>
            </a:lvl1pPr>
          </a:lstStyle>
          <a:p>
            <a:pPr/>
            <a:r>
              <a:t>(a)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419" t="4411" r="4852" b="0"/>
          <a:stretch>
            <a:fillRect/>
          </a:stretch>
        </p:blipFill>
        <p:spPr>
          <a:xfrm>
            <a:off x="1356280" y="768961"/>
            <a:ext cx="5373601" cy="395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4782"/>
          <a:stretch>
            <a:fillRect/>
          </a:stretch>
        </p:blipFill>
        <p:spPr>
          <a:xfrm>
            <a:off x="1283463" y="4797161"/>
            <a:ext cx="5773419" cy="2025315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extBox 2"/>
          <p:cNvSpPr txBox="1"/>
          <p:nvPr/>
        </p:nvSpPr>
        <p:spPr>
          <a:xfrm>
            <a:off x="1773425" y="62842"/>
            <a:ext cx="4793413" cy="586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Siamese model architecture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accuracy.png" descr="accuracy.png"/>
          <p:cNvPicPr>
            <a:picLocks noChangeAspect="1"/>
          </p:cNvPicPr>
          <p:nvPr/>
        </p:nvPicPr>
        <p:blipFill>
          <a:blip r:embed="rId2">
            <a:extLst/>
          </a:blip>
          <a:srcRect l="0" t="4981" r="9201" b="0"/>
          <a:stretch>
            <a:fillRect/>
          </a:stretch>
        </p:blipFill>
        <p:spPr>
          <a:xfrm>
            <a:off x="182021" y="707488"/>
            <a:ext cx="3825804" cy="2669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loss.png" descr="loss.png"/>
          <p:cNvPicPr>
            <a:picLocks noChangeAspect="1"/>
          </p:cNvPicPr>
          <p:nvPr/>
        </p:nvPicPr>
        <p:blipFill>
          <a:blip r:embed="rId3">
            <a:extLst/>
          </a:blip>
          <a:srcRect l="0" t="5881" r="8616" b="0"/>
          <a:stretch>
            <a:fillRect/>
          </a:stretch>
        </p:blipFill>
        <p:spPr>
          <a:xfrm>
            <a:off x="4489496" y="707488"/>
            <a:ext cx="3979787" cy="2732602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extBox 2"/>
          <p:cNvSpPr txBox="1"/>
          <p:nvPr/>
        </p:nvSpPr>
        <p:spPr>
          <a:xfrm>
            <a:off x="3931661" y="218703"/>
            <a:ext cx="1280673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Results</a:t>
            </a:r>
          </a:p>
        </p:txBody>
      </p:sp>
      <p:graphicFrame>
        <p:nvGraphicFramePr>
          <p:cNvPr id="180" name="Table"/>
          <p:cNvGraphicFramePr/>
          <p:nvPr/>
        </p:nvGraphicFramePr>
        <p:xfrm>
          <a:off x="644214" y="4312220"/>
          <a:ext cx="3495498" cy="148336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19200"/>
                <a:gridCol w="1057096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Human-1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Human-0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Precision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0.89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Recall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0.88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F1 score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90" name="Group"/>
          <p:cNvGrpSpPr/>
          <p:nvPr/>
        </p:nvGrpSpPr>
        <p:grpSpPr>
          <a:xfrm>
            <a:off x="4437307" y="1490981"/>
            <a:ext cx="4347923" cy="5405124"/>
            <a:chOff x="0" y="0"/>
            <a:chExt cx="4347922" cy="5405123"/>
          </a:xfrm>
        </p:grpSpPr>
        <p:sp>
          <p:nvSpPr>
            <p:cNvPr id="181" name="0.88"/>
            <p:cNvSpPr txBox="1"/>
            <p:nvPr/>
          </p:nvSpPr>
          <p:spPr>
            <a:xfrm>
              <a:off x="0" y="0"/>
              <a:ext cx="351315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0.88</a:t>
              </a:r>
            </a:p>
          </p:txBody>
        </p:sp>
        <p:sp>
          <p:nvSpPr>
            <p:cNvPr id="182" name="1.00"/>
            <p:cNvSpPr txBox="1"/>
            <p:nvPr/>
          </p:nvSpPr>
          <p:spPr>
            <a:xfrm>
              <a:off x="1435100" y="1295399"/>
              <a:ext cx="351316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1.00</a:t>
              </a:r>
            </a:p>
          </p:txBody>
        </p:sp>
        <p:grpSp>
          <p:nvGrpSpPr>
            <p:cNvPr id="189" name="Group"/>
            <p:cNvGrpSpPr/>
            <p:nvPr/>
          </p:nvGrpSpPr>
          <p:grpSpPr>
            <a:xfrm>
              <a:off x="477344" y="1951165"/>
              <a:ext cx="3870579" cy="3453959"/>
              <a:chOff x="0" y="0"/>
              <a:chExt cx="3870578" cy="3453958"/>
            </a:xfrm>
          </p:grpSpPr>
          <p:grpSp>
            <p:nvGrpSpPr>
              <p:cNvPr id="186" name="Group"/>
              <p:cNvGrpSpPr/>
              <p:nvPr/>
            </p:nvGrpSpPr>
            <p:grpSpPr>
              <a:xfrm>
                <a:off x="-1" y="-1"/>
                <a:ext cx="3870579" cy="3453960"/>
                <a:chOff x="0" y="0"/>
                <a:chExt cx="3870578" cy="3453958"/>
              </a:xfrm>
            </p:grpSpPr>
            <p:pic>
              <p:nvPicPr>
                <p:cNvPr id="183" name="confusion_matrix_human.png" descr="confusion_matrix_human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rcRect l="16662" t="5567" r="12789" b="0"/>
                <a:stretch>
                  <a:fillRect/>
                </a:stretch>
              </p:blipFill>
              <p:spPr>
                <a:xfrm>
                  <a:off x="-1" y="0"/>
                  <a:ext cx="3870580" cy="345395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84" name="0.88"/>
                <p:cNvSpPr txBox="1"/>
                <p:nvPr/>
              </p:nvSpPr>
              <p:spPr>
                <a:xfrm>
                  <a:off x="894255" y="817435"/>
                  <a:ext cx="351316" cy="2438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8" tIns="45718" rIns="45718" bIns="45718" numCol="1" anchor="t">
                  <a:spAutoFit/>
                </a:bodyPr>
                <a:lstStyle>
                  <a:lvl1pPr>
                    <a:defRPr sz="10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/>
                  <a:r>
                    <a:t>0.88</a:t>
                  </a:r>
                </a:p>
              </p:txBody>
            </p:sp>
            <p:sp>
              <p:nvSpPr>
                <p:cNvPr id="185" name="1.00"/>
                <p:cNvSpPr txBox="1"/>
                <p:nvPr/>
              </p:nvSpPr>
              <p:spPr>
                <a:xfrm>
                  <a:off x="2303957" y="2100137"/>
                  <a:ext cx="351316" cy="2438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8" tIns="45718" rIns="45718" bIns="45718" numCol="1" anchor="t">
                  <a:spAutoFit/>
                </a:bodyPr>
                <a:lstStyle>
                  <a:lvl1pPr>
                    <a:defRPr sz="10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/>
                  <a:r>
                    <a:t>1.00</a:t>
                  </a:r>
                </a:p>
              </p:txBody>
            </p:sp>
          </p:grpSp>
          <p:sp>
            <p:nvSpPr>
              <p:cNvPr id="187" name="0.12"/>
              <p:cNvSpPr txBox="1"/>
              <p:nvPr/>
            </p:nvSpPr>
            <p:spPr>
              <a:xfrm>
                <a:off x="2303956" y="817435"/>
                <a:ext cx="351316" cy="243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0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0.12</a:t>
                </a:r>
              </a:p>
            </p:txBody>
          </p:sp>
          <p:sp>
            <p:nvSpPr>
              <p:cNvPr id="188" name="0.00"/>
              <p:cNvSpPr txBox="1"/>
              <p:nvPr/>
            </p:nvSpPr>
            <p:spPr>
              <a:xfrm>
                <a:off x="894255" y="2100136"/>
                <a:ext cx="351316" cy="243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0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0.00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2"/>
          <p:cNvSpPr txBox="1"/>
          <p:nvPr/>
        </p:nvSpPr>
        <p:spPr>
          <a:xfrm>
            <a:off x="1569459" y="270267"/>
            <a:ext cx="6005073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Model validation with other species</a:t>
            </a:r>
          </a:p>
        </p:txBody>
      </p:sp>
      <p:sp>
        <p:nvSpPr>
          <p:cNvPr id="193" name="Yeast data obtained from"/>
          <p:cNvSpPr txBox="1"/>
          <p:nvPr/>
        </p:nvSpPr>
        <p:spPr>
          <a:xfrm>
            <a:off x="639144" y="1191336"/>
            <a:ext cx="2817497" cy="42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100"/>
            </a:lvl1pPr>
          </a:lstStyle>
          <a:p>
            <a:pPr/>
            <a:r>
              <a:t>Yeast data obtained from</a:t>
            </a:r>
          </a:p>
        </p:txBody>
      </p:sp>
      <p:sp>
        <p:nvSpPr>
          <p:cNvPr id="194" name="Mouse data obtained from"/>
          <p:cNvSpPr txBox="1"/>
          <p:nvPr/>
        </p:nvSpPr>
        <p:spPr>
          <a:xfrm>
            <a:off x="626444" y="1718909"/>
            <a:ext cx="258748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Mouse data obtained from</a:t>
            </a:r>
          </a:p>
        </p:txBody>
      </p:sp>
      <p:graphicFrame>
        <p:nvGraphicFramePr>
          <p:cNvPr id="195" name="Table 6"/>
          <p:cNvGraphicFramePr/>
          <p:nvPr/>
        </p:nvGraphicFramePr>
        <p:xfrm>
          <a:off x="1553488" y="4744806"/>
          <a:ext cx="5544019" cy="14071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087832"/>
                <a:gridCol w="1117844"/>
                <a:gridCol w="1125216"/>
                <a:gridCol w="1155792"/>
                <a:gridCol w="1057333"/>
              </a:tblGrid>
              <a:tr h="345440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Mouse-1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Mouse-0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Yeast-1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/>
                        <a:t>Yeast-0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Precision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0.86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0.90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Recall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0.84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1.00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0.89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F1 score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0.92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0.91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0.95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0.94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6" name="ftp://massive.ucsd.edu/MSV000081382/peak/DeepNovo/HighResolution/"/>
          <p:cNvSpPr txBox="1"/>
          <p:nvPr/>
        </p:nvSpPr>
        <p:spPr>
          <a:xfrm>
            <a:off x="3169963" y="1750659"/>
            <a:ext cx="5458192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355600">
              <a:defRPr sz="1400"/>
            </a:lvl1pPr>
          </a:lstStyle>
          <a:p>
            <a:pPr/>
            <a:r>
              <a:t>ftp://massive.ucsd.edu/MSV000081382/peak/DeepNovo/HighResolution/</a:t>
            </a:r>
          </a:p>
        </p:txBody>
      </p:sp>
      <p:sp>
        <p:nvSpPr>
          <p:cNvPr id="197" name="https://drive.google.com/open?id=0By9IxqHK5MdWalJLSGliWW1RY2c"/>
          <p:cNvSpPr txBox="1"/>
          <p:nvPr/>
        </p:nvSpPr>
        <p:spPr>
          <a:xfrm>
            <a:off x="3498298" y="1248486"/>
            <a:ext cx="518975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https://drive.google.com/open?id=0By9IxqHK5MdWalJLSGliWW1RY2c</a:t>
            </a:r>
          </a:p>
        </p:txBody>
      </p:sp>
      <p:sp>
        <p:nvSpPr>
          <p:cNvPr id="198" name="Data was pre-processed similarly to generate peptides in the correct format for model…"/>
          <p:cNvSpPr txBox="1"/>
          <p:nvPr/>
        </p:nvSpPr>
        <p:spPr>
          <a:xfrm>
            <a:off x="626445" y="2304401"/>
            <a:ext cx="8113621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Data was pre-processed similarly to generate peptides in the correct format for model </a:t>
            </a:r>
          </a:p>
          <a:p>
            <a:pPr/>
            <a:r>
              <a:t>validation.</a:t>
            </a:r>
          </a:p>
        </p:txBody>
      </p:sp>
      <p:sp>
        <p:nvSpPr>
          <p:cNvPr id="199" name="Accuracy"/>
          <p:cNvSpPr txBox="1"/>
          <p:nvPr/>
        </p:nvSpPr>
        <p:spPr>
          <a:xfrm>
            <a:off x="626446" y="3080198"/>
            <a:ext cx="93448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Accuracy</a:t>
            </a:r>
          </a:p>
        </p:txBody>
      </p:sp>
      <p:sp>
        <p:nvSpPr>
          <p:cNvPr id="200" name="Mouse - 0.91756"/>
          <p:cNvSpPr txBox="1"/>
          <p:nvPr/>
        </p:nvSpPr>
        <p:spPr>
          <a:xfrm>
            <a:off x="873950" y="3576597"/>
            <a:ext cx="166962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Mouse - 0.91756</a:t>
            </a:r>
          </a:p>
        </p:txBody>
      </p:sp>
      <p:sp>
        <p:nvSpPr>
          <p:cNvPr id="201" name="Yeast - 0.9433"/>
          <p:cNvSpPr txBox="1"/>
          <p:nvPr/>
        </p:nvSpPr>
        <p:spPr>
          <a:xfrm>
            <a:off x="873951" y="3909326"/>
            <a:ext cx="139615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Yeast - 0.9433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