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assive.ucsd.edu/ProteoSAFe/status.jsp?task=002e0dce946345a0bd8c61accc130631" TargetMode="Externa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rive.google.com/open?id=0By9IxqHK5MdWalJLSGliWW1RY2c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8193" y="76200"/>
            <a:ext cx="2299607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tangle 5"/>
          <p:cNvSpPr txBox="1"/>
          <p:nvPr/>
        </p:nvSpPr>
        <p:spPr>
          <a:xfrm>
            <a:off x="677793" y="1627900"/>
            <a:ext cx="7788414" cy="242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Deep learning for alignment-free and error-tolerant identification of peptide sequences across different species. </a:t>
            </a:r>
          </a:p>
        </p:txBody>
      </p:sp>
      <p:sp>
        <p:nvSpPr>
          <p:cNvPr id="96" name="TextBox 8"/>
          <p:cNvSpPr txBox="1"/>
          <p:nvPr/>
        </p:nvSpPr>
        <p:spPr>
          <a:xfrm>
            <a:off x="3456061" y="5222535"/>
            <a:ext cx="2787789" cy="53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Satwant Kaur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ROC_curve.png" descr="ROC_curve.png"/>
          <p:cNvPicPr>
            <a:picLocks noChangeAspect="1"/>
          </p:cNvPicPr>
          <p:nvPr/>
        </p:nvPicPr>
        <p:blipFill>
          <a:blip r:embed="rId2">
            <a:extLst/>
          </a:blip>
          <a:srcRect l="2794" t="5492" r="8777" b="0"/>
          <a:stretch>
            <a:fillRect/>
          </a:stretch>
        </p:blipFill>
        <p:spPr>
          <a:xfrm>
            <a:off x="2064621" y="3616147"/>
            <a:ext cx="4046938" cy="28834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"/>
          <p:cNvGrpSpPr/>
          <p:nvPr/>
        </p:nvGrpSpPr>
        <p:grpSpPr>
          <a:xfrm>
            <a:off x="408006" y="751231"/>
            <a:ext cx="7705003" cy="2900152"/>
            <a:chOff x="-2" y="0"/>
            <a:chExt cx="7705001" cy="2900151"/>
          </a:xfrm>
        </p:grpSpPr>
        <p:pic>
          <p:nvPicPr>
            <p:cNvPr id="204" name="confusion_matrix_mouse.png" descr="confusion_matrix_mous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6739" t="5577" r="13394" b="0"/>
            <a:stretch>
              <a:fillRect/>
            </a:stretch>
          </p:blipFill>
          <p:spPr>
            <a:xfrm>
              <a:off x="4504876" y="8465"/>
              <a:ext cx="3200123" cy="2883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0.84"/>
            <p:cNvSpPr txBox="1"/>
            <p:nvPr/>
          </p:nvSpPr>
          <p:spPr>
            <a:xfrm>
              <a:off x="5224370" y="686845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0.84</a:t>
              </a:r>
            </a:p>
          </p:txBody>
        </p:sp>
        <p:sp>
          <p:nvSpPr>
            <p:cNvPr id="206" name="1.00"/>
            <p:cNvSpPr txBox="1"/>
            <p:nvPr/>
          </p:nvSpPr>
          <p:spPr>
            <a:xfrm>
              <a:off x="6380070" y="1779046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1.00</a:t>
              </a:r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-3" y="0"/>
              <a:ext cx="6732954" cy="2900152"/>
              <a:chOff x="-1" y="0"/>
              <a:chExt cx="6732953" cy="2900151"/>
            </a:xfrm>
          </p:grpSpPr>
          <p:pic>
            <p:nvPicPr>
              <p:cNvPr id="207" name="confusion_matrix_yeast.png" descr="confusion_matrix_yeast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554" t="5458" r="12945" b="0"/>
              <a:stretch>
                <a:fillRect/>
              </a:stretch>
            </p:blipFill>
            <p:spPr>
              <a:xfrm>
                <a:off x="-2" y="0"/>
                <a:ext cx="3243937" cy="2900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8" name="0.89"/>
              <p:cNvSpPr txBox="1"/>
              <p:nvPr/>
            </p:nvSpPr>
            <p:spPr>
              <a:xfrm>
                <a:off x="699306" y="683524"/>
                <a:ext cx="352847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0.89</a:t>
                </a:r>
              </a:p>
            </p:txBody>
          </p:sp>
          <p:sp>
            <p:nvSpPr>
              <p:cNvPr id="209" name="1.00"/>
              <p:cNvSpPr txBox="1"/>
              <p:nvPr/>
            </p:nvSpPr>
            <p:spPr>
              <a:xfrm>
                <a:off x="1923812" y="1793234"/>
                <a:ext cx="352847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1.00</a:t>
                </a:r>
              </a:p>
            </p:txBody>
          </p:sp>
          <p:sp>
            <p:nvSpPr>
              <p:cNvPr id="210" name="0.11"/>
              <p:cNvSpPr txBox="1"/>
              <p:nvPr/>
            </p:nvSpPr>
            <p:spPr>
              <a:xfrm>
                <a:off x="1928515" y="683524"/>
                <a:ext cx="343441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/>
                </a:lvl1pPr>
              </a:lstStyle>
              <a:p>
                <a:pPr/>
                <a:r>
                  <a:t>0.11</a:t>
                </a:r>
              </a:p>
            </p:txBody>
          </p:sp>
          <p:sp>
            <p:nvSpPr>
              <p:cNvPr id="211" name="0.00"/>
              <p:cNvSpPr txBox="1"/>
              <p:nvPr/>
            </p:nvSpPr>
            <p:spPr>
              <a:xfrm>
                <a:off x="699306" y="1793234"/>
                <a:ext cx="352847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/>
                </a:lvl1pPr>
              </a:lstStyle>
              <a:p>
                <a:pPr/>
                <a:r>
                  <a:t>0.00</a:t>
                </a:r>
              </a:p>
            </p:txBody>
          </p:sp>
          <p:sp>
            <p:nvSpPr>
              <p:cNvPr id="212" name="0.16"/>
              <p:cNvSpPr txBox="1"/>
              <p:nvPr/>
            </p:nvSpPr>
            <p:spPr>
              <a:xfrm>
                <a:off x="6380106" y="683524"/>
                <a:ext cx="35284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/>
                </a:lvl1pPr>
              </a:lstStyle>
              <a:p>
                <a:pPr/>
                <a:r>
                  <a:t>0.16</a:t>
                </a:r>
              </a:p>
            </p:txBody>
          </p:sp>
        </p:grpSp>
        <p:sp>
          <p:nvSpPr>
            <p:cNvPr id="214" name="0.00"/>
            <p:cNvSpPr txBox="1"/>
            <p:nvPr/>
          </p:nvSpPr>
          <p:spPr>
            <a:xfrm>
              <a:off x="5229051" y="1779046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0.00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"/>
          <p:cNvSpPr txBox="1"/>
          <p:nvPr/>
        </p:nvSpPr>
        <p:spPr>
          <a:xfrm>
            <a:off x="461753" y="148606"/>
            <a:ext cx="8128155" cy="108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Comparison of  a small subset of  100 peptides identified by K-NN search and database mapping</a:t>
            </a:r>
          </a:p>
        </p:txBody>
      </p:sp>
      <p:pic>
        <p:nvPicPr>
          <p:cNvPr id="218" name="fig1.PNG" descr="fig1.PNG"/>
          <p:cNvPicPr>
            <a:picLocks noChangeAspect="1"/>
          </p:cNvPicPr>
          <p:nvPr/>
        </p:nvPicPr>
        <p:blipFill>
          <a:blip r:embed="rId2">
            <a:extLst/>
          </a:blip>
          <a:srcRect l="11336" t="23704" r="23454" b="3544"/>
          <a:stretch>
            <a:fillRect/>
          </a:stretch>
        </p:blipFill>
        <p:spPr>
          <a:xfrm>
            <a:off x="664148" y="1309429"/>
            <a:ext cx="5565125" cy="2799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fig2.PNG" descr="fig2.PNG"/>
          <p:cNvPicPr>
            <a:picLocks noChangeAspect="1"/>
          </p:cNvPicPr>
          <p:nvPr/>
        </p:nvPicPr>
        <p:blipFill>
          <a:blip r:embed="rId3">
            <a:extLst/>
          </a:blip>
          <a:srcRect l="15141" t="33036" r="23731" b="7332"/>
          <a:stretch>
            <a:fillRect/>
          </a:stretch>
        </p:blipFill>
        <p:spPr>
          <a:xfrm>
            <a:off x="1224856" y="4120408"/>
            <a:ext cx="4951281" cy="271837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eptides identified in mouse"/>
          <p:cNvSpPr txBox="1"/>
          <p:nvPr/>
        </p:nvSpPr>
        <p:spPr>
          <a:xfrm>
            <a:off x="3198895" y="2059856"/>
            <a:ext cx="2746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Peptides identified in mouse</a:t>
            </a:r>
          </a:p>
        </p:txBody>
      </p:sp>
      <p:sp>
        <p:nvSpPr>
          <p:cNvPr id="221" name="Peptides identified in yeast"/>
          <p:cNvSpPr txBox="1"/>
          <p:nvPr/>
        </p:nvSpPr>
        <p:spPr>
          <a:xfrm>
            <a:off x="3426952" y="4945260"/>
            <a:ext cx="260712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Peptides identified in yeast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creenshot 2020-06-14 at 10.00.36.png" descr="Screenshot 2020-06-14 at 10.00.36.png"/>
          <p:cNvPicPr>
            <a:picLocks noChangeAspect="1"/>
          </p:cNvPicPr>
          <p:nvPr/>
        </p:nvPicPr>
        <p:blipFill>
          <a:blip r:embed="rId2">
            <a:extLst/>
          </a:blip>
          <a:srcRect l="20843" t="48136" r="35171" b="38057"/>
          <a:stretch>
            <a:fillRect/>
          </a:stretch>
        </p:blipFill>
        <p:spPr>
          <a:xfrm>
            <a:off x="402303" y="961316"/>
            <a:ext cx="6708769" cy="131612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extBox 2"/>
          <p:cNvSpPr txBox="1"/>
          <p:nvPr/>
        </p:nvSpPr>
        <p:spPr>
          <a:xfrm>
            <a:off x="1157367" y="270267"/>
            <a:ext cx="7095487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Visualisation of results with umap - mouse</a:t>
            </a:r>
          </a:p>
        </p:txBody>
      </p:sp>
      <p:pic>
        <p:nvPicPr>
          <p:cNvPr id="225" name="Screenshot 2020-06-14 at 09.51.37.png" descr="Screenshot 2020-06-14 at 09.51.37.png"/>
          <p:cNvPicPr>
            <a:picLocks noChangeAspect="1"/>
          </p:cNvPicPr>
          <p:nvPr/>
        </p:nvPicPr>
        <p:blipFill>
          <a:blip r:embed="rId3">
            <a:extLst/>
          </a:blip>
          <a:srcRect l="6486" t="3090" r="16419" b="6340"/>
          <a:stretch>
            <a:fillRect/>
          </a:stretch>
        </p:blipFill>
        <p:spPr>
          <a:xfrm>
            <a:off x="219116" y="2634488"/>
            <a:ext cx="3243242" cy="2388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shot 2020-06-14 at 09.47.14.png" descr="Screenshot 2020-06-14 at 09.47.14.png"/>
          <p:cNvPicPr>
            <a:picLocks noChangeAspect="1"/>
          </p:cNvPicPr>
          <p:nvPr/>
        </p:nvPicPr>
        <p:blipFill>
          <a:blip r:embed="rId4">
            <a:extLst/>
          </a:blip>
          <a:srcRect l="19455" t="14678" r="17931" b="0"/>
          <a:stretch>
            <a:fillRect/>
          </a:stretch>
        </p:blipFill>
        <p:spPr>
          <a:xfrm>
            <a:off x="3449620" y="2023565"/>
            <a:ext cx="5725358" cy="439645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Interactive map showing the hits in mouse"/>
          <p:cNvSpPr txBox="1"/>
          <p:nvPr/>
        </p:nvSpPr>
        <p:spPr>
          <a:xfrm>
            <a:off x="4442500" y="6443964"/>
            <a:ext cx="403554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Interactive map showing the hits in mouse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1266227" y="2972199"/>
            <a:ext cx="3929638" cy="47133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umap static representation"/>
          <p:cNvSpPr txBox="1"/>
          <p:nvPr/>
        </p:nvSpPr>
        <p:spPr>
          <a:xfrm>
            <a:off x="366122" y="5059014"/>
            <a:ext cx="26064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umap static representation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"/>
          <p:cNvSpPr txBox="1"/>
          <p:nvPr/>
        </p:nvSpPr>
        <p:spPr>
          <a:xfrm>
            <a:off x="1190779" y="270267"/>
            <a:ext cx="6848234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Visualisation of results with umap - yeast</a:t>
            </a:r>
          </a:p>
        </p:txBody>
      </p:sp>
      <p:pic>
        <p:nvPicPr>
          <p:cNvPr id="232" name="Screenshot 2020-06-14 at 09.54.25.png" descr="Screenshot 2020-06-14 at 09.54.25.png"/>
          <p:cNvPicPr>
            <a:picLocks noChangeAspect="1"/>
          </p:cNvPicPr>
          <p:nvPr/>
        </p:nvPicPr>
        <p:blipFill>
          <a:blip r:embed="rId2">
            <a:extLst/>
          </a:blip>
          <a:srcRect l="4496" t="5120" r="13871" b="5120"/>
          <a:stretch>
            <a:fillRect/>
          </a:stretch>
        </p:blipFill>
        <p:spPr>
          <a:xfrm>
            <a:off x="202229" y="2987937"/>
            <a:ext cx="3133125" cy="230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shot 2020-06-14 at 09.54.15.png" descr="Screenshot 2020-06-14 at 09.54.15.png"/>
          <p:cNvPicPr>
            <a:picLocks noChangeAspect="1"/>
          </p:cNvPicPr>
          <p:nvPr/>
        </p:nvPicPr>
        <p:blipFill>
          <a:blip r:embed="rId3">
            <a:extLst/>
          </a:blip>
          <a:srcRect l="21968" t="24488" r="23398" b="9901"/>
          <a:stretch>
            <a:fillRect/>
          </a:stretch>
        </p:blipFill>
        <p:spPr>
          <a:xfrm>
            <a:off x="3344426" y="1618688"/>
            <a:ext cx="5681896" cy="426473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Interactive map showing the hits in yeast"/>
          <p:cNvSpPr txBox="1"/>
          <p:nvPr/>
        </p:nvSpPr>
        <p:spPr>
          <a:xfrm>
            <a:off x="4442500" y="6050264"/>
            <a:ext cx="389646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Interactive map showing the hits in yeast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190571" y="2793999"/>
            <a:ext cx="4016431" cy="83110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umap static representation"/>
          <p:cNvSpPr txBox="1"/>
          <p:nvPr/>
        </p:nvSpPr>
        <p:spPr>
          <a:xfrm>
            <a:off x="251822" y="5274916"/>
            <a:ext cx="26064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umap static representation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6"/>
          <p:cNvSpPr txBox="1"/>
          <p:nvPr/>
        </p:nvSpPr>
        <p:spPr>
          <a:xfrm>
            <a:off x="381993" y="3420721"/>
            <a:ext cx="8093003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The K-NN approach is faster compared to standard database search.</a:t>
            </a:r>
          </a:p>
        </p:txBody>
      </p:sp>
      <p:sp>
        <p:nvSpPr>
          <p:cNvPr id="239" name="TextBox 8"/>
          <p:cNvSpPr txBox="1"/>
          <p:nvPr/>
        </p:nvSpPr>
        <p:spPr>
          <a:xfrm>
            <a:off x="381993" y="4507741"/>
            <a:ext cx="8093003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Validation of sequence with blosum62 substitution matrix minimises false positives and allows incorporating peptides with a meaningful substitutions.</a:t>
            </a:r>
          </a:p>
        </p:txBody>
      </p:sp>
      <p:sp>
        <p:nvSpPr>
          <p:cNvPr id="240" name="TextBox 9"/>
          <p:cNvSpPr txBox="1"/>
          <p:nvPr/>
        </p:nvSpPr>
        <p:spPr>
          <a:xfrm>
            <a:off x="381993" y="2333706"/>
            <a:ext cx="8093003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Model accuracy is above 0.9 - indicates that the model learns well to separate decoy peptides from real peptides.</a:t>
            </a:r>
          </a:p>
        </p:txBody>
      </p:sp>
      <p:sp>
        <p:nvSpPr>
          <p:cNvPr id="241" name="TextBox 10"/>
          <p:cNvSpPr txBox="1"/>
          <p:nvPr/>
        </p:nvSpPr>
        <p:spPr>
          <a:xfrm>
            <a:off x="395483" y="1246686"/>
            <a:ext cx="809300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The hybrid approach is very promising – adds confidence to protein identification.</a:t>
            </a:r>
          </a:p>
        </p:txBody>
      </p:sp>
      <p:sp>
        <p:nvSpPr>
          <p:cNvPr id="242" name="TextBox 2"/>
          <p:cNvSpPr txBox="1"/>
          <p:nvPr/>
        </p:nvSpPr>
        <p:spPr>
          <a:xfrm>
            <a:off x="2726214" y="218702"/>
            <a:ext cx="3431537" cy="58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Summarising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1"/>
          <p:cNvSpPr txBox="1"/>
          <p:nvPr/>
        </p:nvSpPr>
        <p:spPr>
          <a:xfrm>
            <a:off x="1640273" y="465661"/>
            <a:ext cx="6274170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Proteins – dynamic macromolecules</a:t>
            </a:r>
          </a:p>
        </p:txBody>
      </p:sp>
      <p:sp>
        <p:nvSpPr>
          <p:cNvPr id="99" name="TextBox 2"/>
          <p:cNvSpPr txBox="1"/>
          <p:nvPr/>
        </p:nvSpPr>
        <p:spPr>
          <a:xfrm>
            <a:off x="624276" y="1448386"/>
            <a:ext cx="80930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Proteins control a vast array of functions within organisms.</a:t>
            </a:r>
          </a:p>
        </p:txBody>
      </p:sp>
      <p:graphicFrame>
        <p:nvGraphicFramePr>
          <p:cNvPr id="100" name="Table 11"/>
          <p:cNvGraphicFramePr/>
          <p:nvPr/>
        </p:nvGraphicFramePr>
        <p:xfrm>
          <a:off x="890490" y="4551169"/>
          <a:ext cx="7521224" cy="18542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07074"/>
                <a:gridCol w="2507074"/>
                <a:gridCol w="250707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/>
                        <a:t>Original Sequence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/>
                        <a:t>Prediction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/>
                        <a:t>Probability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DENGYSAVVADFGIAEK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DENGYSAVVADFGIAEK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0.704688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NIAIMDSSSS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t>SR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NIAIMDSSSSS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0.7117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DAPEGGF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DAV</a:t>
                      </a:r>
                      <a:r>
                        <a:t>IQAAVCK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DAPEGGF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VGE</a:t>
                      </a:r>
                      <a:r>
                        <a:t>IQAAVCK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0.7710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ITIARDSK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ITIARDSK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0.7408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01" name="TextBox 12"/>
          <p:cNvSpPr txBox="1"/>
          <p:nvPr/>
        </p:nvSpPr>
        <p:spPr>
          <a:xfrm>
            <a:off x="624275" y="3155831"/>
            <a:ext cx="7727609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 novo search is one of the popular approaches for protein identification.</a:t>
            </a:r>
          </a:p>
        </p:txBody>
      </p:sp>
      <p:grpSp>
        <p:nvGrpSpPr>
          <p:cNvPr id="104" name="Group 5"/>
          <p:cNvGrpSpPr/>
          <p:nvPr/>
        </p:nvGrpSpPr>
        <p:grpSpPr>
          <a:xfrm>
            <a:off x="610160" y="2266884"/>
            <a:ext cx="8671568" cy="459737"/>
            <a:chOff x="0" y="0"/>
            <a:chExt cx="8671567" cy="459735"/>
          </a:xfrm>
        </p:grpSpPr>
        <p:sp>
          <p:nvSpPr>
            <p:cNvPr id="102" name="TextBox 4"/>
            <p:cNvSpPr txBox="1"/>
            <p:nvPr/>
          </p:nvSpPr>
          <p:spPr>
            <a:xfrm>
              <a:off x="-1" y="-1"/>
              <a:ext cx="8671568" cy="459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marL="342900" indent="-342900">
                <a:buSzPct val="100000"/>
                <a:buFont typeface="Arial"/>
                <a:buChar char="•"/>
                <a:defRPr sz="24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Identification strategy: Mass Spectrometry     database search.</a:t>
              </a:r>
            </a:p>
          </p:txBody>
        </p:sp>
        <p:sp>
          <p:nvSpPr>
            <p:cNvPr id="103" name="Right Arrow 3"/>
            <p:cNvSpPr/>
            <p:nvPr/>
          </p:nvSpPr>
          <p:spPr>
            <a:xfrm>
              <a:off x="5739838" y="193553"/>
              <a:ext cx="225782" cy="1693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3"/>
      <p:bldP build="whole" bldLvl="1" animBg="1" rev="0" advAuto="0" spid="101" grpId="2"/>
      <p:bldP build="whole" bldLvl="1" animBg="1" rev="0" advAuto="0" spid="1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6"/>
          <p:cNvSpPr txBox="1"/>
          <p:nvPr/>
        </p:nvSpPr>
        <p:spPr>
          <a:xfrm>
            <a:off x="2148275" y="451551"/>
            <a:ext cx="456523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    Hybrid search strategy</a:t>
            </a:r>
          </a:p>
        </p:txBody>
      </p:sp>
      <p:sp>
        <p:nvSpPr>
          <p:cNvPr id="107" name="TextBox 7"/>
          <p:cNvSpPr txBox="1"/>
          <p:nvPr/>
        </p:nvSpPr>
        <p:spPr>
          <a:xfrm>
            <a:off x="659011" y="1104971"/>
            <a:ext cx="8093007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De novo in tandem with database search algorithm.</a:t>
            </a:r>
          </a:p>
        </p:txBody>
      </p:sp>
      <p:sp>
        <p:nvSpPr>
          <p:cNvPr id="108" name="TextBox 9"/>
          <p:cNvSpPr txBox="1"/>
          <p:nvPr/>
        </p:nvSpPr>
        <p:spPr>
          <a:xfrm>
            <a:off x="2090894" y="1636153"/>
            <a:ext cx="4393958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Preprocessing mass spectrum data</a:t>
            </a:r>
          </a:p>
        </p:txBody>
      </p:sp>
      <p:sp>
        <p:nvSpPr>
          <p:cNvPr id="109" name="TextBox 10"/>
          <p:cNvSpPr txBox="1"/>
          <p:nvPr/>
        </p:nvSpPr>
        <p:spPr>
          <a:xfrm>
            <a:off x="1436636" y="3357247"/>
            <a:ext cx="5753504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Siamese network - supervised metric learning</a:t>
            </a:r>
          </a:p>
        </p:txBody>
      </p:sp>
      <p:sp>
        <p:nvSpPr>
          <p:cNvPr id="110" name="TextBox 11"/>
          <p:cNvSpPr txBox="1"/>
          <p:nvPr/>
        </p:nvSpPr>
        <p:spPr>
          <a:xfrm>
            <a:off x="1518418" y="2480585"/>
            <a:ext cx="5589942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 novo search using Deep Novo (ver: 0.0.1)</a:t>
            </a:r>
          </a:p>
        </p:txBody>
      </p:sp>
      <p:sp>
        <p:nvSpPr>
          <p:cNvPr id="111" name="Down Arrow 13"/>
          <p:cNvSpPr/>
          <p:nvPr/>
        </p:nvSpPr>
        <p:spPr>
          <a:xfrm>
            <a:off x="3982570" y="3046689"/>
            <a:ext cx="381005" cy="243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2" name="TextBox 10"/>
          <p:cNvSpPr txBox="1"/>
          <p:nvPr/>
        </p:nvSpPr>
        <p:spPr>
          <a:xfrm>
            <a:off x="991825" y="4195807"/>
            <a:ext cx="7427373" cy="8375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Extract embedding vectors of trained data and K-NN search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to identify unknown peptides from different species.</a:t>
            </a:r>
          </a:p>
        </p:txBody>
      </p:sp>
      <p:sp>
        <p:nvSpPr>
          <p:cNvPr id="113" name="TextBox 10"/>
          <p:cNvSpPr txBox="1"/>
          <p:nvPr/>
        </p:nvSpPr>
        <p:spPr>
          <a:xfrm>
            <a:off x="920609" y="5403077"/>
            <a:ext cx="7569803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Validate peptides with Blosum62 to minimise false positives.</a:t>
            </a:r>
          </a:p>
        </p:txBody>
      </p:sp>
      <p:sp>
        <p:nvSpPr>
          <p:cNvPr id="114" name="TextBox 10"/>
          <p:cNvSpPr txBox="1"/>
          <p:nvPr/>
        </p:nvSpPr>
        <p:spPr>
          <a:xfrm>
            <a:off x="1901873" y="6228005"/>
            <a:ext cx="4823031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Compare results with database search</a:t>
            </a:r>
          </a:p>
        </p:txBody>
      </p:sp>
      <p:sp>
        <p:nvSpPr>
          <p:cNvPr id="115" name="Down Arrow 13"/>
          <p:cNvSpPr/>
          <p:nvPr/>
        </p:nvSpPr>
        <p:spPr>
          <a:xfrm>
            <a:off x="3982570" y="2175228"/>
            <a:ext cx="381005" cy="24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6" name="Down Arrow 13"/>
          <p:cNvSpPr/>
          <p:nvPr/>
        </p:nvSpPr>
        <p:spPr>
          <a:xfrm>
            <a:off x="3982570" y="3900154"/>
            <a:ext cx="381005" cy="24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7" name="Down Arrow 13"/>
          <p:cNvSpPr/>
          <p:nvPr/>
        </p:nvSpPr>
        <p:spPr>
          <a:xfrm>
            <a:off x="3982570" y="5097719"/>
            <a:ext cx="381005" cy="24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8" name="Down Arrow 13"/>
          <p:cNvSpPr/>
          <p:nvPr/>
        </p:nvSpPr>
        <p:spPr>
          <a:xfrm>
            <a:off x="3982570" y="5939004"/>
            <a:ext cx="381005" cy="24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3"/>
          <p:cNvSpPr txBox="1"/>
          <p:nvPr/>
        </p:nvSpPr>
        <p:spPr>
          <a:xfrm>
            <a:off x="440830" y="1329055"/>
            <a:ext cx="875432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hlinkClick r:id="rId2" invalidUrl="" action="" tgtFrame="" tooltip="" history="1" highlightClick="0" endSnd="0"/>
              </a:rPr>
              <a:t>ProteomeTools </a:t>
            </a:r>
            <a:r>
              <a:rPr>
                <a:hlinkClick r:id="rId2" invalidUrl="" action="" tgtFrame="" tooltip="" history="1" highlightClick="0" endSnd="0"/>
              </a:rPr>
              <a:t>HCD Spectral </a:t>
            </a:r>
            <a:r>
              <a:rPr>
                <a:hlinkClick r:id="rId2" invalidUrl="" action="" tgtFrame="" tooltip="" history="1" highlightClick="0" endSnd="0"/>
              </a:rPr>
              <a:t>Library</a:t>
            </a:r>
            <a:r>
              <a:rPr u="none">
                <a:solidFill>
                  <a:srgbClr val="000000"/>
                </a:solidFill>
                <a:uFillTx/>
              </a:rPr>
              <a:t> - synthetic peptide database.   </a:t>
            </a:r>
          </a:p>
        </p:txBody>
      </p:sp>
      <p:sp>
        <p:nvSpPr>
          <p:cNvPr id="121" name="TextBox 6"/>
          <p:cNvSpPr txBox="1"/>
          <p:nvPr/>
        </p:nvSpPr>
        <p:spPr>
          <a:xfrm>
            <a:off x="2402275" y="471113"/>
            <a:ext cx="439356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Preprocessing of the data </a:t>
            </a:r>
          </a:p>
        </p:txBody>
      </p:sp>
      <p:grpSp>
        <p:nvGrpSpPr>
          <p:cNvPr id="126" name="Group 1"/>
          <p:cNvGrpSpPr/>
          <p:nvPr/>
        </p:nvGrpSpPr>
        <p:grpSpPr>
          <a:xfrm>
            <a:off x="440831" y="2048551"/>
            <a:ext cx="7831984" cy="927637"/>
            <a:chOff x="0" y="0"/>
            <a:chExt cx="7831983" cy="927636"/>
          </a:xfrm>
        </p:grpSpPr>
        <p:sp>
          <p:nvSpPr>
            <p:cNvPr id="122" name="TextBox 5"/>
            <p:cNvSpPr txBox="1"/>
            <p:nvPr/>
          </p:nvSpPr>
          <p:spPr>
            <a:xfrm>
              <a:off x="0" y="-1"/>
              <a:ext cx="3052124" cy="459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marL="342900" indent="-342900">
                <a:buSzPct val="100000"/>
                <a:buFont typeface="Arial"/>
                <a:buChar char="•"/>
                <a:defRPr sz="24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2,595,595 sequences</a:t>
              </a:r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1044298" y="442499"/>
              <a:ext cx="2086478" cy="4851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i="1" sz="2400">
                  <a:latin typeface="+mj-lt"/>
                  <a:ea typeface="+mj-ea"/>
                  <a:cs typeface="+mj-cs"/>
                  <a:sym typeface="Calibri"/>
                </a:defRPr>
              </a:pPr>
              <a:r>
                <a:t>Train </a:t>
              </a:r>
              <a:r>
                <a:rPr i="0"/>
                <a:t>(2076658</a:t>
              </a:r>
              <a:r>
                <a:t>)</a:t>
              </a:r>
            </a:p>
          </p:txBody>
        </p:sp>
        <p:sp>
          <p:nvSpPr>
            <p:cNvPr id="124" name="TextBox 8"/>
            <p:cNvSpPr txBox="1"/>
            <p:nvPr/>
          </p:nvSpPr>
          <p:spPr>
            <a:xfrm>
              <a:off x="3298850" y="442499"/>
              <a:ext cx="2563472" cy="4851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i="1" sz="2400">
                  <a:latin typeface="+mj-lt"/>
                  <a:ea typeface="+mj-ea"/>
                  <a:cs typeface="+mj-cs"/>
                  <a:sym typeface="Calibri"/>
                </a:defRPr>
              </a:pPr>
              <a:r>
                <a:t>Validation </a:t>
              </a:r>
              <a:r>
                <a:rPr i="0"/>
                <a:t>(259193</a:t>
              </a:r>
              <a:r>
                <a:t>)</a:t>
              </a:r>
            </a:p>
          </p:txBody>
        </p:sp>
        <p:sp>
          <p:nvSpPr>
            <p:cNvPr id="125" name="TextBox 9"/>
            <p:cNvSpPr txBox="1"/>
            <p:nvPr/>
          </p:nvSpPr>
          <p:spPr>
            <a:xfrm>
              <a:off x="6036167" y="442499"/>
              <a:ext cx="1795817" cy="4851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i="1" sz="2400">
                  <a:latin typeface="+mj-lt"/>
                  <a:ea typeface="+mj-ea"/>
                  <a:cs typeface="+mj-cs"/>
                  <a:sym typeface="Calibri"/>
                </a:defRPr>
              </a:pPr>
              <a:r>
                <a:t>Test </a:t>
              </a:r>
              <a:r>
                <a:rPr i="0"/>
                <a:t>(259744)</a:t>
              </a:r>
            </a:p>
          </p:txBody>
        </p:sp>
      </p:grpSp>
      <p:grpSp>
        <p:nvGrpSpPr>
          <p:cNvPr id="145" name="Group 2"/>
          <p:cNvGrpSpPr/>
          <p:nvPr/>
        </p:nvGrpSpPr>
        <p:grpSpPr>
          <a:xfrm>
            <a:off x="1143557" y="4088202"/>
            <a:ext cx="6920953" cy="1999846"/>
            <a:chOff x="-2" y="-2"/>
            <a:chExt cx="6920952" cy="1999844"/>
          </a:xfrm>
        </p:grpSpPr>
        <p:sp>
          <p:nvSpPr>
            <p:cNvPr id="127" name="TextBox 11"/>
            <p:cNvSpPr txBox="1"/>
            <p:nvPr/>
          </p:nvSpPr>
          <p:spPr>
            <a:xfrm>
              <a:off x="2191471" y="619665"/>
              <a:ext cx="1228831" cy="837562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De novo </a:t>
              </a:r>
            </a:p>
            <a:p>
              <a:pPr>
                <a:defRPr b="1"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search</a:t>
              </a:r>
            </a:p>
          </p:txBody>
        </p:sp>
        <p:sp>
          <p:nvSpPr>
            <p:cNvPr id="128" name="Equal 12"/>
            <p:cNvSpPr/>
            <p:nvPr/>
          </p:nvSpPr>
          <p:spPr>
            <a:xfrm>
              <a:off x="3689976" y="962683"/>
              <a:ext cx="388890" cy="24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640"/>
                  </a:lnTo>
                  <a:lnTo>
                    <a:pt x="0" y="8640"/>
                  </a:lnTo>
                  <a:close/>
                  <a:moveTo>
                    <a:pt x="0" y="12960"/>
                  </a:moveTo>
                  <a:lnTo>
                    <a:pt x="21600" y="1296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grpSp>
          <p:nvGrpSpPr>
            <p:cNvPr id="139" name="Group 13"/>
            <p:cNvGrpSpPr/>
            <p:nvPr/>
          </p:nvGrpSpPr>
          <p:grpSpPr>
            <a:xfrm>
              <a:off x="4021288" y="67696"/>
              <a:ext cx="2899662" cy="1932146"/>
              <a:chOff x="-1" y="-1"/>
              <a:chExt cx="2899661" cy="1932144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-2" y="-2"/>
                <a:ext cx="1065964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QLVHDSGR </a:t>
                </a:r>
              </a:p>
            </p:txBody>
          </p:sp>
          <p:sp>
            <p:nvSpPr>
              <p:cNvPr id="130" name="TextBox 15"/>
              <p:cNvSpPr txBox="1"/>
              <p:nvPr/>
            </p:nvSpPr>
            <p:spPr>
              <a:xfrm>
                <a:off x="136646" y="397555"/>
                <a:ext cx="1071519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QLVHDQAT </a:t>
                </a:r>
              </a:p>
            </p:txBody>
          </p:sp>
          <p:sp>
            <p:nvSpPr>
              <p:cNvPr id="131" name="TextBox 16"/>
              <p:cNvSpPr txBox="1"/>
              <p:nvPr/>
            </p:nvSpPr>
            <p:spPr>
              <a:xfrm>
                <a:off x="355800" y="800505"/>
                <a:ext cx="1065963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QLVHDSGR </a:t>
                </a:r>
              </a:p>
            </p:txBody>
          </p:sp>
          <p:sp>
            <p:nvSpPr>
              <p:cNvPr id="132" name="TextBox 17"/>
              <p:cNvSpPr txBox="1"/>
              <p:nvPr/>
            </p:nvSpPr>
            <p:spPr>
              <a:xfrm>
                <a:off x="1213476" y="-2"/>
                <a:ext cx="1065964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QLVHDGSR </a:t>
                </a:r>
              </a:p>
            </p:txBody>
          </p:sp>
          <p:sp>
            <p:nvSpPr>
              <p:cNvPr id="133" name="TextBox 18"/>
              <p:cNvSpPr txBox="1"/>
              <p:nvPr/>
            </p:nvSpPr>
            <p:spPr>
              <a:xfrm>
                <a:off x="490756" y="1195618"/>
                <a:ext cx="1070329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QLVHDVSN </a:t>
                </a:r>
              </a:p>
            </p:txBody>
          </p:sp>
          <p:sp>
            <p:nvSpPr>
              <p:cNvPr id="134" name="TextBox 19"/>
              <p:cNvSpPr txBox="1"/>
              <p:nvPr/>
            </p:nvSpPr>
            <p:spPr>
              <a:xfrm>
                <a:off x="609075" y="1589882"/>
                <a:ext cx="1194253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QLVHDVGSG </a:t>
                </a:r>
              </a:p>
            </p:txBody>
          </p:sp>
          <p:sp>
            <p:nvSpPr>
              <p:cNvPr id="135" name="TextBox 20"/>
              <p:cNvSpPr txBox="1"/>
              <p:nvPr/>
            </p:nvSpPr>
            <p:spPr>
              <a:xfrm>
                <a:off x="1318715" y="397555"/>
                <a:ext cx="1045128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NLLHDSGR </a:t>
                </a:r>
              </a:p>
            </p:txBody>
          </p:sp>
          <p:sp>
            <p:nvSpPr>
              <p:cNvPr id="136" name="TextBox 21"/>
              <p:cNvSpPr txBox="1"/>
              <p:nvPr/>
            </p:nvSpPr>
            <p:spPr>
              <a:xfrm>
                <a:off x="1538443" y="754803"/>
                <a:ext cx="1020025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QLVHDGSR</a:t>
                </a:r>
              </a:p>
            </p:txBody>
          </p:sp>
          <p:sp>
            <p:nvSpPr>
              <p:cNvPr id="137" name="TextBox 22"/>
              <p:cNvSpPr txBox="1"/>
              <p:nvPr/>
            </p:nvSpPr>
            <p:spPr>
              <a:xfrm>
                <a:off x="1900471" y="1589882"/>
                <a:ext cx="999190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LLNHDSGR</a:t>
                </a:r>
              </a:p>
            </p:txBody>
          </p:sp>
          <p:sp>
            <p:nvSpPr>
              <p:cNvPr id="138" name="TextBox 23"/>
              <p:cNvSpPr txBox="1"/>
              <p:nvPr/>
            </p:nvSpPr>
            <p:spPr>
              <a:xfrm>
                <a:off x="1674455" y="1169717"/>
                <a:ext cx="999190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NLLHDGSR</a:t>
                </a:r>
              </a:p>
            </p:txBody>
          </p:sp>
        </p:grpSp>
        <p:grpSp>
          <p:nvGrpSpPr>
            <p:cNvPr id="144" name="Group 24"/>
            <p:cNvGrpSpPr/>
            <p:nvPr/>
          </p:nvGrpSpPr>
          <p:grpSpPr>
            <a:xfrm>
              <a:off x="-3" y="-3"/>
              <a:ext cx="1975570" cy="1647895"/>
              <a:chOff x="-1" y="-1"/>
              <a:chExt cx="1975569" cy="1647894"/>
            </a:xfrm>
          </p:grpSpPr>
          <p:grpSp>
            <p:nvGrpSpPr>
              <p:cNvPr id="142" name="Group 25"/>
              <p:cNvGrpSpPr/>
              <p:nvPr/>
            </p:nvGrpSpPr>
            <p:grpSpPr>
              <a:xfrm>
                <a:off x="-2" y="-2"/>
                <a:ext cx="1975570" cy="1647895"/>
                <a:chOff x="-1" y="0"/>
                <a:chExt cx="1975569" cy="1647894"/>
              </a:xfrm>
            </p:grpSpPr>
            <p:pic>
              <p:nvPicPr>
                <p:cNvPr id="140" name="Picture 27" descr="Picture 27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0166" t="21381" r="14972" b="6228"/>
                <a:stretch>
                  <a:fillRect/>
                </a:stretch>
              </p:blipFill>
              <p:spPr>
                <a:xfrm>
                  <a:off x="155224" y="-1"/>
                  <a:ext cx="1820345" cy="164789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41" name="Rectangle 28"/>
                <p:cNvSpPr/>
                <p:nvPr/>
              </p:nvSpPr>
              <p:spPr>
                <a:xfrm>
                  <a:off x="-2" y="1464442"/>
                  <a:ext cx="310451" cy="18345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pPr>
                </a:p>
              </p:txBody>
            </p:sp>
          </p:grpSp>
          <p:sp>
            <p:nvSpPr>
              <p:cNvPr id="143" name="TextBox 26"/>
              <p:cNvSpPr txBox="1"/>
              <p:nvPr/>
            </p:nvSpPr>
            <p:spPr>
              <a:xfrm>
                <a:off x="821831" y="808993"/>
                <a:ext cx="955570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2200"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Spectra</a:t>
                </a:r>
              </a:p>
            </p:txBody>
          </p:sp>
        </p:grpSp>
      </p:grpSp>
      <p:sp>
        <p:nvSpPr>
          <p:cNvPr id="146" name="TextBox 29"/>
          <p:cNvSpPr txBox="1"/>
          <p:nvPr/>
        </p:nvSpPr>
        <p:spPr>
          <a:xfrm>
            <a:off x="440833" y="3469363"/>
            <a:ext cx="80930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 novo search using DeepNovo. </a:t>
            </a:r>
          </a:p>
        </p:txBody>
      </p:sp>
      <p:sp>
        <p:nvSpPr>
          <p:cNvPr id="147" name="TextBox 30"/>
          <p:cNvSpPr txBox="1"/>
          <p:nvPr/>
        </p:nvSpPr>
        <p:spPr>
          <a:xfrm>
            <a:off x="5239032" y="6183381"/>
            <a:ext cx="348484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10 </a:t>
            </a:r>
            <a:r>
              <a:rPr i="1"/>
              <a:t>candidates per spectra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26" grpId="1"/>
      <p:bldP build="whole" bldLvl="1" animBg="1" rev="0" advAuto="0" spid="146" grpId="2"/>
      <p:bldP build="whole" bldLvl="1" animBg="1" rev="0" advAuto="0" spid="14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Table 2"/>
          <p:cNvGraphicFramePr/>
          <p:nvPr/>
        </p:nvGraphicFramePr>
        <p:xfrm>
          <a:off x="1382877" y="1030109"/>
          <a:ext cx="7253118" cy="52716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0139"/>
                <a:gridCol w="1680259"/>
                <a:gridCol w="1484229"/>
                <a:gridCol w="3178489"/>
              </a:tblGrid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-0.04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-0.00,-0.00,-0.00,-0.00,-0.30,-0.00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E,Y,E,T,Q,V,E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-0.23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-0.00,-0.00,-0.00,-0.00,-1.44,-0.17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E,Y,E,T,Q,V,Qmod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-1.14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-0.00,-0.00,-0.00,-0.00,-1.44,-0.17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E,Y,E,T,N,N,K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-1.06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-0.00,-0.00,-0.00,-0.00,-7.42,-0.00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E,Y,E,T,G,A,V,E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-0.66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-0.00,-0.00,-0.00,-0.00,-5.17,-0.04,-0.10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Qmod,Y,E,T,A,E,R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-0.92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E,Y,T,E,A,E,R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-1.46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-0.00,-0.00,-10.18,-0.00,-0.00,-0.00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E,Y,Qmod,T,A,E,R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-1.25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-0.00,-8.72,-0.00,-0.00,-0.00,-0.00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N,Cmod,F,T,A,E,R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-1.64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-0.04,-11.44,-0.00,-0.00,-0.00,-0.00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TextBox 3"/>
          <p:cNvSpPr txBox="1"/>
          <p:nvPr/>
        </p:nvSpPr>
        <p:spPr>
          <a:xfrm>
            <a:off x="102163" y="973664"/>
            <a:ext cx="1141989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i="1">
                <a:latin typeface="+mj-lt"/>
                <a:ea typeface="+mj-ea"/>
                <a:cs typeface="+mj-cs"/>
                <a:sym typeface="Calibri"/>
              </a:defRPr>
            </a:pPr>
            <a:r>
              <a:t>DeepNovo </a:t>
            </a:r>
          </a:p>
          <a:p>
            <a:pPr>
              <a:defRPr b="1" i="1">
                <a:latin typeface="+mj-lt"/>
                <a:ea typeface="+mj-ea"/>
                <a:cs typeface="+mj-cs"/>
                <a:sym typeface="Calibri"/>
              </a:defRPr>
            </a:pPr>
            <a:r>
              <a:t>prediction</a:t>
            </a:r>
          </a:p>
        </p:txBody>
      </p:sp>
      <p:sp>
        <p:nvSpPr>
          <p:cNvPr id="151" name="TextBox 7"/>
          <p:cNvSpPr txBox="1"/>
          <p:nvPr/>
        </p:nvSpPr>
        <p:spPr>
          <a:xfrm>
            <a:off x="155352" y="2960889"/>
            <a:ext cx="1291446" cy="17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i="1">
                <a:latin typeface="+mj-lt"/>
                <a:ea typeface="+mj-ea"/>
                <a:cs typeface="+mj-cs"/>
                <a:sym typeface="Calibri"/>
              </a:defRPr>
            </a:pPr>
            <a:r>
              <a:t>Prediction from </a:t>
            </a:r>
          </a:p>
          <a:p>
            <a:pPr>
              <a:defRPr b="1" i="1">
                <a:latin typeface="+mj-lt"/>
                <a:ea typeface="+mj-ea"/>
                <a:cs typeface="+mj-cs"/>
                <a:sym typeface="Calibri"/>
              </a:defRPr>
            </a:pPr>
            <a:r>
              <a:t>modified version </a:t>
            </a:r>
          </a:p>
          <a:p>
            <a:pPr>
              <a:defRPr b="1" i="1">
                <a:latin typeface="+mj-lt"/>
                <a:ea typeface="+mj-ea"/>
                <a:cs typeface="+mj-cs"/>
                <a:sym typeface="Calibri"/>
              </a:defRPr>
            </a:pPr>
            <a:r>
              <a:t>of DeepNovo</a:t>
            </a:r>
          </a:p>
        </p:txBody>
      </p:sp>
      <p:sp>
        <p:nvSpPr>
          <p:cNvPr id="152" name="Round Single Corner Rectangle 8"/>
          <p:cNvSpPr/>
          <p:nvPr/>
        </p:nvSpPr>
        <p:spPr>
          <a:xfrm>
            <a:off x="3400778" y="2744266"/>
            <a:ext cx="508005" cy="250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26" y="0"/>
                </a:lnTo>
                <a:cubicBezTo>
                  <a:pt x="20806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5875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3" name="Round Single Corner Rectangle 9"/>
          <p:cNvSpPr/>
          <p:nvPr/>
        </p:nvSpPr>
        <p:spPr>
          <a:xfrm>
            <a:off x="2579509" y="6060001"/>
            <a:ext cx="508006" cy="250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26" y="0"/>
                </a:lnTo>
                <a:cubicBezTo>
                  <a:pt x="20806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5875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4" name="TextBox 10"/>
          <p:cNvSpPr txBox="1"/>
          <p:nvPr/>
        </p:nvSpPr>
        <p:spPr>
          <a:xfrm>
            <a:off x="1428596" y="478556"/>
            <a:ext cx="53354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Scan</a:t>
            </a:r>
          </a:p>
        </p:txBody>
      </p:sp>
      <p:sp>
        <p:nvSpPr>
          <p:cNvPr id="155" name="TextBox 11"/>
          <p:cNvSpPr txBox="1"/>
          <p:nvPr/>
        </p:nvSpPr>
        <p:spPr>
          <a:xfrm>
            <a:off x="2590954" y="383778"/>
            <a:ext cx="104153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Predicted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sequence</a:t>
            </a:r>
          </a:p>
        </p:txBody>
      </p:sp>
      <p:sp>
        <p:nvSpPr>
          <p:cNvPr id="156" name="TextBox 12"/>
          <p:cNvSpPr txBox="1"/>
          <p:nvPr/>
        </p:nvSpPr>
        <p:spPr>
          <a:xfrm>
            <a:off x="4180275" y="369665"/>
            <a:ext cx="1041531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Predicted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Score </a:t>
            </a:r>
          </a:p>
        </p:txBody>
      </p:sp>
      <p:sp>
        <p:nvSpPr>
          <p:cNvPr id="157" name="TextBox 13"/>
          <p:cNvSpPr txBox="1"/>
          <p:nvPr/>
        </p:nvSpPr>
        <p:spPr>
          <a:xfrm>
            <a:off x="5831275" y="506777"/>
            <a:ext cx="234057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Predicted position score</a:t>
            </a:r>
          </a:p>
        </p:txBody>
      </p:sp>
      <p:sp>
        <p:nvSpPr>
          <p:cNvPr id="158" name="Straight Connector 15"/>
          <p:cNvSpPr/>
          <p:nvPr/>
        </p:nvSpPr>
        <p:spPr>
          <a:xfrm>
            <a:off x="64483" y="973664"/>
            <a:ext cx="8571512" cy="25480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traight Connector 19"/>
          <p:cNvSpPr/>
          <p:nvPr/>
        </p:nvSpPr>
        <p:spPr>
          <a:xfrm flipV="1">
            <a:off x="8635993" y="478552"/>
            <a:ext cx="5" cy="5942007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traight Connector 22"/>
          <p:cNvSpPr/>
          <p:nvPr/>
        </p:nvSpPr>
        <p:spPr>
          <a:xfrm>
            <a:off x="56440" y="6406369"/>
            <a:ext cx="8579556" cy="3959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traight Connector 23"/>
          <p:cNvSpPr/>
          <p:nvPr/>
        </p:nvSpPr>
        <p:spPr>
          <a:xfrm flipV="1">
            <a:off x="1294972" y="406428"/>
            <a:ext cx="5" cy="599994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traight Connector 26"/>
          <p:cNvSpPr/>
          <p:nvPr/>
        </p:nvSpPr>
        <p:spPr>
          <a:xfrm flipV="1">
            <a:off x="2294039" y="420539"/>
            <a:ext cx="25399" cy="599994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Straight Connector 27"/>
          <p:cNvSpPr/>
          <p:nvPr/>
        </p:nvSpPr>
        <p:spPr>
          <a:xfrm flipV="1">
            <a:off x="4072485" y="420539"/>
            <a:ext cx="5" cy="599994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traight Connector 28"/>
          <p:cNvSpPr/>
          <p:nvPr/>
        </p:nvSpPr>
        <p:spPr>
          <a:xfrm flipV="1">
            <a:off x="5483149" y="383776"/>
            <a:ext cx="25399" cy="6079039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Straight Connector 29"/>
          <p:cNvSpPr/>
          <p:nvPr/>
        </p:nvSpPr>
        <p:spPr>
          <a:xfrm>
            <a:off x="64483" y="364175"/>
            <a:ext cx="8571512" cy="56446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Straight Connector 36"/>
          <p:cNvSpPr/>
          <p:nvPr/>
        </p:nvSpPr>
        <p:spPr>
          <a:xfrm flipH="1" flipV="1">
            <a:off x="56442" y="364171"/>
            <a:ext cx="8045" cy="605638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877" y="1090288"/>
            <a:ext cx="7906457" cy="5767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2"/>
          <p:cNvSpPr txBox="1"/>
          <p:nvPr/>
        </p:nvSpPr>
        <p:spPr>
          <a:xfrm>
            <a:off x="3084245" y="344113"/>
            <a:ext cx="3027716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Siamese network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2"/>
          <p:cNvSpPr txBox="1"/>
          <p:nvPr/>
        </p:nvSpPr>
        <p:spPr>
          <a:xfrm>
            <a:off x="941911" y="6045239"/>
            <a:ext cx="334126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(b)</a:t>
            </a:r>
          </a:p>
        </p:txBody>
      </p:sp>
      <p:sp>
        <p:nvSpPr>
          <p:cNvPr id="172" name="TextBox 4"/>
          <p:cNvSpPr txBox="1"/>
          <p:nvPr/>
        </p:nvSpPr>
        <p:spPr>
          <a:xfrm>
            <a:off x="946623" y="2393837"/>
            <a:ext cx="324700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(a)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19" t="4411" r="4852" b="0"/>
          <a:stretch>
            <a:fillRect/>
          </a:stretch>
        </p:blipFill>
        <p:spPr>
          <a:xfrm>
            <a:off x="1356280" y="768961"/>
            <a:ext cx="5373601" cy="395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4782"/>
          <a:stretch>
            <a:fillRect/>
          </a:stretch>
        </p:blipFill>
        <p:spPr>
          <a:xfrm>
            <a:off x="1283463" y="4797161"/>
            <a:ext cx="5773419" cy="202531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2"/>
          <p:cNvSpPr txBox="1"/>
          <p:nvPr/>
        </p:nvSpPr>
        <p:spPr>
          <a:xfrm>
            <a:off x="1773425" y="62841"/>
            <a:ext cx="4793413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Siamese model architecture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accuracy.png" descr="accuracy.png"/>
          <p:cNvPicPr>
            <a:picLocks noChangeAspect="1"/>
          </p:cNvPicPr>
          <p:nvPr/>
        </p:nvPicPr>
        <p:blipFill>
          <a:blip r:embed="rId2">
            <a:extLst/>
          </a:blip>
          <a:srcRect l="0" t="4981" r="9201" b="0"/>
          <a:stretch>
            <a:fillRect/>
          </a:stretch>
        </p:blipFill>
        <p:spPr>
          <a:xfrm>
            <a:off x="182021" y="707488"/>
            <a:ext cx="3825805" cy="2669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oss.png" descr="loss.png"/>
          <p:cNvPicPr>
            <a:picLocks noChangeAspect="1"/>
          </p:cNvPicPr>
          <p:nvPr/>
        </p:nvPicPr>
        <p:blipFill>
          <a:blip r:embed="rId3">
            <a:extLst/>
          </a:blip>
          <a:srcRect l="0" t="5881" r="8616" b="0"/>
          <a:stretch>
            <a:fillRect/>
          </a:stretch>
        </p:blipFill>
        <p:spPr>
          <a:xfrm>
            <a:off x="4489496" y="707488"/>
            <a:ext cx="3979788" cy="273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2"/>
          <p:cNvSpPr txBox="1"/>
          <p:nvPr/>
        </p:nvSpPr>
        <p:spPr>
          <a:xfrm>
            <a:off x="3931661" y="218702"/>
            <a:ext cx="1280673" cy="58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Results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644214" y="4312220"/>
          <a:ext cx="3495498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057096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Human-1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Human-0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 score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0" name="Group"/>
          <p:cNvGrpSpPr/>
          <p:nvPr/>
        </p:nvGrpSpPr>
        <p:grpSpPr>
          <a:xfrm>
            <a:off x="4437307" y="1490981"/>
            <a:ext cx="4347925" cy="5405126"/>
            <a:chOff x="0" y="0"/>
            <a:chExt cx="4347924" cy="5405126"/>
          </a:xfrm>
        </p:grpSpPr>
        <p:sp>
          <p:nvSpPr>
            <p:cNvPr id="181" name="0.88"/>
            <p:cNvSpPr txBox="1"/>
            <p:nvPr/>
          </p:nvSpPr>
          <p:spPr>
            <a:xfrm>
              <a:off x="0" y="-1"/>
              <a:ext cx="351315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0.88</a:t>
              </a:r>
            </a:p>
          </p:txBody>
        </p:sp>
        <p:sp>
          <p:nvSpPr>
            <p:cNvPr id="182" name="1.00"/>
            <p:cNvSpPr txBox="1"/>
            <p:nvPr/>
          </p:nvSpPr>
          <p:spPr>
            <a:xfrm>
              <a:off x="1435100" y="1295399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1.00</a:t>
              </a:r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477342" y="1951164"/>
              <a:ext cx="3870583" cy="3453962"/>
              <a:chOff x="-2" y="0"/>
              <a:chExt cx="3870582" cy="3453961"/>
            </a:xfrm>
          </p:grpSpPr>
          <p:grpSp>
            <p:nvGrpSpPr>
              <p:cNvPr id="186" name="Group"/>
              <p:cNvGrpSpPr/>
              <p:nvPr/>
            </p:nvGrpSpPr>
            <p:grpSpPr>
              <a:xfrm>
                <a:off x="-3" y="-1"/>
                <a:ext cx="3870584" cy="3453962"/>
                <a:chOff x="-1" y="0"/>
                <a:chExt cx="3870582" cy="3453961"/>
              </a:xfrm>
            </p:grpSpPr>
            <p:pic>
              <p:nvPicPr>
                <p:cNvPr id="183" name="confusion_matrix_human.png" descr="confusion_matrix_human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6662" t="5567" r="12789" b="0"/>
                <a:stretch>
                  <a:fillRect/>
                </a:stretch>
              </p:blipFill>
              <p:spPr>
                <a:xfrm>
                  <a:off x="-2" y="0"/>
                  <a:ext cx="3870584" cy="345396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4" name="0.88"/>
                <p:cNvSpPr txBox="1"/>
                <p:nvPr/>
              </p:nvSpPr>
              <p:spPr>
                <a:xfrm>
                  <a:off x="894255" y="817435"/>
                  <a:ext cx="351316" cy="2438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8" tIns="45718" rIns="45718" bIns="45718" numCol="1" anchor="t">
                  <a:spAutoFit/>
                </a:bodyPr>
                <a:lstStyle>
                  <a:lvl1pPr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0.88</a:t>
                  </a:r>
                </a:p>
              </p:txBody>
            </p:sp>
            <p:sp>
              <p:nvSpPr>
                <p:cNvPr id="185" name="1.00"/>
                <p:cNvSpPr txBox="1"/>
                <p:nvPr/>
              </p:nvSpPr>
              <p:spPr>
                <a:xfrm>
                  <a:off x="2303958" y="2100139"/>
                  <a:ext cx="351316" cy="2438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8" tIns="45718" rIns="45718" bIns="45718" numCol="1" anchor="t">
                  <a:spAutoFit/>
                </a:bodyPr>
                <a:lstStyle>
                  <a:lvl1pPr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1.00</a:t>
                  </a:r>
                </a:p>
              </p:txBody>
            </p:sp>
          </p:grpSp>
          <p:sp>
            <p:nvSpPr>
              <p:cNvPr id="187" name="0.12"/>
              <p:cNvSpPr txBox="1"/>
              <p:nvPr/>
            </p:nvSpPr>
            <p:spPr>
              <a:xfrm>
                <a:off x="2303956" y="817435"/>
                <a:ext cx="35131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000"/>
                </a:lvl1pPr>
              </a:lstStyle>
              <a:p>
                <a:pPr/>
                <a:r>
                  <a:t>0.12</a:t>
                </a:r>
              </a:p>
            </p:txBody>
          </p:sp>
          <p:sp>
            <p:nvSpPr>
              <p:cNvPr id="188" name="0.00"/>
              <p:cNvSpPr txBox="1"/>
              <p:nvPr/>
            </p:nvSpPr>
            <p:spPr>
              <a:xfrm>
                <a:off x="894255" y="2100137"/>
                <a:ext cx="35131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000"/>
                </a:lvl1pPr>
              </a:lstStyle>
              <a:p>
                <a:pPr/>
                <a:r>
                  <a:t>0.00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2"/>
          <p:cNvSpPr txBox="1"/>
          <p:nvPr/>
        </p:nvSpPr>
        <p:spPr>
          <a:xfrm>
            <a:off x="1569459" y="270267"/>
            <a:ext cx="600507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Model validation with other species</a:t>
            </a:r>
          </a:p>
        </p:txBody>
      </p:sp>
      <p:sp>
        <p:nvSpPr>
          <p:cNvPr id="193" name="Yeast data obtained from"/>
          <p:cNvSpPr txBox="1"/>
          <p:nvPr/>
        </p:nvSpPr>
        <p:spPr>
          <a:xfrm>
            <a:off x="639143" y="1191336"/>
            <a:ext cx="2817497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Yeast data obtained from</a:t>
            </a:r>
          </a:p>
        </p:txBody>
      </p:sp>
      <p:sp>
        <p:nvSpPr>
          <p:cNvPr id="194" name="Mouse data obtained from"/>
          <p:cNvSpPr txBox="1"/>
          <p:nvPr/>
        </p:nvSpPr>
        <p:spPr>
          <a:xfrm>
            <a:off x="626443" y="1718909"/>
            <a:ext cx="258748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Mouse data obtained from</a:t>
            </a:r>
          </a:p>
        </p:txBody>
      </p:sp>
      <p:graphicFrame>
        <p:nvGraphicFramePr>
          <p:cNvPr id="195" name="Table 6"/>
          <p:cNvGraphicFramePr/>
          <p:nvPr/>
        </p:nvGraphicFramePr>
        <p:xfrm>
          <a:off x="1553488" y="4744806"/>
          <a:ext cx="5544019" cy="140716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87832"/>
                <a:gridCol w="1117844"/>
                <a:gridCol w="1125216"/>
                <a:gridCol w="1155792"/>
                <a:gridCol w="1057333"/>
              </a:tblGrid>
              <a:tr h="34544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Mouse-1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Mouse-0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Yeast-1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Yeast-0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Precision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0.86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Recall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0.84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0.89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F1 score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ftp://massive.ucsd.edu/MSV000081382/peak/DeepNovo/HighResolution/"/>
          <p:cNvSpPr txBox="1"/>
          <p:nvPr/>
        </p:nvSpPr>
        <p:spPr>
          <a:xfrm>
            <a:off x="3169962" y="1750659"/>
            <a:ext cx="545819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55600">
              <a:defRPr sz="1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ftp://massive.ucsd.edu/MSV000081382/peak/DeepNovo/HighResolution/</a:t>
            </a:r>
          </a:p>
        </p:txBody>
      </p:sp>
      <p:sp>
        <p:nvSpPr>
          <p:cNvPr id="197" name="https://drive.google.com/open?id=0By9IxqHK5MdWalJLSGliWW1RY2c"/>
          <p:cNvSpPr txBox="1"/>
          <p:nvPr/>
        </p:nvSpPr>
        <p:spPr>
          <a:xfrm>
            <a:off x="3498298" y="1248486"/>
            <a:ext cx="518975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Calibri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https://drive.google.com/open?id=0By9IxqHK5MdWalJLSGliWW1RY2c</a:t>
            </a:r>
          </a:p>
        </p:txBody>
      </p:sp>
      <p:sp>
        <p:nvSpPr>
          <p:cNvPr id="198" name="Data was pre-processed similarly to generate peptides in the correct format for model…"/>
          <p:cNvSpPr txBox="1"/>
          <p:nvPr/>
        </p:nvSpPr>
        <p:spPr>
          <a:xfrm>
            <a:off x="626444" y="2304401"/>
            <a:ext cx="8113621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Data was pre-processed similarly to generate peptides in the correct format for model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validation.</a:t>
            </a:r>
          </a:p>
        </p:txBody>
      </p:sp>
      <p:sp>
        <p:nvSpPr>
          <p:cNvPr id="199" name="Accuracy"/>
          <p:cNvSpPr txBox="1"/>
          <p:nvPr/>
        </p:nvSpPr>
        <p:spPr>
          <a:xfrm>
            <a:off x="626446" y="3080198"/>
            <a:ext cx="9344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200" name="Mouse - 0.91756"/>
          <p:cNvSpPr txBox="1"/>
          <p:nvPr/>
        </p:nvSpPr>
        <p:spPr>
          <a:xfrm>
            <a:off x="873950" y="3576597"/>
            <a:ext cx="166962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Mouse - 0.91756</a:t>
            </a:r>
          </a:p>
        </p:txBody>
      </p:sp>
      <p:sp>
        <p:nvSpPr>
          <p:cNvPr id="201" name="Yeast - 0.9433"/>
          <p:cNvSpPr txBox="1"/>
          <p:nvPr/>
        </p:nvSpPr>
        <p:spPr>
          <a:xfrm>
            <a:off x="873951" y="3909326"/>
            <a:ext cx="139615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Yeast - 0.9433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