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75" r:id="rId4"/>
    <p:sldId id="274" r:id="rId5"/>
    <p:sldId id="264" r:id="rId6"/>
    <p:sldId id="265" r:id="rId7"/>
    <p:sldId id="266" r:id="rId8"/>
    <p:sldId id="267" r:id="rId9"/>
    <p:sldId id="256" r:id="rId10"/>
    <p:sldId id="271" r:id="rId11"/>
    <p:sldId id="270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76658" autoAdjust="0"/>
  </p:normalViewPr>
  <p:slideViewPr>
    <p:cSldViewPr snapToGrid="0">
      <p:cViewPr varScale="1">
        <p:scale>
          <a:sx n="84" d="100"/>
          <a:sy n="84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tley, Kale T (DFW)" userId="11aae39d-e486-45fe-b35a-ddb1940f948b" providerId="ADAL" clId="{DD6A69F9-9EE5-4C04-B124-AC2C83F4C381}"/>
    <pc:docChg chg="custSel delSld modSld">
      <pc:chgData name="Bentley, Kale T (DFW)" userId="11aae39d-e486-45fe-b35a-ddb1940f948b" providerId="ADAL" clId="{DD6A69F9-9EE5-4C04-B124-AC2C83F4C381}" dt="2021-01-13T23:12:28.980" v="28" actId="6549"/>
      <pc:docMkLst>
        <pc:docMk/>
      </pc:docMkLst>
      <pc:sldChg chg="delSp modNotesTx">
        <pc:chgData name="Bentley, Kale T (DFW)" userId="11aae39d-e486-45fe-b35a-ddb1940f948b" providerId="ADAL" clId="{DD6A69F9-9EE5-4C04-B124-AC2C83F4C381}" dt="2021-01-13T23:12:22.699" v="24" actId="6549"/>
        <pc:sldMkLst>
          <pc:docMk/>
          <pc:sldMk cId="3376091410" sldId="256"/>
        </pc:sldMkLst>
        <pc:spChg chg="del">
          <ac:chgData name="Bentley, Kale T (DFW)" userId="11aae39d-e486-45fe-b35a-ddb1940f948b" providerId="ADAL" clId="{DD6A69F9-9EE5-4C04-B124-AC2C83F4C381}" dt="2021-01-13T23:11:39.318" v="10" actId="478"/>
          <ac:spMkLst>
            <pc:docMk/>
            <pc:sldMk cId="3376091410" sldId="256"/>
            <ac:spMk id="5" creationId="{00000000-0000-0000-0000-000000000000}"/>
          </ac:spMkLst>
        </pc:spChg>
      </pc:sldChg>
      <pc:sldChg chg="delSp del">
        <pc:chgData name="Bentley, Kale T (DFW)" userId="11aae39d-e486-45fe-b35a-ddb1940f948b" providerId="ADAL" clId="{DD6A69F9-9EE5-4C04-B124-AC2C83F4C381}" dt="2021-01-13T23:11:17.249" v="3" actId="47"/>
        <pc:sldMkLst>
          <pc:docMk/>
          <pc:sldMk cId="728597748" sldId="257"/>
        </pc:sldMkLst>
        <pc:spChg chg="del">
          <ac:chgData name="Bentley, Kale T (DFW)" userId="11aae39d-e486-45fe-b35a-ddb1940f948b" providerId="ADAL" clId="{DD6A69F9-9EE5-4C04-B124-AC2C83F4C381}" dt="2021-01-13T23:11:06.575" v="0" actId="478"/>
          <ac:spMkLst>
            <pc:docMk/>
            <pc:sldMk cId="728597748" sldId="257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09.267" v="17" actId="6549"/>
        <pc:sldMkLst>
          <pc:docMk/>
          <pc:sldMk cId="2725445617" sldId="258"/>
        </pc:sldMkLst>
        <pc:spChg chg="del">
          <ac:chgData name="Bentley, Kale T (DFW)" userId="11aae39d-e486-45fe-b35a-ddb1940f948b" providerId="ADAL" clId="{DD6A69F9-9EE5-4C04-B124-AC2C83F4C381}" dt="2021-01-13T23:11:09.278" v="1" actId="478"/>
          <ac:spMkLst>
            <pc:docMk/>
            <pc:sldMk cId="2725445617" sldId="258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05.482" v="15" actId="6549"/>
        <pc:sldMkLst>
          <pc:docMk/>
          <pc:sldMk cId="2348724791" sldId="263"/>
        </pc:sldMkLst>
        <pc:spChg chg="del">
          <ac:chgData name="Bentley, Kale T (DFW)" userId="11aae39d-e486-45fe-b35a-ddb1940f948b" providerId="ADAL" clId="{DD6A69F9-9EE5-4C04-B124-AC2C83F4C381}" dt="2021-01-13T23:11:12.654" v="2" actId="478"/>
          <ac:spMkLst>
            <pc:docMk/>
            <pc:sldMk cId="2348724791" sldId="263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14.428" v="19" actId="6549"/>
        <pc:sldMkLst>
          <pc:docMk/>
          <pc:sldMk cId="4237558295" sldId="264"/>
        </pc:sldMkLst>
        <pc:spChg chg="del">
          <ac:chgData name="Bentley, Kale T (DFW)" userId="11aae39d-e486-45fe-b35a-ddb1940f948b" providerId="ADAL" clId="{DD6A69F9-9EE5-4C04-B124-AC2C83F4C381}" dt="2021-01-13T23:11:26.334" v="6" actId="478"/>
          <ac:spMkLst>
            <pc:docMk/>
            <pc:sldMk cId="4237558295" sldId="264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16.270" v="20" actId="6549"/>
        <pc:sldMkLst>
          <pc:docMk/>
          <pc:sldMk cId="3210351449" sldId="265"/>
        </pc:sldMkLst>
        <pc:spChg chg="del">
          <ac:chgData name="Bentley, Kale T (DFW)" userId="11aae39d-e486-45fe-b35a-ddb1940f948b" providerId="ADAL" clId="{DD6A69F9-9EE5-4C04-B124-AC2C83F4C381}" dt="2021-01-13T23:11:28.782" v="7" actId="478"/>
          <ac:spMkLst>
            <pc:docMk/>
            <pc:sldMk cId="3210351449" sldId="265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0.032" v="22" actId="6549"/>
        <pc:sldMkLst>
          <pc:docMk/>
          <pc:sldMk cId="222272648" sldId="266"/>
        </pc:sldMkLst>
        <pc:spChg chg="del">
          <ac:chgData name="Bentley, Kale T (DFW)" userId="11aae39d-e486-45fe-b35a-ddb1940f948b" providerId="ADAL" clId="{DD6A69F9-9EE5-4C04-B124-AC2C83F4C381}" dt="2021-01-13T23:11:34.375" v="8" actId="478"/>
          <ac:spMkLst>
            <pc:docMk/>
            <pc:sldMk cId="222272648" sldId="266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1.388" v="23" actId="6549"/>
        <pc:sldMkLst>
          <pc:docMk/>
          <pc:sldMk cId="2235099998" sldId="267"/>
        </pc:sldMkLst>
        <pc:spChg chg="del">
          <ac:chgData name="Bentley, Kale T (DFW)" userId="11aae39d-e486-45fe-b35a-ddb1940f948b" providerId="ADAL" clId="{DD6A69F9-9EE5-4C04-B124-AC2C83F4C381}" dt="2021-01-13T23:11:37.030" v="9" actId="478"/>
          <ac:spMkLst>
            <pc:docMk/>
            <pc:sldMk cId="2235099998" sldId="267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6.963" v="27" actId="6549"/>
        <pc:sldMkLst>
          <pc:docMk/>
          <pc:sldMk cId="3197442220" sldId="269"/>
        </pc:sldMkLst>
        <pc:spChg chg="del">
          <ac:chgData name="Bentley, Kale T (DFW)" userId="11aae39d-e486-45fe-b35a-ddb1940f948b" providerId="ADAL" clId="{DD6A69F9-9EE5-4C04-B124-AC2C83F4C381}" dt="2021-01-13T23:11:49.986" v="13" actId="478"/>
          <ac:spMkLst>
            <pc:docMk/>
            <pc:sldMk cId="3197442220" sldId="269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5.631" v="26" actId="6549"/>
        <pc:sldMkLst>
          <pc:docMk/>
          <pc:sldMk cId="3235085397" sldId="270"/>
        </pc:sldMkLst>
        <pc:spChg chg="del">
          <ac:chgData name="Bentley, Kale T (DFW)" userId="11aae39d-e486-45fe-b35a-ddb1940f948b" providerId="ADAL" clId="{DD6A69F9-9EE5-4C04-B124-AC2C83F4C381}" dt="2021-01-13T23:11:46.559" v="12" actId="478"/>
          <ac:spMkLst>
            <pc:docMk/>
            <pc:sldMk cId="3235085397" sldId="270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4.437" v="25" actId="6549"/>
        <pc:sldMkLst>
          <pc:docMk/>
          <pc:sldMk cId="3081838107" sldId="271"/>
        </pc:sldMkLst>
        <pc:spChg chg="del">
          <ac:chgData name="Bentley, Kale T (DFW)" userId="11aae39d-e486-45fe-b35a-ddb1940f948b" providerId="ADAL" clId="{DD6A69F9-9EE5-4C04-B124-AC2C83F4C381}" dt="2021-01-13T23:11:42.639" v="11" actId="478"/>
          <ac:spMkLst>
            <pc:docMk/>
            <pc:sldMk cId="3081838107" sldId="271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8.980" v="28" actId="6549"/>
        <pc:sldMkLst>
          <pc:docMk/>
          <pc:sldMk cId="585949056" sldId="273"/>
        </pc:sldMkLst>
        <pc:spChg chg="del">
          <ac:chgData name="Bentley, Kale T (DFW)" userId="11aae39d-e486-45fe-b35a-ddb1940f948b" providerId="ADAL" clId="{DD6A69F9-9EE5-4C04-B124-AC2C83F4C381}" dt="2021-01-13T23:11:53.463" v="14" actId="478"/>
          <ac:spMkLst>
            <pc:docMk/>
            <pc:sldMk cId="585949056" sldId="273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12.692" v="18" actId="6549"/>
        <pc:sldMkLst>
          <pc:docMk/>
          <pc:sldMk cId="3838972066" sldId="274"/>
        </pc:sldMkLst>
        <pc:spChg chg="del">
          <ac:chgData name="Bentley, Kale T (DFW)" userId="11aae39d-e486-45fe-b35a-ddb1940f948b" providerId="ADAL" clId="{DD6A69F9-9EE5-4C04-B124-AC2C83F4C381}" dt="2021-01-13T23:11:23.630" v="5" actId="478"/>
          <ac:spMkLst>
            <pc:docMk/>
            <pc:sldMk cId="3838972066" sldId="274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07.157" v="16" actId="6549"/>
        <pc:sldMkLst>
          <pc:docMk/>
          <pc:sldMk cId="3624142271" sldId="275"/>
        </pc:sldMkLst>
        <pc:spChg chg="del">
          <ac:chgData name="Bentley, Kale T (DFW)" userId="11aae39d-e486-45fe-b35a-ddb1940f948b" providerId="ADAL" clId="{DD6A69F9-9EE5-4C04-B124-AC2C83F4C381}" dt="2021-01-13T23:11:21.148" v="4" actId="478"/>
          <ac:spMkLst>
            <pc:docMk/>
            <pc:sldMk cId="3624142271" sldId="27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1B33-E124-4309-8DA8-9D46289F06C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E32A-7D6E-44E4-9685-35CC192F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7B66-C816-4684-8D61-22C83031C5B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77702" y="4158098"/>
            <a:ext cx="4697124" cy="2355129"/>
            <a:chOff x="4180175" y="4502871"/>
            <a:chExt cx="3645694" cy="14404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51983"/>
            <a:stretch/>
          </p:blipFill>
          <p:spPr>
            <a:xfrm>
              <a:off x="4180175" y="4502871"/>
              <a:ext cx="3645694" cy="1080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4007"/>
            <a:stretch/>
          </p:blipFill>
          <p:spPr>
            <a:xfrm>
              <a:off x="4180175" y="5583382"/>
              <a:ext cx="3645694" cy="359897"/>
            </a:xfrm>
            <a:prstGeom prst="rect">
              <a:avLst/>
            </a:prstGeom>
          </p:spPr>
        </p:pic>
      </p:grp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75161" y="3008457"/>
            <a:ext cx="7886700" cy="70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Bayesian, state-space, time-series creel survey model</a:t>
            </a:r>
          </a:p>
          <a:p>
            <a:pPr lvl="1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677600">
            <a:off x="2513621" y="3837152"/>
            <a:ext cx="824681" cy="30581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4869135">
            <a:off x="4162311" y="2424599"/>
            <a:ext cx="824681" cy="3058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047537">
            <a:off x="5977305" y="3753972"/>
            <a:ext cx="824681" cy="305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40" y="4502872"/>
            <a:ext cx="2688003" cy="20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31300" y="1388412"/>
            <a:ext cx="7886700" cy="708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Process Error (true variation)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</a:b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vs. 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</a:b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Observation Error (observed minus true)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46230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22401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836645" y="3135440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4395" y="282257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CPUE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3272" y="19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157" y="163971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78894" y="3143434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5062" y="2823942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CPUE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75908" y="19711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4611" y="165825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2036" y="195747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438" y="164862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</p:spTree>
    <p:extLst>
      <p:ext uri="{BB962C8B-B14F-4D97-AF65-F5344CB8AC3E}">
        <p14:creationId xmlns:p14="http://schemas.microsoft.com/office/powerpoint/2010/main" val="308183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65460" y="4738020"/>
                <a:ext cx="9119756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60" y="4738020"/>
                <a:ext cx="9119756" cy="415435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46230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22401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836645" y="3135440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4395" y="282257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CPUE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3272" y="19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157" y="163971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78894" y="3143434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5062" y="2823942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CPUE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75908" y="19711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4611" y="165825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2036" y="195747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438" y="164862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39950" y="43811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2294" y="4135130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13816" y="43811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70957" y="4128798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2350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73889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93694" y="2954678"/>
                <a:ext cx="9168243" cy="4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94" y="2954678"/>
                <a:ext cx="9168243" cy="46705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85388" y="4021038"/>
                <a:ext cx="9119756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88" y="4021038"/>
                <a:ext cx="9119756" cy="415435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7300" y="4942524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42524"/>
                <a:ext cx="9144000" cy="429541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4981" y="304248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188656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99757" y="1932203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1932203"/>
                <a:ext cx="9144000" cy="429541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645266" y="2668335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0520" y="2862140"/>
            <a:ext cx="2781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  <a:p>
            <a:r>
              <a:rPr lang="en-US" dirty="0"/>
              <a:t>L = total fishing hours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3016" y="2355466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CPUE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49759" y="162756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98644" y="130226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87515" y="2676329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3683" y="2356837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CPUE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22395" y="163367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01098" y="132080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48523" y="162002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38925" y="131117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159878" y="366420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2222" y="3418148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33744" y="3664204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90885" y="3411816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process error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30935" y="460095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9950" y="4370804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Process Error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22439" y="6442565"/>
                <a:ext cx="9144000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39" y="6442565"/>
                <a:ext cx="9144000" cy="415435"/>
              </a:xfrm>
              <a:prstGeom prst="rect">
                <a:avLst/>
              </a:prstGeom>
              <a:blipFill>
                <a:blip r:embed="rId7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4617397" y="6081039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9989" y="5776336"/>
            <a:ext cx="233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Total catch (estimate)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246485" y="61206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1675" y="5796244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82059" y="611764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1448" y="5765100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Total hours fished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3367" y="5360031"/>
            <a:ext cx="34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Catch</a:t>
            </a:r>
            <a:r>
              <a:rPr lang="en-US" sz="2800" dirty="0"/>
              <a:t> = Effort  X  CPUE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19744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40177" y="1142728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1629" y="1500692"/>
                <a:ext cx="9557658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d>
                        <m:dPr>
                          <m:ctrlP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1500692"/>
                <a:ext cx="9557658" cy="415435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7572" y="2109720"/>
                <a:ext cx="9144000" cy="412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2" y="2109720"/>
                <a:ext cx="9144000" cy="412036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8458" y="2708440"/>
                <a:ext cx="9144000" cy="399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⁡(0.05)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2708440"/>
                <a:ext cx="9144000" cy="399148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7572" y="3223851"/>
                <a:ext cx="9144000" cy="397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⁡(10)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2" y="3223851"/>
                <a:ext cx="9144000" cy="39754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9342" y="3712586"/>
                <a:ext cx="9144000" cy="37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2" y="3712586"/>
                <a:ext cx="9144000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83151" y="4174006"/>
                <a:ext cx="2236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(−1,1)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51" y="4174006"/>
                <a:ext cx="2236381" cy="369332"/>
              </a:xfrm>
              <a:prstGeom prst="rect">
                <a:avLst/>
              </a:prstGeom>
              <a:blipFill>
                <a:blip r:embed="rId8"/>
                <a:stretch>
                  <a:fillRect l="-27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25708" y="4729178"/>
                <a:ext cx="1933543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08" y="4729178"/>
                <a:ext cx="1933543" cy="370230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225708" y="5197613"/>
                <a:ext cx="1937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08" y="5197613"/>
                <a:ext cx="193751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51116" y="5677134"/>
                <a:ext cx="2478755" cy="42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16" y="5677134"/>
                <a:ext cx="2478755" cy="428964"/>
              </a:xfrm>
              <a:prstGeom prst="rect">
                <a:avLst/>
              </a:prstGeom>
              <a:blipFill>
                <a:blip r:embed="rId11"/>
                <a:stretch>
                  <a:fillRect l="-246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14532" y="6233204"/>
                <a:ext cx="1973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1~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32" y="6233204"/>
                <a:ext cx="197361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39744" y="1389286"/>
            <a:ext cx="222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935960" y="1508706"/>
            <a:ext cx="288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  <a:p>
            <a:r>
              <a:rPr lang="en-US" dirty="0"/>
              <a:t>V = vehicle</a:t>
            </a:r>
          </a:p>
          <a:p>
            <a:r>
              <a:rPr lang="en-US" dirty="0"/>
              <a:t>T = Trailer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67473" y="184497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12497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1187" y="1463205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68546" y="3572949"/>
                <a:ext cx="9617305" cy="927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nary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6" y="3572949"/>
                <a:ext cx="9617305" cy="927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131489" y="332116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6481" y="2657790"/>
            <a:ext cx="2079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Vehicle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Count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07679" y="327314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4789" y="324974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0931" y="2566549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Effort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Residual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77596" y="2473751"/>
            <a:ext cx="1494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Average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Hourly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0696" y="2432391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Vehicles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16529" y="327151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20449" y="2442781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Bias term (how many more or less vehicles are counted relative to expected)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48626" y="329236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247637" y="5387280"/>
                <a:ext cx="9617305" cy="927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37" y="5387280"/>
                <a:ext cx="9617305" cy="927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4110580" y="51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75572" y="4501639"/>
            <a:ext cx="2079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Trailer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Count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(data)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86770" y="511699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13880" y="509359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60022" y="4410398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Effort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Residual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56687" y="4317600"/>
            <a:ext cx="1494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Average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Hourly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9787" y="4276240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Trailers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95620" y="511536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99540" y="4243086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Bias term (how many more or less trailers are counted relative to expected)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27717" y="513621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2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546" y="9126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04504" y="1771016"/>
            <a:ext cx="222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68546" y="2522004"/>
                <a:ext cx="9617305" cy="397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6" y="2522004"/>
                <a:ext cx="9617305" cy="39754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885851" y="1378649"/>
            <a:ext cx="288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  <a:p>
            <a:r>
              <a:rPr lang="en-US" dirty="0"/>
              <a:t>V = vehicle</a:t>
            </a:r>
          </a:p>
          <a:p>
            <a:r>
              <a:rPr lang="en-US" dirty="0"/>
              <a:t>T = Trailer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7006" y="217996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0652" y="1846359"/>
            <a:ext cx="207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Angler Group number of Vehicles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81035" y="215691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82034" y="2146450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99144" y="1401683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Number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 Group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86512" y="1293961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Vehicles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268546" y="4374497"/>
                <a:ext cx="9617305" cy="397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6" y="4374497"/>
                <a:ext cx="9617305" cy="39754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4917006" y="4032455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70652" y="3698852"/>
            <a:ext cx="207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Angler Group number of Trailers (data)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81035" y="400940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82034" y="399894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9144" y="3254176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Number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 Group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6512" y="3146454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Trailers</a:t>
            </a:r>
          </a:p>
        </p:txBody>
      </p:sp>
    </p:spTree>
    <p:extLst>
      <p:ext uri="{BB962C8B-B14F-4D97-AF65-F5344CB8AC3E}">
        <p14:creationId xmlns:p14="http://schemas.microsoft.com/office/powerpoint/2010/main" val="3624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67473" y="184497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12497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1187" y="1463205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</p:spTree>
    <p:extLst>
      <p:ext uri="{BB962C8B-B14F-4D97-AF65-F5344CB8AC3E}">
        <p14:creationId xmlns:p14="http://schemas.microsoft.com/office/powerpoint/2010/main" val="383897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13045" y="1772406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56040" y="176303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66273" y="1453157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vehicles, trailers, and vehicles and trailers per angler are3 not shown</a:t>
            </a:r>
          </a:p>
        </p:txBody>
      </p:sp>
    </p:spTree>
    <p:extLst>
      <p:ext uri="{BB962C8B-B14F-4D97-AF65-F5344CB8AC3E}">
        <p14:creationId xmlns:p14="http://schemas.microsoft.com/office/powerpoint/2010/main" val="42375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34817" y="1772406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33633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51755" y="1421050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 ×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5179581" y="40087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86226" y="372845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effort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64034" y="4003570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63463" y="3720405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effort residual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5705" y="3695700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effect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72348" y="39926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06109" y="3695700"/>
            <a:ext cx="17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indicator variable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156120" y="399268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36845" y="1772406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06164" y="512986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8508" y="4883805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580030" y="5129861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7171" y="4877473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process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1612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77256" y="1452382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 ×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179581" y="40087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6226" y="372845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effort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164034" y="4003570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63463" y="3720405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effort residual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15705" y="3695700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effect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72348" y="39926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06109" y="3695700"/>
            <a:ext cx="17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indicator variable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56120" y="399268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 ×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77092" y="6433332"/>
                <a:ext cx="9144000" cy="412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92" y="6433332"/>
                <a:ext cx="9144000" cy="412036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179581" y="40087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6226" y="372845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effort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13045" y="1785493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4069" y="1507192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64034" y="4003570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63463" y="3720405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effort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Daily Average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06164" y="512986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8508" y="4883805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580030" y="5129861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7171" y="4877473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process error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32730" y="619004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0322" y="5944082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Process Error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7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2736" y="17336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4593" y="1453534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5705" y="3695700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effect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72348" y="39926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06109" y="3695700"/>
            <a:ext cx="17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indicator variable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156120" y="399268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9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22401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3272" y="19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157" y="163971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75908" y="19711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4611" y="165825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2036" y="195747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438" y="164862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</p:spTree>
    <p:extLst>
      <p:ext uri="{BB962C8B-B14F-4D97-AF65-F5344CB8AC3E}">
        <p14:creationId xmlns:p14="http://schemas.microsoft.com/office/powerpoint/2010/main" val="33760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1266</Words>
  <Application>Microsoft Office PowerPoint</Application>
  <PresentationFormat>Widescreen</PresentationFormat>
  <Paragraphs>292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Dept of Fish &amp; Wildlife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 Bentley</dc:creator>
  <cp:lastModifiedBy>Kale Bentley</cp:lastModifiedBy>
  <cp:revision>23</cp:revision>
  <dcterms:created xsi:type="dcterms:W3CDTF">2019-02-28T19:40:15Z</dcterms:created>
  <dcterms:modified xsi:type="dcterms:W3CDTF">2021-01-13T23:12:32Z</dcterms:modified>
</cp:coreProperties>
</file>