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487" r:id="rId2"/>
    <p:sldId id="257" r:id="rId3"/>
    <p:sldId id="488" r:id="rId4"/>
    <p:sldId id="491" r:id="rId5"/>
    <p:sldId id="492" r:id="rId6"/>
    <p:sldId id="498" r:id="rId7"/>
    <p:sldId id="489" r:id="rId8"/>
    <p:sldId id="500" r:id="rId9"/>
    <p:sldId id="501" r:id="rId10"/>
    <p:sldId id="261" r:id="rId11"/>
    <p:sldId id="494" r:id="rId12"/>
    <p:sldId id="495" r:id="rId13"/>
    <p:sldId id="496" r:id="rId14"/>
    <p:sldId id="497" r:id="rId15"/>
    <p:sldId id="499" r:id="rId16"/>
  </p:sldIdLst>
  <p:sldSz cx="12192000" cy="6858000"/>
  <p:notesSz cx="7099300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2246" autoAdjust="0"/>
  </p:normalViewPr>
  <p:slideViewPr>
    <p:cSldViewPr snapToGrid="0">
      <p:cViewPr varScale="1">
        <p:scale>
          <a:sx n="79" d="100"/>
          <a:sy n="79" d="100"/>
        </p:scale>
        <p:origin x="754" y="82"/>
      </p:cViewPr>
      <p:guideLst/>
    </p:cSldViewPr>
  </p:slideViewPr>
  <p:outlineViewPr>
    <p:cViewPr>
      <p:scale>
        <a:sx n="33" d="100"/>
        <a:sy n="33" d="100"/>
      </p:scale>
      <p:origin x="0" y="-4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37275" cy="3452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95475" rIns="95475" bIns="954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algn="r"/>
            <a:fld id="{00000000-1234-1234-1234-123412341234}" type="slidenum">
              <a:rPr lang="en-ZA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ZA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48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48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Lato Light" panose="020B0604020202020204" charset="0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2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75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5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7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214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ZA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‹#›</a:t>
            </a:fld>
            <a:endParaRPr lang="en-ZA"/>
          </a:p>
        </p:txBody>
      </p:sp>
      <p:pic>
        <p:nvPicPr>
          <p:cNvPr id="15" name="Shape 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53800" y="6038225"/>
            <a:ext cx="664200" cy="66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09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37BF-5AE1-4A58-86BF-9615E967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03" y="2490363"/>
            <a:ext cx="11566186" cy="2387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design a field experiment to answer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economic question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7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Problematic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people withdraw cash too frequently and incur substantial withdrawal fees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for people to withdraw small amount several times a day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use debit / credit card as often as they could</a:t>
            </a:r>
            <a:endParaRPr lang="en-ZA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What are some rational explanations for this?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believes many expenses can only be paid in cash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Frequent, unpredictable and urgent expenses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of walking around with too much money (victim of crime, friends / family ask to borrow money)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know about withdrawal fees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trust debit / credit cards</a:t>
            </a:r>
            <a:endParaRPr lang="en-ZA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What are some psychological explanations for this?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Hyperbolic discounting expenditure: continually and unexpectedly succumb to temptation to spend</a:t>
            </a:r>
            <a:endParaRPr lang="en-ZA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Withdrawing small amounts of cash is a commitment device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Withdrawing money feels like a loss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averse about having money stolen (but not about losing withdrawal fees)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Underpredict likelihood of very likely future expenses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Habit / social convention / default of only withdrawing small amounts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Forgetful about / inattentive to certain future expenses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interventions: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about own historical withdrawal patterns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planning (e.g. making a list of weekly expenses) to help anticipate and plan money withdrawal better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 to withdraw sufficient cash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incentives?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messaging to: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emphasise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loss of withdrawal fees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immediately pleasant / things they could spend savings to trigger visceral response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information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others (social pressure)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precede withdrawals or coincide with time when people are receptive to information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of people who would be most affected (and how to measure this in baseline survey):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forgetful or easily distracted (e.g. mothers with multiple children to care for, people who self-report having many important daily tasks)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 fewer binding constraints to making larger cash withdrawals (e.g. low perceived probability of being robbed, purchase mainly from formal firms, have a credit card)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self-control problems (e.g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other symptoms of low self-control)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not know value of withdrawal fees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averse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 to easily fall into habits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Ultimate outcome: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sum of withdrawal fees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Intermediate outcomes: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Accurately recall value of withdrawal fee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recall number of expenses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of use of debit / credit card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value of withdrawal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Regularity of withdrawals (location and time)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86E-63BA-4F18-A5AE-00AF1FB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frequent cash withdrawals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315-58E0-4A9E-AB6F-AF3371BF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institution: any bank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Population of interest: banking clients who tend to withdraw cash frequently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Level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randomisation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individual should be fine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Sample size: do power calculation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Stratification: by gender, SES, frequency of cash withdrawal, credit card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Partial compliance: Not relevant if information / reminder treatment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Attrition, nonparticipation: R50 participation fee (for baseline survey) + R50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survey?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External validity: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 &amp; GE likely to be similar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Hawthorne effect: maybe have one control with surveys, and one which is only tracked via admin data from bank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control trials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48000" cy="49642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RCTs offer persuasive way of measuring causal effect of intervention on outcome in specific context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the effect of providing free mosquito nets on malaria incidence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 RCT procedure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Sample group of observations from population of interest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Randomly allocate some observations to control group and other to treatment group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Perform baseline survey on all participants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Administer treatment (intervention) to control group but not to treatment group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endline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survey on all participants</a:t>
            </a:r>
          </a:p>
          <a:p>
            <a:pPr marL="9906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Test whether mean of outcome variable (as measured in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endline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survey) is different between test and control groups</a:t>
            </a:r>
          </a:p>
          <a:p>
            <a:pPr marL="508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5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RCTs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economic RCT would usually choose an intervention that would not have (large) effect on outcome if individuals behaved like prototypical rational agents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Hyperbolic discounting: small immediate incentives or commitment device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 dependence / loss aversion: manipulate reference points (e.g. pay upfront rather than promise to pay later, framing)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preferences: gift exchange, interactions with diverse group, peer support, communicate social norms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Beliefs: information on correct probabilities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Non-standard decision making: reminders, action planning, persuasion, salience of information, menu of choices, decision architecture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start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Think of example of sub-optimal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Choices that people regret (intention-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gap)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Think about all the different explanations for this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Theory of change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with “rational” reasons, proceed to “psychological” reasons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Think of potentially useful intervention that may change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desirable direction, based on one or more of your “models” for why suboptimal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</a:t>
            </a:r>
          </a:p>
          <a:p>
            <a:pPr marL="5080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Unpack causal mechanism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your “model” make additional testable predictions about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certain groups more likely to be affected by your intervention?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how can we identify these groups with baseline survey?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there some variants of the treatment that would work better or worse?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consider having multiple treatment arms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there intermediate outcomes that will also be affected by your intervention?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measure these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survey</a:t>
            </a:r>
          </a:p>
          <a:p>
            <a:pPr marL="5080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Empirical analysis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48000" cy="4740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by doing balance test to show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randomisation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was successful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means of final outcome across treatment groups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the most NB result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OLS regression to test significance of effect, while controlling for baseline covariates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2SLS if imperfect compliance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Maybe probit / logit if outcome is binary; multinomial logit / ordered probit if outcome is multivalued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 effect of treatment on intermediate outcomes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whether consistent with theory of change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 interaction between baseline attributes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whether subgroup heterogeneity is consistent  with theory of change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standard errors if multiple observations per cluster or per unit of observation</a:t>
            </a:r>
          </a:p>
          <a:p>
            <a:pPr marL="5080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3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things to consider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Population of interest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Partner institutions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Level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randomisation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individual, firm,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size: power to detect treatment effects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Stratification: ensures balance along some covariates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Partial compliance: how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 use IV rather than OLS?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Attrition, nonparticipation: how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External validity: what are threats, how to address them?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5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Essay structure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5754" cy="432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Clearly state RQ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Needs assessment (with lit review)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Explain how your study fits into literature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Theory of change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Explain interventions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plan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Randomisation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stratification, sampling strategy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surveys (no need to design full survey)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Pre-analysis plan and potential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F80-8E48-40FE-A1A7-AFE4A07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96AA-1302-4E53-9E23-9BE3D903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5754" cy="432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am looking for: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Interesting and/or important questions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Good understanding of problem, intervention and existing literature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Clever designs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Sensible &amp; comprehensive theories of change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Honest reflection of potential shortcomings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detail regarding ethic application, budget, sample size, sampling strategy, estimation strategy in econometric analysis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clustered standard errors, ordered probits) is good, but don’t let this dominate the essay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have different expectations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Honours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Masters students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74845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" id="{8F78FD68-3356-48CD-9950-E43959C69C88}" vid="{58E7C5CD-CE7F-4690-9008-E020E7111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</Template>
  <TotalTime>12184</TotalTime>
  <Words>1207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Lato</vt:lpstr>
      <vt:lpstr>Lato Light</vt:lpstr>
      <vt:lpstr>Calibri</vt:lpstr>
      <vt:lpstr>Lecture slides</vt:lpstr>
      <vt:lpstr>How to design a field experiment to answer a behavioural economic question</vt:lpstr>
      <vt:lpstr>Randomised control trials</vt:lpstr>
      <vt:lpstr>RCTs</vt:lpstr>
      <vt:lpstr>How to start</vt:lpstr>
      <vt:lpstr>Unpack causal mechanism</vt:lpstr>
      <vt:lpstr>Empirical analysis</vt:lpstr>
      <vt:lpstr>Other things to consider</vt:lpstr>
      <vt:lpstr>Essay structure</vt:lpstr>
      <vt:lpstr>Assessment</vt:lpstr>
      <vt:lpstr>Example: frequent cash withdrawals</vt:lpstr>
      <vt:lpstr>Example: frequent cash withdrawals</vt:lpstr>
      <vt:lpstr>Example: frequent cash withdrawals</vt:lpstr>
      <vt:lpstr>Example: frequent cash withdrawals</vt:lpstr>
      <vt:lpstr>Example: frequent cash withdrawals</vt:lpstr>
      <vt:lpstr>Example: frequent cash withdrawals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Overview</dc:title>
  <dc:creator>Burger, Rulof [rulof@sun.ac.za]</dc:creator>
  <cp:lastModifiedBy>Burger, Rulof [rulof@sun.ac.za]</cp:lastModifiedBy>
  <cp:revision>80</cp:revision>
  <dcterms:modified xsi:type="dcterms:W3CDTF">2021-09-07T11:40:12Z</dcterms:modified>
</cp:coreProperties>
</file>