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4"/>
  </p:notesMasterIdLst>
  <p:sldIdLst>
    <p:sldId id="256" r:id="rId2"/>
    <p:sldId id="258" r:id="rId3"/>
    <p:sldId id="259" r:id="rId4"/>
    <p:sldId id="260" r:id="rId5"/>
    <p:sldId id="337" r:id="rId6"/>
    <p:sldId id="262" r:id="rId7"/>
    <p:sldId id="263" r:id="rId8"/>
    <p:sldId id="264" r:id="rId9"/>
    <p:sldId id="306" r:id="rId10"/>
    <p:sldId id="307" r:id="rId11"/>
    <p:sldId id="280" r:id="rId12"/>
    <p:sldId id="312" r:id="rId13"/>
    <p:sldId id="311" r:id="rId14"/>
    <p:sldId id="338" r:id="rId15"/>
    <p:sldId id="330" r:id="rId16"/>
    <p:sldId id="331" r:id="rId17"/>
    <p:sldId id="325" r:id="rId18"/>
    <p:sldId id="343" r:id="rId19"/>
    <p:sldId id="483" r:id="rId20"/>
    <p:sldId id="484" r:id="rId21"/>
    <p:sldId id="485" r:id="rId22"/>
    <p:sldId id="486" r:id="rId23"/>
    <p:sldId id="257" r:id="rId24"/>
    <p:sldId id="428" r:id="rId25"/>
    <p:sldId id="451" r:id="rId26"/>
    <p:sldId id="454" r:id="rId27"/>
    <p:sldId id="367" r:id="rId28"/>
    <p:sldId id="456" r:id="rId29"/>
    <p:sldId id="457" r:id="rId30"/>
    <p:sldId id="458" r:id="rId31"/>
    <p:sldId id="459" r:id="rId32"/>
    <p:sldId id="375" r:id="rId33"/>
    <p:sldId id="376" r:id="rId34"/>
    <p:sldId id="372" r:id="rId35"/>
    <p:sldId id="380" r:id="rId36"/>
    <p:sldId id="383" r:id="rId37"/>
    <p:sldId id="384" r:id="rId38"/>
    <p:sldId id="487" r:id="rId39"/>
    <p:sldId id="473" r:id="rId40"/>
    <p:sldId id="472" r:id="rId41"/>
    <p:sldId id="474" r:id="rId42"/>
    <p:sldId id="377" r:id="rId43"/>
  </p:sldIdLst>
  <p:sldSz cx="12192000" cy="6858000"/>
  <p:notesSz cx="7099300" cy="10234613"/>
  <p:embeddedFontLst>
    <p:embeddedFont>
      <p:font typeface="Calibri" panose="020F0502020204030204" pitchFamily="34" charset="0"/>
      <p:regular r:id="rId45"/>
      <p:bold r:id="rId46"/>
      <p:italic r:id="rId47"/>
      <p:boldItalic r:id="rId48"/>
    </p:embeddedFont>
    <p:embeddedFont>
      <p:font typeface="Cambria Math" panose="02040503050406030204" pitchFamily="18" charset="0"/>
      <p:regular r:id="rId49"/>
    </p:embeddedFont>
    <p:embeddedFont>
      <p:font typeface="Lato" panose="020B0604020202020204" charset="0"/>
      <p:regular r:id="rId50"/>
      <p:bold r:id="rId51"/>
      <p:italic r:id="rId52"/>
      <p:boldItalic r:id="rId53"/>
    </p:embeddedFont>
    <p:embeddedFont>
      <p:font typeface="Lato Light"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82238" autoAdjust="0"/>
  </p:normalViewPr>
  <p:slideViewPr>
    <p:cSldViewPr snapToGrid="0">
      <p:cViewPr varScale="1">
        <p:scale>
          <a:sx n="96" d="100"/>
          <a:sy n="96" d="100"/>
        </p:scale>
        <p:origin x="162" y="78"/>
      </p:cViewPr>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363" cy="513508"/>
          </a:xfrm>
          <a:prstGeom prst="rect">
            <a:avLst/>
          </a:prstGeom>
          <a:noFill/>
          <a:ln>
            <a:noFill/>
          </a:ln>
        </p:spPr>
        <p:txBody>
          <a:bodyPr spcFirstLastPara="1" wrap="square" lIns="95475" tIns="95475" rIns="95475" bIns="95475"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21294" y="0"/>
            <a:ext cx="3076363" cy="513508"/>
          </a:xfrm>
          <a:prstGeom prst="rect">
            <a:avLst/>
          </a:prstGeom>
          <a:noFill/>
          <a:ln>
            <a:noFill/>
          </a:ln>
        </p:spPr>
        <p:txBody>
          <a:bodyPr spcFirstLastPara="1" wrap="square" lIns="95475" tIns="95475" rIns="95475" bIns="95475"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709930" y="4925408"/>
            <a:ext cx="5679440" cy="4029879"/>
          </a:xfrm>
          <a:prstGeom prst="rect">
            <a:avLst/>
          </a:prstGeom>
          <a:noFill/>
          <a:ln>
            <a:noFill/>
          </a:ln>
        </p:spPr>
        <p:txBody>
          <a:bodyPr spcFirstLastPara="1" wrap="square" lIns="95475" tIns="95475" rIns="95475" bIns="954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106"/>
            <a:ext cx="3076363" cy="513507"/>
          </a:xfrm>
          <a:prstGeom prst="rect">
            <a:avLst/>
          </a:prstGeom>
          <a:noFill/>
          <a:ln>
            <a:noFill/>
          </a:ln>
        </p:spPr>
        <p:txBody>
          <a:bodyPr spcFirstLastPara="1" wrap="square" lIns="95475" tIns="95475" rIns="95475" bIns="95475"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21294" y="9721106"/>
            <a:ext cx="3076363" cy="513507"/>
          </a:xfrm>
          <a:prstGeom prst="rect">
            <a:avLst/>
          </a:prstGeom>
          <a:noFill/>
          <a:ln>
            <a:noFill/>
          </a:ln>
        </p:spPr>
        <p:txBody>
          <a:bodyPr spcFirstLastPara="1" wrap="square" lIns="95475" tIns="47725" rIns="95475" bIns="47725" anchor="b" anchorCtr="0">
            <a:noAutofit/>
          </a:bodyPr>
          <a:lstStyle/>
          <a:p>
            <a:pPr algn="r"/>
            <a:fld id="{00000000-1234-1234-1234-123412341234}" type="slidenum">
              <a:rPr lang="en-ZA" sz="1300" smtClean="0">
                <a:solidFill>
                  <a:schemeClr val="dk1"/>
                </a:solidFill>
                <a:latin typeface="Calibri"/>
                <a:ea typeface="Calibri"/>
                <a:cs typeface="Calibri"/>
                <a:sym typeface="Calibri"/>
              </a:rPr>
              <a:pPr algn="r"/>
              <a:t>‹#›</a:t>
            </a:fld>
            <a:endParaRPr lang="en-ZA"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endParaRPr/>
          </a:p>
        </p:txBody>
      </p:sp>
      <p:sp>
        <p:nvSpPr>
          <p:cNvPr id="87" name="Shape 87"/>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709930" y="4925408"/>
            <a:ext cx="5679440" cy="4029879"/>
          </a:xfrm>
          <a:prstGeom prst="rect">
            <a:avLst/>
          </a:prstGeom>
          <a:noFill/>
          <a:ln>
            <a:noFill/>
          </a:ln>
        </p:spPr>
        <p:txBody>
          <a:bodyPr spcFirstLastPara="1" wrap="square" lIns="95475" tIns="47725" rIns="95475" bIns="47725" anchor="t" anchorCtr="0">
            <a:noAutofit/>
          </a:bodyPr>
          <a:lstStyle/>
          <a:p>
            <a:pPr marL="0" indent="0"/>
            <a:r>
              <a:rPr lang="en-ZA" dirty="0"/>
              <a:t>Picture = people instinctively notice that face is mad. Maybe you even anticipate what he will say and how he will sound</a:t>
            </a:r>
            <a:endParaRPr sz="1300" dirty="0"/>
          </a:p>
          <a:p>
            <a:pPr marL="0" indent="0"/>
            <a:r>
              <a:rPr lang="en-ZA" sz="1300" dirty="0"/>
              <a:t>24 x 17 = 408.</a:t>
            </a:r>
          </a:p>
          <a:p>
            <a:pPr marL="0" indent="0"/>
            <a:r>
              <a:rPr lang="en-ZA" sz="1300" dirty="0"/>
              <a:t>When engaging system 2 pupils dilate, heart</a:t>
            </a:r>
            <a:r>
              <a:rPr lang="en-ZA" sz="1300" baseline="0" dirty="0"/>
              <a:t> rate increases and you burn energy</a:t>
            </a:r>
            <a:endParaRPr sz="1300" dirty="0"/>
          </a:p>
        </p:txBody>
      </p:sp>
      <p:sp>
        <p:nvSpPr>
          <p:cNvPr id="240" name="Shape 240"/>
          <p:cNvSpPr txBox="1">
            <a:spLocks noGrp="1"/>
          </p:cNvSpPr>
          <p:nvPr>
            <p:ph type="sldNum" idx="12"/>
          </p:nvPr>
        </p:nvSpPr>
        <p:spPr>
          <a:xfrm>
            <a:off x="4021294" y="9721106"/>
            <a:ext cx="3076363" cy="513507"/>
          </a:xfrm>
          <a:prstGeom prst="rect">
            <a:avLst/>
          </a:prstGeom>
          <a:noFill/>
          <a:ln>
            <a:noFill/>
          </a:ln>
        </p:spPr>
        <p:txBody>
          <a:bodyPr spcFirstLastPara="1" wrap="square" lIns="95475" tIns="47725" rIns="95475" bIns="47725" anchor="b" anchorCtr="0">
            <a:noAutofit/>
          </a:bodyPr>
          <a:lstStyle/>
          <a:p>
            <a:pPr algn="r"/>
            <a:fld id="{00000000-1234-1234-1234-123412341234}" type="slidenum">
              <a:rPr lang="en-ZA" sz="1300">
                <a:solidFill>
                  <a:schemeClr val="dk1"/>
                </a:solidFill>
                <a:latin typeface="Calibri"/>
                <a:ea typeface="Calibri"/>
                <a:cs typeface="Calibri"/>
                <a:sym typeface="Calibri"/>
              </a:rPr>
              <a:pPr algn="r"/>
              <a:t>10</a:t>
            </a:fld>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932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200" dirty="0">
                <a:latin typeface="Lato"/>
                <a:ea typeface="Lato"/>
                <a:cs typeface="Lato"/>
                <a:sym typeface="Lato"/>
              </a:rPr>
              <a:t>Examples of migrations: Chess master perceives strengths / weaknesses of chess positions instantly; pattern recognition has replaced effortful serial processing; Prolonged cultural exposure eventually produces a facility for social judgements, i.e. recognise personality descriptions as representative of certain occupation</a:t>
            </a:r>
          </a:p>
        </p:txBody>
      </p:sp>
      <p:sp>
        <p:nvSpPr>
          <p:cNvPr id="233" name="Shape 233"/>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r>
              <a:rPr lang="en-ZA" dirty="0"/>
              <a:t>Although mistakes are rare, </a:t>
            </a:r>
            <a:r>
              <a:rPr lang="en-ZA" baseline="0" dirty="0"/>
              <a:t>the third </a:t>
            </a:r>
            <a:r>
              <a:rPr lang="en-ZA" baseline="0" dirty="0" err="1"/>
              <a:t>Stroop</a:t>
            </a:r>
            <a:r>
              <a:rPr lang="en-ZA" baseline="0" dirty="0"/>
              <a:t> task requires more cognitive effort and takes longer than other tasks</a:t>
            </a:r>
            <a:endParaRPr dirty="0"/>
          </a:p>
        </p:txBody>
      </p:sp>
      <p:sp>
        <p:nvSpPr>
          <p:cNvPr id="233" name="Shape 233"/>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25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endParaRPr/>
          </a:p>
        </p:txBody>
      </p:sp>
      <p:sp>
        <p:nvSpPr>
          <p:cNvPr id="233" name="Shape 233"/>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940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endParaRPr dirty="0"/>
          </a:p>
        </p:txBody>
      </p:sp>
      <p:sp>
        <p:nvSpPr>
          <p:cNvPr id="295" name="Shape 295"/>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3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trolley is heading down a track on which there are five railroad workers, who cannot get off the track. They will be killed if nothing is done.</a:t>
            </a:r>
          </a:p>
          <a:p>
            <a:r>
              <a:rPr lang="en-US" dirty="0"/>
              <a:t>Switch scenario: You are an operator who can flip a switch to divert the trolley from its current track to a different track on which a single person is walking. </a:t>
            </a:r>
          </a:p>
          <a:p>
            <a:r>
              <a:rPr lang="en-US" dirty="0"/>
              <a:t>NB: The question is not what you WOULD do but what you SHOULD do.</a:t>
            </a:r>
            <a:endParaRPr lang="en-ZA" dirty="0"/>
          </a:p>
        </p:txBody>
      </p:sp>
      <p:sp>
        <p:nvSpPr>
          <p:cNvPr id="4" name="Slide Number Placeholder 3"/>
          <p:cNvSpPr>
            <a:spLocks noGrp="1"/>
          </p:cNvSpPr>
          <p:nvPr>
            <p:ph type="sldNum" idx="12"/>
          </p:nvPr>
        </p:nvSpPr>
        <p:spPr/>
        <p:txBody>
          <a:bodyPr/>
          <a:lstStyle/>
          <a:p>
            <a:pPr algn="r"/>
            <a:fld id="{00000000-1234-1234-1234-123412341234}" type="slidenum">
              <a:rPr lang="en-ZA" sz="1300" smtClean="0">
                <a:solidFill>
                  <a:schemeClr val="dk1"/>
                </a:solidFill>
                <a:latin typeface="Calibri"/>
                <a:ea typeface="Calibri"/>
                <a:cs typeface="Calibri"/>
                <a:sym typeface="Calibri"/>
              </a:rPr>
              <a:pPr algn="r"/>
              <a:t>15</a:t>
            </a:fld>
            <a:endParaRPr lang="en-ZA"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164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09930" y="4925407"/>
            <a:ext cx="5679365" cy="4029942"/>
          </a:xfrm>
          <a:prstGeom prst="rect">
            <a:avLst/>
          </a:prstGeom>
        </p:spPr>
        <p:txBody>
          <a:bodyPr spcFirstLastPara="1" wrap="square" lIns="95475" tIns="95475" rIns="95475" bIns="95475" anchor="t" anchorCtr="0">
            <a:noAutofit/>
          </a:bodyPr>
          <a:lstStyle/>
          <a:p>
            <a:pPr marL="0" marR="0" lvl="0" indent="0" algn="l" defTabSz="914400" rtl="0" eaLnBrk="1" fontAlgn="auto" latinLnBrk="0" hangingPunct="1">
              <a:lnSpc>
                <a:spcPct val="115000"/>
              </a:lnSpc>
              <a:spcBef>
                <a:spcPts val="1044"/>
              </a:spcBef>
              <a:spcAft>
                <a:spcPts val="0"/>
              </a:spcAft>
              <a:buClr>
                <a:srgbClr val="000000"/>
              </a:buClr>
              <a:buSzPts val="1400"/>
              <a:buFont typeface="Arial"/>
              <a:buNone/>
              <a:tabLst/>
              <a:defRPr/>
            </a:pPr>
            <a:r>
              <a:rPr lang="en-ZA" sz="1000" dirty="0">
                <a:latin typeface="Lato"/>
                <a:ea typeface="Lato"/>
                <a:cs typeface="Lato"/>
                <a:sym typeface="Lato"/>
              </a:rPr>
              <a:t>Incidental vs instrumental nature of death</a:t>
            </a:r>
            <a:r>
              <a:rPr lang="en-ZA" sz="1000" baseline="0" dirty="0">
                <a:latin typeface="Lato"/>
                <a:ea typeface="Lato"/>
                <a:cs typeface="Lato"/>
                <a:sym typeface="Lato"/>
              </a:rPr>
              <a:t> of single individual. But slight variation of switch scenario in which single death is instrumental is still deemed justifiable. </a:t>
            </a:r>
            <a:endParaRPr lang="en-ZA" sz="1000" dirty="0">
              <a:latin typeface="Lato"/>
              <a:ea typeface="Lato"/>
              <a:cs typeface="Lato"/>
              <a:sym typeface="Lato"/>
            </a:endParaRPr>
          </a:p>
          <a:p>
            <a:pPr marL="0" marR="0" lvl="0" indent="0" algn="l" defTabSz="914400" rtl="0" eaLnBrk="1" fontAlgn="auto" latinLnBrk="0" hangingPunct="1">
              <a:lnSpc>
                <a:spcPct val="115000"/>
              </a:lnSpc>
              <a:spcBef>
                <a:spcPts val="1044"/>
              </a:spcBef>
              <a:spcAft>
                <a:spcPts val="0"/>
              </a:spcAft>
              <a:buClr>
                <a:srgbClr val="000000"/>
              </a:buClr>
              <a:buSzPts val="1400"/>
              <a:buFont typeface="Arial"/>
              <a:buNone/>
              <a:tabLst/>
              <a:defRPr/>
            </a:pPr>
            <a:r>
              <a:rPr lang="en-ZA" sz="1000" dirty="0">
                <a:latin typeface="Lato"/>
                <a:ea typeface="Lato"/>
                <a:cs typeface="Lato"/>
                <a:sym typeface="Lato"/>
              </a:rPr>
              <a:t>Neurologists have used brain imaging to “solve” trolley dilemma: pulling a lever effects violence far away (which until recently was impossible, and hence we have no evolutionary distaste for it), whereas pushing someone off a footbridge entails violence in less than a stone’s throw away (a distaste for which would have assisted our species in constructing stable communities and an evolutionary advantage)</a:t>
            </a:r>
            <a:endParaRPr lang="en-ZA" sz="1000" dirty="0"/>
          </a:p>
          <a:p>
            <a:pPr marL="0" indent="0">
              <a:lnSpc>
                <a:spcPct val="115000"/>
              </a:lnSpc>
              <a:spcBef>
                <a:spcPts val="1044"/>
              </a:spcBef>
            </a:pPr>
            <a:endParaRPr sz="1000" dirty="0"/>
          </a:p>
        </p:txBody>
      </p:sp>
      <p:sp>
        <p:nvSpPr>
          <p:cNvPr id="319" name="Shape 319"/>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1108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09930" y="4925407"/>
            <a:ext cx="5679365" cy="4029942"/>
          </a:xfrm>
          <a:prstGeom prst="rect">
            <a:avLst/>
          </a:prstGeom>
        </p:spPr>
        <p:txBody>
          <a:bodyPr spcFirstLastPara="1" wrap="square" lIns="95475" tIns="95475" rIns="95475" bIns="95475" anchor="t" anchorCtr="0">
            <a:noAutofit/>
          </a:bodyPr>
          <a:lstStyle/>
          <a:p>
            <a:pPr marL="0" marR="0" lvl="0" indent="0" algn="l" defTabSz="914400" rtl="0" eaLnBrk="1" fontAlgn="auto" latinLnBrk="0" hangingPunct="1">
              <a:lnSpc>
                <a:spcPct val="115000"/>
              </a:lnSpc>
              <a:spcBef>
                <a:spcPts val="1044"/>
              </a:spcBef>
              <a:spcAft>
                <a:spcPts val="0"/>
              </a:spcAft>
              <a:buClr>
                <a:srgbClr val="000000"/>
              </a:buClr>
              <a:buSzPts val="1400"/>
              <a:buFont typeface="Arial"/>
              <a:buNone/>
              <a:tabLst/>
              <a:defRPr/>
            </a:pPr>
            <a:r>
              <a:rPr lang="en-US" sz="1000" dirty="0"/>
              <a:t>Other examples: </a:t>
            </a:r>
            <a:r>
              <a:rPr lang="en-US" sz="1000" dirty="0">
                <a:latin typeface="Lato"/>
                <a:ea typeface="Lato"/>
                <a:cs typeface="Lato"/>
                <a:sym typeface="Lato"/>
              </a:rPr>
              <a:t>Rejecting low offers in ultimatum game corresponds to more activity in DRS and less in PFC</a:t>
            </a:r>
          </a:p>
          <a:p>
            <a:pPr marL="0" marR="0" lvl="0" indent="0" algn="l" defTabSz="914400" rtl="0" eaLnBrk="1" fontAlgn="auto" latinLnBrk="0" hangingPunct="1">
              <a:lnSpc>
                <a:spcPct val="115000"/>
              </a:lnSpc>
              <a:spcBef>
                <a:spcPts val="1044"/>
              </a:spcBef>
              <a:spcAft>
                <a:spcPts val="0"/>
              </a:spcAft>
              <a:buClr>
                <a:srgbClr val="000000"/>
              </a:buClr>
              <a:buSzPts val="1400"/>
              <a:buFont typeface="Arial"/>
              <a:buNone/>
              <a:tabLst/>
              <a:defRPr/>
            </a:pPr>
            <a:r>
              <a:rPr lang="en-US" sz="1000" dirty="0">
                <a:latin typeface="Lato"/>
                <a:ea typeface="Lato"/>
                <a:cs typeface="Lato"/>
                <a:sym typeface="Lato"/>
              </a:rPr>
              <a:t>Same for choosing small immediate rewards over large delayed reward</a:t>
            </a:r>
          </a:p>
          <a:p>
            <a:pPr marL="0" marR="0" lvl="0" indent="0" algn="l" defTabSz="914400" rtl="0" eaLnBrk="1" fontAlgn="auto" latinLnBrk="0" hangingPunct="1">
              <a:lnSpc>
                <a:spcPct val="115000"/>
              </a:lnSpc>
              <a:spcBef>
                <a:spcPts val="1044"/>
              </a:spcBef>
              <a:spcAft>
                <a:spcPts val="0"/>
              </a:spcAft>
              <a:buClr>
                <a:srgbClr val="000000"/>
              </a:buClr>
              <a:buSzPts val="1400"/>
              <a:buFont typeface="Arial"/>
              <a:buNone/>
              <a:tabLst/>
              <a:defRPr/>
            </a:pPr>
            <a:r>
              <a:rPr lang="en-US" sz="1000" dirty="0">
                <a:latin typeface="Lato"/>
                <a:ea typeface="Lato"/>
                <a:cs typeface="Lato"/>
                <a:sym typeface="Lato"/>
              </a:rPr>
              <a:t>Also activity in PFC appears to be relevant for effectiveness of placebos</a:t>
            </a:r>
          </a:p>
          <a:p>
            <a:pPr marL="0" indent="0">
              <a:lnSpc>
                <a:spcPct val="115000"/>
              </a:lnSpc>
              <a:spcBef>
                <a:spcPts val="1044"/>
              </a:spcBef>
            </a:pPr>
            <a:endParaRPr sz="1000" dirty="0"/>
          </a:p>
        </p:txBody>
      </p:sp>
      <p:sp>
        <p:nvSpPr>
          <p:cNvPr id="319" name="Shape 319"/>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10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66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37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endParaRPr dirty="0"/>
          </a:p>
        </p:txBody>
      </p:sp>
      <p:sp>
        <p:nvSpPr>
          <p:cNvPr id="100" name="Shape 100"/>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33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682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6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111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28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Cognitive load = trying to remember sequence of numbers</a:t>
            </a:r>
            <a:endParaRPr dirty="0"/>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21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331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66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80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Shape 106"/>
          <p:cNvSpPr txBox="1">
            <a:spLocks noGrp="1"/>
          </p:cNvSpPr>
          <p:nvPr>
            <p:ph type="body" idx="1"/>
          </p:nvPr>
        </p:nvSpPr>
        <p:spPr>
          <a:xfrm>
            <a:off x="709930" y="4925408"/>
            <a:ext cx="5679440" cy="4029879"/>
          </a:xfrm>
          <a:prstGeom prst="rect">
            <a:avLst/>
          </a:prstGeom>
          <a:noFill/>
          <a:ln>
            <a:noFill/>
          </a:ln>
        </p:spPr>
        <p:txBody>
          <a:bodyPr spcFirstLastPara="1" wrap="square" lIns="95475" tIns="47725" rIns="95475" bIns="47725" anchor="t" anchorCtr="0">
            <a:noAutofit/>
          </a:bodyPr>
          <a:lstStyle/>
          <a:p>
            <a:pPr marL="0" indent="0"/>
            <a:r>
              <a:rPr lang="en-ZA" dirty="0"/>
              <a:t>Economics is a social science, like anthropology, political science and sociology; primarily interested in human behaviour.</a:t>
            </a:r>
            <a:endParaRPr dirty="0"/>
          </a:p>
          <a:p>
            <a:pPr marL="0" indent="0"/>
            <a:r>
              <a:rPr lang="en-ZA" dirty="0"/>
              <a:t>Essence: figuring out what people care about, and what they are trying to achieve when they make decisions helps you understand, predict and influence their behaviour</a:t>
            </a:r>
          </a:p>
          <a:p>
            <a:pPr marL="0" indent="0"/>
            <a:r>
              <a:rPr lang="en-ZA" dirty="0"/>
              <a:t>Example:</a:t>
            </a:r>
            <a:r>
              <a:rPr lang="en-ZA" baseline="0" dirty="0"/>
              <a:t> Economics of crime show that understanding what potential criminals are trying to achieve can: 1) help understand crime patterns (across time and space), 2) provide policy levers to curb criminal activity in most cost-effective way</a:t>
            </a:r>
            <a:endParaRPr dirty="0"/>
          </a:p>
        </p:txBody>
      </p:sp>
      <p:sp>
        <p:nvSpPr>
          <p:cNvPr id="107" name="Shape 107"/>
          <p:cNvSpPr txBox="1">
            <a:spLocks noGrp="1"/>
          </p:cNvSpPr>
          <p:nvPr>
            <p:ph type="sldNum" idx="12"/>
          </p:nvPr>
        </p:nvSpPr>
        <p:spPr>
          <a:xfrm>
            <a:off x="4021294" y="9721106"/>
            <a:ext cx="3076363" cy="513507"/>
          </a:xfrm>
          <a:prstGeom prst="rect">
            <a:avLst/>
          </a:prstGeom>
          <a:noFill/>
          <a:ln>
            <a:noFill/>
          </a:ln>
        </p:spPr>
        <p:txBody>
          <a:bodyPr spcFirstLastPara="1" wrap="square" lIns="95475" tIns="47725" rIns="95475" bIns="47725" anchor="b" anchorCtr="0">
            <a:noAutofit/>
          </a:bodyPr>
          <a:lstStyle/>
          <a:p>
            <a:pPr algn="r"/>
            <a:fld id="{00000000-1234-1234-1234-123412341234}" type="slidenum">
              <a:rPr lang="en-ZA" sz="1300">
                <a:solidFill>
                  <a:schemeClr val="dk1"/>
                </a:solidFill>
                <a:latin typeface="Calibri"/>
                <a:ea typeface="Calibri"/>
                <a:cs typeface="Calibri"/>
                <a:sym typeface="Calibri"/>
              </a:rPr>
              <a:pPr algn="r"/>
              <a:t>3</a:t>
            </a:fld>
            <a:endParaRPr sz="13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086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452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51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97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060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538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857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631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66909" y="4777958"/>
            <a:ext cx="533527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57188" y="1241425"/>
            <a:ext cx="5954712"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563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9768" y="4777959"/>
            <a:ext cx="5438140" cy="390923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420688" y="1241425"/>
            <a:ext cx="5956300"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88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Shape 113"/>
          <p:cNvSpPr txBox="1">
            <a:spLocks noGrp="1"/>
          </p:cNvSpPr>
          <p:nvPr>
            <p:ph type="body" idx="1"/>
          </p:nvPr>
        </p:nvSpPr>
        <p:spPr>
          <a:xfrm>
            <a:off x="709930" y="4925408"/>
            <a:ext cx="5679440" cy="4029879"/>
          </a:xfrm>
          <a:prstGeom prst="rect">
            <a:avLst/>
          </a:prstGeom>
          <a:noFill/>
          <a:ln>
            <a:noFill/>
          </a:ln>
        </p:spPr>
        <p:txBody>
          <a:bodyPr spcFirstLastPara="1" wrap="square" lIns="95475" tIns="47725" rIns="95475" bIns="47725" anchor="t" anchorCtr="0">
            <a:noAutofit/>
          </a:bodyPr>
          <a:lstStyle/>
          <a:p>
            <a:pPr marL="0" indent="0">
              <a:buClr>
                <a:schemeClr val="dk1"/>
              </a:buClr>
              <a:buSzPts val="1200"/>
            </a:pPr>
            <a:r>
              <a:rPr lang="en-ZA" dirty="0"/>
              <a:t>BE already awarded 4 Nobel Prizes. </a:t>
            </a:r>
          </a:p>
          <a:p>
            <a:pPr marL="0" indent="0">
              <a:buClr>
                <a:schemeClr val="dk1"/>
              </a:buClr>
              <a:buSzPts val="1200"/>
            </a:pPr>
            <a:r>
              <a:rPr lang="en-ZA" dirty="0"/>
              <a:t>BE a bad</a:t>
            </a:r>
            <a:r>
              <a:rPr lang="en-ZA" baseline="0" dirty="0"/>
              <a:t> name because all of economics is about behaviour</a:t>
            </a:r>
            <a:endParaRPr lang="en-ZA" dirty="0"/>
          </a:p>
          <a:p>
            <a:pPr marL="0" indent="0">
              <a:buClr>
                <a:schemeClr val="dk1"/>
              </a:buClr>
              <a:buSzPts val="1200"/>
            </a:pPr>
            <a:r>
              <a:rPr lang="en-ZA" dirty="0"/>
              <a:t>Matthew Rabin</a:t>
            </a:r>
            <a:r>
              <a:rPr lang="en-ZA" baseline="0" dirty="0"/>
              <a:t>: BE suggests we only care about behaviour and not welfare, which is false</a:t>
            </a:r>
            <a:endParaRPr dirty="0"/>
          </a:p>
          <a:p>
            <a:pPr marL="0" indent="0"/>
            <a:endParaRPr sz="1300" dirty="0"/>
          </a:p>
        </p:txBody>
      </p:sp>
      <p:sp>
        <p:nvSpPr>
          <p:cNvPr id="114" name="Shape 114"/>
          <p:cNvSpPr txBox="1">
            <a:spLocks noGrp="1"/>
          </p:cNvSpPr>
          <p:nvPr>
            <p:ph type="sldNum" idx="12"/>
          </p:nvPr>
        </p:nvSpPr>
        <p:spPr>
          <a:xfrm>
            <a:off x="4021294" y="9721106"/>
            <a:ext cx="3076363" cy="513507"/>
          </a:xfrm>
          <a:prstGeom prst="rect">
            <a:avLst/>
          </a:prstGeom>
          <a:noFill/>
          <a:ln>
            <a:noFill/>
          </a:ln>
        </p:spPr>
        <p:txBody>
          <a:bodyPr spcFirstLastPara="1" wrap="square" lIns="95475" tIns="47725" rIns="95475" bIns="47725" anchor="b" anchorCtr="0">
            <a:noAutofit/>
          </a:bodyPr>
          <a:lstStyle/>
          <a:p>
            <a:pPr algn="r"/>
            <a:fld id="{00000000-1234-1234-1234-123412341234}" type="slidenum">
              <a:rPr lang="en-ZA" sz="1300">
                <a:solidFill>
                  <a:schemeClr val="dk1"/>
                </a:solidFill>
                <a:latin typeface="Calibri"/>
                <a:ea typeface="Calibri"/>
                <a:cs typeface="Calibri"/>
                <a:sym typeface="Calibri"/>
              </a:rPr>
              <a:pPr algn="r"/>
              <a:t>4</a:t>
            </a:fld>
            <a:endParaRPr sz="13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r>
              <a:rPr lang="en-US" dirty="0"/>
              <a:t>This follows taxonomy of Rabin (2002) and </a:t>
            </a:r>
            <a:r>
              <a:rPr lang="en-US" dirty="0" err="1"/>
              <a:t>DellaVigna</a:t>
            </a:r>
            <a:r>
              <a:rPr lang="en-US" dirty="0"/>
              <a:t> (2009)</a:t>
            </a:r>
            <a:endParaRPr dirty="0"/>
          </a:p>
        </p:txBody>
      </p:sp>
      <p:sp>
        <p:nvSpPr>
          <p:cNvPr id="120" name="Shape 120"/>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2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lnSpc>
                <a:spcPct val="115000"/>
              </a:lnSpc>
              <a:spcBef>
                <a:spcPts val="522"/>
              </a:spcBef>
            </a:pPr>
            <a:r>
              <a:rPr lang="en-ZA" dirty="0">
                <a:latin typeface="Lato Light"/>
                <a:ea typeface="Lato Light"/>
                <a:cs typeface="Lato Light"/>
                <a:sym typeface="Lato Light"/>
              </a:rPr>
              <a:t>Hyperbolic discounting = people make decisions that they regret for immediate gratification which violates their LR preferences. Not the same as being impatient</a:t>
            </a:r>
            <a:endParaRPr dirty="0">
              <a:latin typeface="Lato Light"/>
              <a:ea typeface="Lato Light"/>
              <a:cs typeface="Lato Light"/>
              <a:sym typeface="Lato Light"/>
            </a:endParaRPr>
          </a:p>
          <a:p>
            <a:pPr marL="0" indent="0">
              <a:lnSpc>
                <a:spcPct val="115000"/>
              </a:lnSpc>
              <a:spcBef>
                <a:spcPts val="522"/>
              </a:spcBef>
            </a:pPr>
            <a:r>
              <a:rPr lang="en-ZA" dirty="0">
                <a:latin typeface="Lato Light"/>
                <a:ea typeface="Lato Light"/>
                <a:cs typeface="Lato Light"/>
                <a:sym typeface="Lato Light"/>
              </a:rPr>
              <a:t>Arbitrary reference points determine how we feel about things: reject wage offers lower than previous wages (so high wage in first job may be a curse); initially happy about 10% wage increase, until you learn that colleague received 12% increase.</a:t>
            </a:r>
            <a:endParaRPr dirty="0">
              <a:latin typeface="Lato Light"/>
              <a:ea typeface="Lato Light"/>
              <a:cs typeface="Lato Light"/>
              <a:sym typeface="Lato Light"/>
            </a:endParaRPr>
          </a:p>
          <a:p>
            <a:pPr marL="0" indent="0">
              <a:lnSpc>
                <a:spcPct val="115000"/>
              </a:lnSpc>
              <a:spcBef>
                <a:spcPts val="522"/>
              </a:spcBef>
            </a:pPr>
            <a:r>
              <a:rPr lang="en-ZA" dirty="0">
                <a:latin typeface="Lato Light"/>
                <a:ea typeface="Lato Light"/>
                <a:cs typeface="Lato Light"/>
                <a:sym typeface="Lato Light"/>
              </a:rPr>
              <a:t>Fairness: </a:t>
            </a:r>
            <a:r>
              <a:rPr lang="en-ZA" dirty="0" err="1">
                <a:latin typeface="Lato Light"/>
                <a:ea typeface="Lato Light"/>
                <a:cs typeface="Lato Light"/>
                <a:sym typeface="Lato Light"/>
              </a:rPr>
              <a:t>Thaler’s</a:t>
            </a:r>
            <a:r>
              <a:rPr lang="en-ZA" dirty="0">
                <a:latin typeface="Lato Light"/>
                <a:ea typeface="Lato Light"/>
                <a:cs typeface="Lato Light"/>
                <a:sym typeface="Lato Light"/>
              </a:rPr>
              <a:t> podcast story about someone cutting in line </a:t>
            </a:r>
            <a:endParaRPr dirty="0"/>
          </a:p>
        </p:txBody>
      </p:sp>
      <p:sp>
        <p:nvSpPr>
          <p:cNvPr id="126" name="Shape 126"/>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0" indent="0">
              <a:lnSpc>
                <a:spcPct val="115000"/>
              </a:lnSpc>
              <a:spcBef>
                <a:spcPts val="522"/>
              </a:spcBef>
            </a:pPr>
            <a:r>
              <a:rPr lang="en-ZA" dirty="0">
                <a:latin typeface="Lato Light"/>
                <a:ea typeface="Lato Light"/>
                <a:cs typeface="Lato Light"/>
                <a:sym typeface="Lato Light"/>
              </a:rPr>
              <a:t>Wishful thinking example: people who know that genetically they have 50% of having Huntingdon’s disease appear to (consciously or subconsciously) manipulate this belief to 0%.</a:t>
            </a:r>
            <a:endParaRPr dirty="0">
              <a:latin typeface="Lato Light"/>
              <a:ea typeface="Lato Light"/>
              <a:cs typeface="Lato Light"/>
              <a:sym typeface="Lato Light"/>
            </a:endParaRPr>
          </a:p>
          <a:p>
            <a:pPr marL="0" indent="0">
              <a:lnSpc>
                <a:spcPct val="115000"/>
              </a:lnSpc>
              <a:spcBef>
                <a:spcPts val="522"/>
              </a:spcBef>
            </a:pPr>
            <a:r>
              <a:rPr lang="en-ZA" dirty="0">
                <a:latin typeface="Lato Light"/>
                <a:ea typeface="Lato Light"/>
                <a:cs typeface="Lato Light"/>
                <a:sym typeface="Lato Light"/>
              </a:rPr>
              <a:t>Over-estimating own performance seems to be a particularly male trait</a:t>
            </a:r>
            <a:endParaRPr dirty="0">
              <a:latin typeface="Lato Light"/>
              <a:ea typeface="Lato Light"/>
              <a:cs typeface="Lato Light"/>
              <a:sym typeface="Lato Light"/>
            </a:endParaRPr>
          </a:p>
          <a:p>
            <a:pPr marL="0" indent="0">
              <a:lnSpc>
                <a:spcPct val="115000"/>
              </a:lnSpc>
              <a:spcBef>
                <a:spcPts val="522"/>
              </a:spcBef>
            </a:pPr>
            <a:r>
              <a:rPr lang="en-ZA" dirty="0">
                <a:latin typeface="Lato Light"/>
                <a:ea typeface="Lato Light"/>
                <a:cs typeface="Lato Light"/>
                <a:sym typeface="Lato Light"/>
              </a:rPr>
              <a:t>Projection bias includes an: </a:t>
            </a:r>
            <a:endParaRPr dirty="0">
              <a:latin typeface="Lato Light"/>
              <a:ea typeface="Lato Light"/>
              <a:cs typeface="Lato Light"/>
              <a:sym typeface="Lato Light"/>
            </a:endParaRPr>
          </a:p>
          <a:p>
            <a:pPr marL="477454" indent="-331565">
              <a:lnSpc>
                <a:spcPct val="115000"/>
              </a:lnSpc>
              <a:spcBef>
                <a:spcPts val="522"/>
              </a:spcBef>
              <a:buFont typeface="Lato Light"/>
              <a:buChar char="●"/>
            </a:pPr>
            <a:r>
              <a:rPr lang="en-ZA" dirty="0">
                <a:latin typeface="Lato Light"/>
                <a:ea typeface="Lato Light"/>
                <a:cs typeface="Lato Light"/>
                <a:sym typeface="Lato Light"/>
              </a:rPr>
              <a:t>under-appreciation of habit formation = temporarily increase consumption - e.g. use an expensive coffee maker - and then surprised by how difficult it is to scale back down</a:t>
            </a:r>
            <a:endParaRPr dirty="0">
              <a:latin typeface="Lato Light"/>
              <a:ea typeface="Lato Light"/>
              <a:cs typeface="Lato Light"/>
              <a:sym typeface="Lato Light"/>
            </a:endParaRPr>
          </a:p>
          <a:p>
            <a:pPr marL="477454" indent="-331565">
              <a:lnSpc>
                <a:spcPct val="115000"/>
              </a:lnSpc>
              <a:buFont typeface="Lato Light"/>
              <a:buChar char="●"/>
            </a:pPr>
            <a:r>
              <a:rPr lang="en-ZA" dirty="0">
                <a:latin typeface="Lato Light"/>
                <a:ea typeface="Lato Light"/>
                <a:cs typeface="Lato Light"/>
                <a:sym typeface="Lato Light"/>
              </a:rPr>
              <a:t>hedonic adaptation = thinking that winning the lottery will make you eternally happy, but then quickly growing accustomed with your new lifestyle</a:t>
            </a:r>
            <a:endParaRPr dirty="0">
              <a:latin typeface="Lato Light"/>
              <a:ea typeface="Lato Light"/>
              <a:cs typeface="Lato Light"/>
              <a:sym typeface="Lato Light"/>
            </a:endParaRPr>
          </a:p>
          <a:p>
            <a:pPr marL="477454" indent="-331565">
              <a:lnSpc>
                <a:spcPct val="115000"/>
              </a:lnSpc>
              <a:buFont typeface="Lato Light"/>
              <a:buChar char="●"/>
            </a:pPr>
            <a:r>
              <a:rPr lang="en-ZA" dirty="0">
                <a:latin typeface="Lato Light"/>
                <a:ea typeface="Lato Light"/>
                <a:cs typeface="Lato Light"/>
                <a:sym typeface="Lato Light"/>
              </a:rPr>
              <a:t>intrapersonal empathy gap = under-estimate effect of temporary visceral state on decisions (</a:t>
            </a:r>
            <a:r>
              <a:rPr lang="en-ZA" dirty="0" err="1">
                <a:latin typeface="Lato Light"/>
                <a:ea typeface="Lato Light"/>
                <a:cs typeface="Lato Light"/>
                <a:sym typeface="Lato Light"/>
              </a:rPr>
              <a:t>overshopping</a:t>
            </a:r>
            <a:r>
              <a:rPr lang="en-ZA" dirty="0">
                <a:latin typeface="Lato Light"/>
                <a:ea typeface="Lato Light"/>
                <a:cs typeface="Lato Light"/>
                <a:sym typeface="Lato Light"/>
              </a:rPr>
              <a:t> when hungry, buying winter clothes when cold, </a:t>
            </a:r>
            <a:r>
              <a:rPr lang="en-ZA" dirty="0" err="1">
                <a:latin typeface="Lato Light"/>
                <a:ea typeface="Lato Light"/>
                <a:cs typeface="Lato Light"/>
                <a:sym typeface="Lato Light"/>
              </a:rPr>
              <a:t>underpacking</a:t>
            </a:r>
            <a:r>
              <a:rPr lang="en-ZA" dirty="0">
                <a:latin typeface="Lato Light"/>
                <a:ea typeface="Lato Light"/>
                <a:cs typeface="Lato Light"/>
                <a:sym typeface="Lato Light"/>
              </a:rPr>
              <a:t> for cold climate when hot)</a:t>
            </a:r>
            <a:endParaRPr dirty="0">
              <a:latin typeface="Lato Light"/>
              <a:ea typeface="Lato Light"/>
              <a:cs typeface="Lato Light"/>
              <a:sym typeface="Lato Light"/>
            </a:endParaRPr>
          </a:p>
          <a:p>
            <a:pPr marL="0" indent="0">
              <a:lnSpc>
                <a:spcPct val="115000"/>
              </a:lnSpc>
              <a:spcBef>
                <a:spcPts val="522"/>
              </a:spcBef>
            </a:pPr>
            <a:r>
              <a:rPr lang="en-ZA" dirty="0">
                <a:latin typeface="Lato Light"/>
                <a:ea typeface="Lato Light"/>
                <a:cs typeface="Lato Light"/>
                <a:sym typeface="Lato Light"/>
              </a:rPr>
              <a:t>Law of small samples include the </a:t>
            </a:r>
            <a:r>
              <a:rPr lang="en-ZA" dirty="0">
                <a:solidFill>
                  <a:srgbClr val="222222"/>
                </a:solidFill>
                <a:highlight>
                  <a:srgbClr val="FFFFFF"/>
                </a:highlight>
                <a:latin typeface="Lato"/>
                <a:ea typeface="Lato"/>
                <a:cs typeface="Lato"/>
                <a:sym typeface="Lato"/>
              </a:rPr>
              <a:t>gambler's fallacy, which is the mistaken belief that if something happens more frequently than normal during some period, it will happen less frequently in the future</a:t>
            </a:r>
            <a:endParaRPr dirty="0">
              <a:latin typeface="Lato Light"/>
              <a:ea typeface="Lato Light"/>
              <a:cs typeface="Lato Light"/>
              <a:sym typeface="Lato Light"/>
            </a:endParaRPr>
          </a:p>
        </p:txBody>
      </p:sp>
      <p:sp>
        <p:nvSpPr>
          <p:cNvPr id="132" name="Shape 132"/>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09930" y="4925407"/>
            <a:ext cx="5679365" cy="4029942"/>
          </a:xfrm>
          <a:prstGeom prst="rect">
            <a:avLst/>
          </a:prstGeom>
        </p:spPr>
        <p:txBody>
          <a:bodyPr spcFirstLastPara="1" wrap="square" lIns="95475" tIns="95475" rIns="95475" bIns="95475" anchor="t" anchorCtr="0">
            <a:noAutofit/>
          </a:bodyPr>
          <a:lstStyle/>
          <a:p>
            <a:pPr marL="0" indent="0"/>
            <a:r>
              <a:rPr lang="en-ZA" dirty="0"/>
              <a:t>Limited attention particularly severe for those living in poverty</a:t>
            </a:r>
            <a:endParaRPr dirty="0"/>
          </a:p>
          <a:p>
            <a:pPr marL="0" indent="0"/>
            <a:r>
              <a:rPr lang="en-ZA" dirty="0"/>
              <a:t>Menu effect example: real estate agent who keeps bad property on portfolio so other properties will seem more attractive</a:t>
            </a:r>
            <a:endParaRPr dirty="0"/>
          </a:p>
          <a:p>
            <a:pPr marL="0" indent="0"/>
            <a:r>
              <a:rPr lang="en-ZA" dirty="0"/>
              <a:t>Mental accounting: losing movie ticket makes you less inclined to still attend movie than losing equal amount of money (from general rather than entertainment account)</a:t>
            </a:r>
          </a:p>
          <a:p>
            <a:pPr marL="0" indent="0"/>
            <a:r>
              <a:rPr lang="en-ZA" dirty="0"/>
              <a:t>Decision utility:</a:t>
            </a:r>
            <a:r>
              <a:rPr lang="en-ZA" baseline="0" dirty="0"/>
              <a:t> make decisions based on maximising career earnings, while underweighting aspects that provide life satisfaction (e.g. holidays with family)</a:t>
            </a:r>
            <a:endParaRPr dirty="0"/>
          </a:p>
        </p:txBody>
      </p:sp>
      <p:sp>
        <p:nvSpPr>
          <p:cNvPr id="138" name="Shape 138"/>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09930" y="4925408"/>
            <a:ext cx="5679440" cy="4029879"/>
          </a:xfrm>
          <a:prstGeom prst="rect">
            <a:avLst/>
          </a:prstGeom>
        </p:spPr>
        <p:txBody>
          <a:bodyPr spcFirstLastPara="1" wrap="square" lIns="95475" tIns="95475" rIns="95475" bIns="95475" anchor="t" anchorCtr="0">
            <a:noAutofit/>
          </a:bodyPr>
          <a:lstStyle/>
          <a:p>
            <a:pPr marL="716181" lvl="1" indent="0">
              <a:lnSpc>
                <a:spcPct val="115000"/>
              </a:lnSpc>
            </a:pPr>
            <a:r>
              <a:rPr lang="en-ZA" sz="2100" b="1" dirty="0">
                <a:latin typeface="Lato"/>
                <a:ea typeface="Lato"/>
                <a:cs typeface="Lato"/>
                <a:sym typeface="Lato"/>
              </a:rPr>
              <a:t>Plato’s Charioteer </a:t>
            </a:r>
            <a:r>
              <a:rPr lang="en-ZA" sz="2100" b="1" dirty="0" err="1">
                <a:latin typeface="Lato"/>
                <a:ea typeface="Lato"/>
                <a:cs typeface="Lato"/>
                <a:sym typeface="Lato"/>
              </a:rPr>
              <a:t>anology</a:t>
            </a:r>
            <a:r>
              <a:rPr lang="en-ZA" sz="2100" dirty="0">
                <a:latin typeface="Lato"/>
                <a:ea typeface="Lato"/>
                <a:cs typeface="Lato"/>
                <a:sym typeface="Lato"/>
              </a:rPr>
              <a:t>: Charioteer driving a chariot pulled by two winged horses: "one of the horses is noble and of noble breed, but the other quite the opposite in breed and character. Therefore in our case the driving is necessarily difficult and troublesome.“ The Charioteer represents intellect, reason, or the part of the soul that must guide the soul to truth; one horse represents rational or moral impulse or the positive part of passionate nature; while the other represents the soul's irrational passions, appetites, or concupiscent nature. The Charioteer directs the entire chariot/soul, trying to stop the horses from going different ways, and to proceed towards enlightenment.</a:t>
            </a:r>
          </a:p>
          <a:p>
            <a:pPr marL="716181" lvl="1" indent="0">
              <a:lnSpc>
                <a:spcPct val="115000"/>
              </a:lnSpc>
            </a:pPr>
            <a:r>
              <a:rPr lang="en-ZA" sz="2400" b="1" dirty="0">
                <a:latin typeface="Lato"/>
                <a:ea typeface="Lato"/>
                <a:cs typeface="Lato"/>
                <a:sym typeface="Lato"/>
              </a:rPr>
              <a:t>Freud’s structural model of the psyche:</a:t>
            </a:r>
            <a:r>
              <a:rPr lang="en-ZA" sz="2400" dirty="0">
                <a:latin typeface="Lato"/>
                <a:ea typeface="Lato"/>
                <a:cs typeface="Lato"/>
                <a:sym typeface="Lato"/>
              </a:rPr>
              <a:t> </a:t>
            </a:r>
            <a:r>
              <a:rPr lang="en-ZA" sz="1200" b="0" i="0" u="none" strike="noStrike" cap="none" dirty="0">
                <a:solidFill>
                  <a:schemeClr val="dk1"/>
                </a:solidFill>
                <a:effectLst/>
                <a:latin typeface="Calibri"/>
                <a:ea typeface="Calibri"/>
                <a:cs typeface="Calibri"/>
                <a:sym typeface="Calibri"/>
              </a:rPr>
              <a:t>the id is the set of uncoordinated instinctual trends; the super-ego plays the critical and moralizing role; and the ego is the organized, realistic part that mediates between the desires of the id and the super-ego.</a:t>
            </a:r>
            <a:endParaRPr lang="en-ZA" sz="2400" dirty="0">
              <a:latin typeface="Lato"/>
              <a:ea typeface="Lato"/>
              <a:cs typeface="Lato"/>
              <a:sym typeface="Lato"/>
            </a:endParaRPr>
          </a:p>
          <a:p>
            <a:pPr marL="716181" marR="0" lvl="1"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ZA" sz="2400" b="1" dirty="0">
                <a:latin typeface="Lato"/>
                <a:ea typeface="Lato"/>
                <a:cs typeface="Lato"/>
                <a:sym typeface="Lato"/>
              </a:rPr>
              <a:t>Adam Smith</a:t>
            </a:r>
            <a:r>
              <a:rPr lang="en-ZA" sz="2400" dirty="0">
                <a:latin typeface="Lato"/>
                <a:ea typeface="Lato"/>
                <a:cs typeface="Lato"/>
                <a:sym typeface="Lato"/>
              </a:rPr>
              <a:t> referred to struggle between our “passions” and “impartial spectator”</a:t>
            </a:r>
          </a:p>
        </p:txBody>
      </p:sp>
      <p:sp>
        <p:nvSpPr>
          <p:cNvPr id="233" name="Shape 233"/>
          <p:cNvSpPr>
            <a:spLocks noGrp="1" noRot="1" noChangeAspect="1"/>
          </p:cNvSpPr>
          <p:nvPr>
            <p:ph type="sldImg" idx="2"/>
          </p:nvPr>
        </p:nvSpPr>
        <p:spPr>
          <a:xfrm>
            <a:off x="481013" y="1279525"/>
            <a:ext cx="6137275" cy="34528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73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8" name="Shape 18"/>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19" name="Shape 1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20" name="Shape 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21" name="Shape 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212484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ZA"/>
              <a:t>‹#›</a:t>
            </a:fld>
            <a:endParaRPr/>
          </a:p>
        </p:txBody>
      </p:sp>
    </p:spTree>
    <p:extLst>
      <p:ext uri="{BB962C8B-B14F-4D97-AF65-F5344CB8AC3E}">
        <p14:creationId xmlns:p14="http://schemas.microsoft.com/office/powerpoint/2010/main" val="239179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baseline="0">
                <a:solidFill>
                  <a:schemeClr val="dk1"/>
                </a:solidFill>
                <a:latin typeface="Lato" panose="020B0604020202020204" charset="0"/>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a:t>Click to edit Master title style</a:t>
            </a:r>
            <a:endParaRPr dirty="0"/>
          </a:p>
        </p:txBody>
      </p:sp>
      <p:sp>
        <p:nvSpPr>
          <p:cNvPr id="24" name="Shape 24"/>
          <p:cNvSpPr txBox="1">
            <a:spLocks noGrp="1"/>
          </p:cNvSpPr>
          <p:nvPr>
            <p:ph type="body" idx="1"/>
          </p:nvPr>
        </p:nvSpPr>
        <p:spPr>
          <a:xfrm>
            <a:off x="838200" y="1825625"/>
            <a:ext cx="10548000" cy="4320000"/>
          </a:xfrm>
          <a:prstGeom prst="rect">
            <a:avLst/>
          </a:prstGeom>
          <a:noFill/>
          <a:ln>
            <a:noFill/>
          </a:ln>
        </p:spPr>
        <p:txBody>
          <a:bodyPr spcFirstLastPara="1" wrap="square" lIns="91425" tIns="91425" rIns="91425" bIns="91425" anchor="t" anchorCtr="0"/>
          <a:lstStyle>
            <a:lvl1pPr marL="457200" lvl="0" indent="-406400" rtl="0">
              <a:spcBef>
                <a:spcPts val="0"/>
              </a:spcBef>
              <a:spcAft>
                <a:spcPts val="0"/>
              </a:spcAft>
              <a:buClr>
                <a:schemeClr val="dk1"/>
              </a:buClr>
              <a:buSzPts val="2800"/>
              <a:buFont typeface="Arial"/>
              <a:buChar char="•"/>
              <a:defRPr sz="2800" b="0" i="0" u="none" strike="noStrike" cap="none" baseline="0">
                <a:solidFill>
                  <a:schemeClr val="dk1"/>
                </a:solidFill>
                <a:latin typeface="Lato Light" panose="020B0604020202020204" charset="0"/>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
        <p:nvSpPr>
          <p:cNvPr id="25" name="Shape 2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ZA"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3423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7" name="Shape 47"/>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8" name="Shape 4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9" name="Shape 4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0" name="Shape 50"/>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74758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1" name="Shape 61"/>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Shape 62"/>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3" name="Shape 6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64" name="Shape 6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65" name="Shape 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1900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8" name="Shape 68"/>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9" name="Shape 69"/>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0" name="Shape 7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71" name="Shape 7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72" name="Shape 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1115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5" name="Shape 7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6" name="Shape 7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77" name="Shape 7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78" name="Shape 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31976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1" name="Shape 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2" name="Shape 8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83" name="Shape 8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84" name="Shape 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spTree>
    <p:extLst>
      <p:ext uri="{BB962C8B-B14F-4D97-AF65-F5344CB8AC3E}">
        <p14:creationId xmlns:p14="http://schemas.microsoft.com/office/powerpoint/2010/main" val="65214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Content" userDrawn="1">
  <p:cSld name="1_Title and Content">
    <p:spTree>
      <p:nvGrpSpPr>
        <p:cNvPr id="1" name="Shape 22"/>
        <p:cNvGrpSpPr/>
        <p:nvPr/>
      </p:nvGrpSpPr>
      <p:grpSpPr>
        <a:xfrm>
          <a:off x="0" y="0"/>
          <a:ext cx="0" cy="0"/>
          <a:chOff x="0" y="0"/>
          <a:chExt cx="0" cy="0"/>
        </a:xfrm>
      </p:grpSpPr>
      <p:sp>
        <p:nvSpPr>
          <p:cNvPr id="24" name="Shape 24"/>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lvl="0" indent="-406400" rtl="0">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 name="Title 1"/>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238976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wo Content"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ZA"/>
              <a:t>‹#›</a:t>
            </a:fld>
            <a:endParaRPr/>
          </a:p>
        </p:txBody>
      </p:sp>
    </p:spTree>
    <p:extLst>
      <p:ext uri="{BB962C8B-B14F-4D97-AF65-F5344CB8AC3E}">
        <p14:creationId xmlns:p14="http://schemas.microsoft.com/office/powerpoint/2010/main" val="335920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ZA"/>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spcBef>
                <a:spcPts val="0"/>
              </a:spcBef>
              <a:spcAft>
                <a:spcPts val="0"/>
              </a:spcAft>
              <a:buNone/>
            </a:pPr>
            <a:fld id="{00000000-1234-1234-1234-123412341234}" type="slidenum">
              <a:rPr lang="en-ZA" smtClean="0"/>
              <a:t>‹#›</a:t>
            </a:fld>
            <a:endParaRPr lang="en-ZA"/>
          </a:p>
        </p:txBody>
      </p:sp>
      <p:pic>
        <p:nvPicPr>
          <p:cNvPr id="15" name="Shape 15"/>
          <p:cNvPicPr preferRelativeResize="0"/>
          <p:nvPr/>
        </p:nvPicPr>
        <p:blipFill>
          <a:blip r:embed="rId12">
            <a:alphaModFix/>
          </a:blip>
          <a:stretch>
            <a:fillRect/>
          </a:stretch>
        </p:blipFill>
        <p:spPr>
          <a:xfrm>
            <a:off x="11353800" y="6038225"/>
            <a:ext cx="664200" cy="664200"/>
          </a:xfrm>
          <a:prstGeom prst="rect">
            <a:avLst/>
          </a:prstGeom>
          <a:noFill/>
          <a:ln>
            <a:noFill/>
          </a:ln>
        </p:spPr>
      </p:pic>
    </p:spTree>
    <p:extLst>
      <p:ext uri="{BB962C8B-B14F-4D97-AF65-F5344CB8AC3E}">
        <p14:creationId xmlns:p14="http://schemas.microsoft.com/office/powerpoint/2010/main" val="8903090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434790" y="3138493"/>
            <a:ext cx="9649522" cy="105436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ZA" sz="6000" i="0" u="none" strike="noStrike" cap="none" dirty="0">
                <a:solidFill>
                  <a:schemeClr val="dk1"/>
                </a:solidFill>
                <a:latin typeface="Lato Light"/>
                <a:ea typeface="Lato Light"/>
                <a:cs typeface="Lato Light"/>
                <a:sym typeface="Lato Light"/>
              </a:rPr>
              <a:t>Economics and Philosophy</a:t>
            </a:r>
            <a:endParaRPr sz="3600" i="0" u="none" strike="noStrike" cap="none" dirty="0">
              <a:solidFill>
                <a:schemeClr val="dk1"/>
              </a:solidFill>
              <a:latin typeface="Lato Light"/>
              <a:ea typeface="Lato Light"/>
              <a:cs typeface="Lato Light"/>
              <a:sym typeface="Lato Light"/>
            </a:endParaRPr>
          </a:p>
        </p:txBody>
      </p:sp>
      <p:sp>
        <p:nvSpPr>
          <p:cNvPr id="90" name="Shape 90"/>
          <p:cNvSpPr txBox="1">
            <a:spLocks noGrp="1"/>
          </p:cNvSpPr>
          <p:nvPr>
            <p:ph type="subTitle" idx="1"/>
          </p:nvPr>
        </p:nvSpPr>
        <p:spPr>
          <a:xfrm>
            <a:off x="1524000" y="4560849"/>
            <a:ext cx="9144000" cy="58708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600"/>
              </a:spcAft>
              <a:buClr>
                <a:schemeClr val="dk1"/>
              </a:buClr>
              <a:buSzPts val="2220"/>
              <a:buFont typeface="Arial"/>
              <a:buNone/>
            </a:pPr>
            <a:r>
              <a:rPr lang="en-US" sz="4200" i="0" u="none" strike="noStrike" cap="none" dirty="0" err="1">
                <a:solidFill>
                  <a:schemeClr val="dk1"/>
                </a:solidFill>
                <a:latin typeface="Lato" panose="020B0604020202020204" charset="0"/>
                <a:ea typeface="Lato Light"/>
                <a:cs typeface="Lato Light"/>
                <a:sym typeface="Lato Light"/>
              </a:rPr>
              <a:t>Behavioural</a:t>
            </a:r>
            <a:r>
              <a:rPr lang="en-US" sz="4200" i="0" u="none" strike="noStrike" cap="none" dirty="0">
                <a:solidFill>
                  <a:schemeClr val="dk1"/>
                </a:solidFill>
                <a:latin typeface="Lato" panose="020B0604020202020204" charset="0"/>
                <a:ea typeface="Lato Light"/>
                <a:cs typeface="Lato Light"/>
                <a:sym typeface="Lato Light"/>
              </a:rPr>
              <a:t> economics</a:t>
            </a:r>
          </a:p>
          <a:p>
            <a:pPr marL="0" indent="0">
              <a:lnSpc>
                <a:spcPct val="100000"/>
              </a:lnSpc>
              <a:spcBef>
                <a:spcPts val="0"/>
              </a:spcBef>
              <a:spcAft>
                <a:spcPts val="600"/>
              </a:spcAft>
              <a:buSzPts val="2220"/>
            </a:pPr>
            <a:r>
              <a:rPr lang="en-US" sz="3000" i="0" u="none" strike="noStrike" cap="none" dirty="0">
                <a:solidFill>
                  <a:schemeClr val="dk1"/>
                </a:solidFill>
                <a:latin typeface="Lato" panose="020B0604020202020204" charset="0"/>
                <a:ea typeface="Lato Light"/>
                <a:cs typeface="Lato Light"/>
                <a:sym typeface="Lato Light"/>
              </a:rPr>
              <a:t>Rulof Burger		8 Sept 20</a:t>
            </a:r>
            <a:r>
              <a:rPr lang="en-US" sz="3000" dirty="0">
                <a:latin typeface="Lato" panose="020B0604020202020204" charset="0"/>
                <a:ea typeface="Lato Light"/>
                <a:cs typeface="Lato Light"/>
                <a:sym typeface="Lato Light"/>
              </a:rPr>
              <a:t>21</a:t>
            </a:r>
            <a:endParaRPr lang="en-US" sz="3000" i="0" u="none" strike="noStrike" cap="none" dirty="0">
              <a:solidFill>
                <a:schemeClr val="dk1"/>
              </a:solidFill>
              <a:latin typeface="Lato" panose="020B0604020202020204" charset="0"/>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Two system thinking</a:t>
            </a:r>
            <a:endParaRPr dirty="0">
              <a:latin typeface="Calibri" panose="020F0502020204030204" pitchFamily="34" charset="0"/>
              <a:ea typeface="Lato Light"/>
              <a:cs typeface="Calibri" panose="020F0502020204030204" pitchFamily="34" charset="0"/>
              <a:sym typeface="Lato Light"/>
            </a:endParaRPr>
          </a:p>
        </p:txBody>
      </p:sp>
      <p:sp>
        <p:nvSpPr>
          <p:cNvPr id="244" name="Shape 244"/>
          <p:cNvSpPr txBox="1">
            <a:spLocks noGrp="1"/>
          </p:cNvSpPr>
          <p:nvPr>
            <p:ph type="body" idx="1"/>
          </p:nvPr>
        </p:nvSpPr>
        <p:spPr>
          <a:xfrm>
            <a:off x="6801678" y="1690688"/>
            <a:ext cx="5181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5000"/>
              <a:buFont typeface="Arial"/>
              <a:buNone/>
            </a:pPr>
            <a:endParaRPr sz="5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5000"/>
              <a:buFont typeface="Arial"/>
              <a:buNone/>
            </a:pPr>
            <a:endParaRPr sz="5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ctr" rtl="0">
              <a:lnSpc>
                <a:spcPct val="90000"/>
              </a:lnSpc>
              <a:spcBef>
                <a:spcPts val="1000"/>
              </a:spcBef>
              <a:spcAft>
                <a:spcPts val="0"/>
              </a:spcAft>
              <a:buClr>
                <a:schemeClr val="dk1"/>
              </a:buClr>
              <a:buSzPts val="5000"/>
              <a:buFont typeface="Arial"/>
              <a:buNone/>
            </a:pPr>
            <a:r>
              <a:rPr lang="en-ZA" sz="5000" i="0" u="none" strike="noStrike" cap="none" dirty="0">
                <a:solidFill>
                  <a:schemeClr val="dk1"/>
                </a:solidFill>
                <a:latin typeface="Calibri" panose="020F0502020204030204" pitchFamily="34" charset="0"/>
                <a:ea typeface="Lato"/>
                <a:cs typeface="Calibri" panose="020F0502020204030204" pitchFamily="34" charset="0"/>
                <a:sym typeface="Lato"/>
              </a:rPr>
              <a:t>24 x 17 = ?</a:t>
            </a:r>
            <a:endParaRPr sz="5000" i="0" u="none" strike="noStrike" cap="none" dirty="0">
              <a:solidFill>
                <a:schemeClr val="dk1"/>
              </a:solidFill>
              <a:latin typeface="Calibri" panose="020F0502020204030204" pitchFamily="34" charset="0"/>
              <a:ea typeface="Lato"/>
              <a:cs typeface="Calibri" panose="020F0502020204030204" pitchFamily="34" charset="0"/>
              <a:sym typeface="Lato"/>
            </a:endParaRPr>
          </a:p>
        </p:txBody>
      </p:sp>
      <p:pic>
        <p:nvPicPr>
          <p:cNvPr id="7" name="Picture 6"/>
          <p:cNvPicPr>
            <a:picLocks noChangeAspect="1"/>
          </p:cNvPicPr>
          <p:nvPr/>
        </p:nvPicPr>
        <p:blipFill>
          <a:blip r:embed="rId3"/>
          <a:stretch>
            <a:fillRect/>
          </a:stretch>
        </p:blipFill>
        <p:spPr>
          <a:xfrm>
            <a:off x="1150580" y="2446585"/>
            <a:ext cx="4747671" cy="2659610"/>
          </a:xfrm>
          <a:prstGeom prst="rect">
            <a:avLst/>
          </a:prstGeom>
        </p:spPr>
      </p:pic>
    </p:spTree>
    <p:extLst>
      <p:ext uri="{BB962C8B-B14F-4D97-AF65-F5344CB8AC3E}">
        <p14:creationId xmlns:p14="http://schemas.microsoft.com/office/powerpoint/2010/main" val="134221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build="p"/>
      <p:bldP spid="244"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a:spLocks noGrp="1"/>
          </p:cNvSpPr>
          <p:nvPr>
            <p:ph type="body" idx="1"/>
          </p:nvPr>
        </p:nvSpPr>
        <p:spPr>
          <a:xfrm>
            <a:off x="838200" y="1825625"/>
            <a:ext cx="10515600" cy="4935300"/>
          </a:xfrm>
          <a:prstGeom prst="rect">
            <a:avLst/>
          </a:prstGeom>
          <a:noFill/>
          <a:ln>
            <a:noFill/>
          </a:ln>
        </p:spPr>
        <p:txBody>
          <a:bodyPr spcFirstLastPara="1" wrap="square" lIns="91425" tIns="45700" rIns="91425" bIns="45700" anchor="t" anchorCtr="0">
            <a:noAutofit/>
          </a:bodyPr>
          <a:lstStyle/>
          <a:p>
            <a:pPr marL="457200" lvl="0" indent="-381000" rtl="0">
              <a:lnSpc>
                <a:spcPct val="115000"/>
              </a:lnSpc>
              <a:spcBef>
                <a:spcPts val="0"/>
              </a:spcBef>
              <a:spcAft>
                <a:spcPts val="0"/>
              </a:spcAft>
              <a:buSzPct val="86000"/>
              <a:buFont typeface="Lato"/>
              <a:buChar char="•"/>
            </a:pPr>
            <a:r>
              <a:rPr lang="en-ZA" sz="2400" dirty="0">
                <a:latin typeface="Calibri" panose="020F0502020204030204" pitchFamily="34" charset="0"/>
                <a:ea typeface="Lato"/>
                <a:cs typeface="Calibri" panose="020F0502020204030204" pitchFamily="34" charset="0"/>
                <a:sym typeface="Lato"/>
              </a:rPr>
              <a:t>System 1 is fast, instinctual, emotional and unavailable for conscious introspection</a:t>
            </a:r>
            <a:endParaRPr sz="2400" dirty="0">
              <a:latin typeface="Calibri" panose="020F0502020204030204" pitchFamily="34" charset="0"/>
              <a:ea typeface="Lato"/>
              <a:cs typeface="Calibri" panose="020F0502020204030204" pitchFamily="34" charset="0"/>
              <a:sym typeface="Lato"/>
            </a:endParaRPr>
          </a:p>
          <a:p>
            <a:pPr marL="914400" lvl="1" indent="-342900" rtl="0">
              <a:lnSpc>
                <a:spcPct val="115000"/>
              </a:lnSpc>
              <a:spcBef>
                <a:spcPts val="0"/>
              </a:spcBef>
              <a:spcAft>
                <a:spcPts val="0"/>
              </a:spcAft>
              <a:buSzPct val="86000"/>
              <a:buFont typeface="Lato"/>
              <a:buChar char="•"/>
            </a:pPr>
            <a:r>
              <a:rPr lang="en-ZA" sz="2000" dirty="0">
                <a:latin typeface="Calibri" panose="020F0502020204030204" pitchFamily="34" charset="0"/>
                <a:ea typeface="Lato"/>
                <a:cs typeface="Calibri" panose="020F0502020204030204" pitchFamily="34" charset="0"/>
                <a:sym typeface="Lato"/>
              </a:rPr>
              <a:t>It works automatically, with no or little effort or conscious control</a:t>
            </a:r>
            <a:endParaRPr sz="2000" dirty="0">
              <a:latin typeface="Calibri" panose="020F0502020204030204" pitchFamily="34" charset="0"/>
              <a:ea typeface="Lato"/>
              <a:cs typeface="Calibri" panose="020F0502020204030204" pitchFamily="34" charset="0"/>
              <a:sym typeface="Lato"/>
            </a:endParaRPr>
          </a:p>
          <a:p>
            <a:pPr marL="914400" lvl="1" indent="-342900" rtl="0">
              <a:lnSpc>
                <a:spcPct val="115000"/>
              </a:lnSpc>
              <a:spcBef>
                <a:spcPts val="0"/>
              </a:spcBef>
              <a:spcAft>
                <a:spcPts val="0"/>
              </a:spcAft>
              <a:buSzPct val="86000"/>
              <a:buFont typeface="Lato"/>
              <a:buChar char="•"/>
            </a:pPr>
            <a:r>
              <a:rPr lang="en-ZA" sz="2000" dirty="0">
                <a:latin typeface="Calibri" panose="020F0502020204030204" pitchFamily="34" charset="0"/>
                <a:ea typeface="Lato"/>
                <a:cs typeface="Calibri" panose="020F0502020204030204" pitchFamily="34" charset="0"/>
                <a:sym typeface="Lato"/>
              </a:rPr>
              <a:t>Essential for recognising safe foods, avoiding dangerous animals, and behaving appropriately in social situations</a:t>
            </a:r>
            <a:endParaRPr sz="2000" dirty="0">
              <a:latin typeface="Calibri" panose="020F0502020204030204" pitchFamily="34" charset="0"/>
              <a:ea typeface="Lato"/>
              <a:cs typeface="Calibri" panose="020F0502020204030204" pitchFamily="34" charset="0"/>
              <a:sym typeface="Lato"/>
            </a:endParaRPr>
          </a:p>
          <a:p>
            <a:pPr marL="457200" lvl="0" indent="-381000" rtl="0">
              <a:lnSpc>
                <a:spcPct val="115000"/>
              </a:lnSpc>
              <a:spcBef>
                <a:spcPts val="0"/>
              </a:spcBef>
              <a:spcAft>
                <a:spcPts val="0"/>
              </a:spcAft>
              <a:buSzPct val="86000"/>
              <a:buFont typeface="Lato"/>
              <a:buChar char="•"/>
            </a:pPr>
            <a:r>
              <a:rPr lang="en-ZA" sz="2400" dirty="0">
                <a:latin typeface="Calibri" panose="020F0502020204030204" pitchFamily="34" charset="0"/>
                <a:ea typeface="Lato"/>
                <a:cs typeface="Calibri" panose="020F0502020204030204" pitchFamily="34" charset="0"/>
                <a:sym typeface="Lato"/>
              </a:rPr>
              <a:t>System 2 is slower, deliberate and logical</a:t>
            </a:r>
            <a:endParaRPr sz="2400" dirty="0">
              <a:latin typeface="Calibri" panose="020F0502020204030204" pitchFamily="34" charset="0"/>
              <a:ea typeface="Lato"/>
              <a:cs typeface="Calibri" panose="020F0502020204030204" pitchFamily="34" charset="0"/>
              <a:sym typeface="Lato"/>
            </a:endParaRPr>
          </a:p>
          <a:p>
            <a:pPr marL="914400" lvl="1" indent="-342900" rtl="0">
              <a:lnSpc>
                <a:spcPct val="115000"/>
              </a:lnSpc>
              <a:spcBef>
                <a:spcPts val="0"/>
              </a:spcBef>
              <a:spcAft>
                <a:spcPts val="0"/>
              </a:spcAft>
              <a:buSzPct val="86000"/>
              <a:buFont typeface="Lato"/>
              <a:buChar char="•"/>
            </a:pPr>
            <a:r>
              <a:rPr lang="en-ZA" sz="2000" dirty="0">
                <a:latin typeface="Calibri" panose="020F0502020204030204" pitchFamily="34" charset="0"/>
                <a:ea typeface="Lato"/>
                <a:cs typeface="Calibri" panose="020F0502020204030204" pitchFamily="34" charset="0"/>
                <a:sym typeface="Lato"/>
              </a:rPr>
              <a:t>It allocates attention and energy to certain cognitive activities, such as complicated calculations</a:t>
            </a:r>
            <a:endParaRPr sz="2000" dirty="0">
              <a:latin typeface="Calibri" panose="020F0502020204030204" pitchFamily="34" charset="0"/>
              <a:ea typeface="Lato"/>
              <a:cs typeface="Calibri" panose="020F0502020204030204" pitchFamily="34" charset="0"/>
              <a:sym typeface="Lato"/>
            </a:endParaRPr>
          </a:p>
          <a:p>
            <a:pPr marL="914400" lvl="1" indent="-342900" rtl="0">
              <a:lnSpc>
                <a:spcPct val="115000"/>
              </a:lnSpc>
              <a:spcBef>
                <a:spcPts val="0"/>
              </a:spcBef>
              <a:spcAft>
                <a:spcPts val="0"/>
              </a:spcAft>
              <a:buSzPct val="86000"/>
              <a:buFont typeface="Lato"/>
              <a:buChar char="•"/>
            </a:pPr>
            <a:r>
              <a:rPr lang="en-ZA" sz="2000" dirty="0">
                <a:latin typeface="Calibri" panose="020F0502020204030204" pitchFamily="34" charset="0"/>
                <a:ea typeface="Lato"/>
                <a:cs typeface="Calibri" panose="020F0502020204030204" pitchFamily="34" charset="0"/>
                <a:sym typeface="Lato"/>
              </a:rPr>
              <a:t>Activating it dilates the pupils, increase heart rate and burns energy</a:t>
            </a:r>
            <a:endParaRPr sz="2000" dirty="0">
              <a:latin typeface="Calibri" panose="020F0502020204030204" pitchFamily="34" charset="0"/>
              <a:ea typeface="Lato"/>
              <a:cs typeface="Calibri" panose="020F0502020204030204" pitchFamily="34" charset="0"/>
              <a:sym typeface="Lato"/>
            </a:endParaRPr>
          </a:p>
          <a:p>
            <a:pPr marL="457200" lvl="0" indent="-381000" rtl="0">
              <a:lnSpc>
                <a:spcPct val="115000"/>
              </a:lnSpc>
              <a:spcBef>
                <a:spcPts val="0"/>
              </a:spcBef>
              <a:spcAft>
                <a:spcPts val="0"/>
              </a:spcAft>
              <a:buSzPct val="86000"/>
              <a:buFont typeface="Lato"/>
              <a:buChar char="•"/>
            </a:pPr>
            <a:r>
              <a:rPr lang="en-ZA" sz="2400" dirty="0">
                <a:latin typeface="Calibri" panose="020F0502020204030204" pitchFamily="34" charset="0"/>
                <a:ea typeface="Lato"/>
                <a:cs typeface="Calibri" panose="020F0502020204030204" pitchFamily="34" charset="0"/>
                <a:sym typeface="Lato"/>
              </a:rPr>
              <a:t>In most cases these two systems function together efficiently</a:t>
            </a:r>
            <a:endParaRPr sz="2400" dirty="0">
              <a:latin typeface="Calibri" panose="020F0502020204030204" pitchFamily="34" charset="0"/>
              <a:ea typeface="Lato"/>
              <a:cs typeface="Calibri" panose="020F0502020204030204" pitchFamily="34" charset="0"/>
              <a:sym typeface="Lato"/>
            </a:endParaRPr>
          </a:p>
          <a:p>
            <a:pPr marL="457200" lvl="0" indent="-381000" rtl="0">
              <a:lnSpc>
                <a:spcPct val="115000"/>
              </a:lnSpc>
              <a:spcBef>
                <a:spcPts val="0"/>
              </a:spcBef>
              <a:spcAft>
                <a:spcPts val="0"/>
              </a:spcAft>
              <a:buSzPct val="86000"/>
              <a:buFont typeface="Lato"/>
              <a:buChar char="•"/>
            </a:pPr>
            <a:r>
              <a:rPr lang="en-ZA" sz="2400" dirty="0">
                <a:latin typeface="Calibri" panose="020F0502020204030204" pitchFamily="34" charset="0"/>
                <a:ea typeface="Lato"/>
                <a:cs typeface="Calibri" panose="020F0502020204030204" pitchFamily="34" charset="0"/>
                <a:sym typeface="Lato"/>
              </a:rPr>
              <a:t>Problematic when some decisions are made by inappropriate system</a:t>
            </a:r>
            <a:endParaRPr sz="2400" dirty="0">
              <a:latin typeface="Calibri" panose="020F0502020204030204" pitchFamily="34" charset="0"/>
              <a:ea typeface="Lato"/>
              <a:cs typeface="Calibri" panose="020F0502020204030204" pitchFamily="34" charset="0"/>
              <a:sym typeface="Lato"/>
            </a:endParaRPr>
          </a:p>
        </p:txBody>
      </p:sp>
      <p:sp>
        <p:nvSpPr>
          <p:cNvPr id="235" name="Shape 2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dirty="0">
                <a:latin typeface="Calibri" panose="020F0502020204030204" pitchFamily="34" charset="0"/>
                <a:cs typeface="Calibri" panose="020F0502020204030204" pitchFamily="34" charset="0"/>
              </a:rPr>
              <a:t>System 1 and System 2</a:t>
            </a:r>
            <a:endParaRPr sz="44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a:spLocks noGrp="1"/>
          </p:cNvSpPr>
          <p:nvPr>
            <p:ph type="body" idx="1"/>
          </p:nvPr>
        </p:nvSpPr>
        <p:spPr>
          <a:xfrm>
            <a:off x="838200" y="1825625"/>
            <a:ext cx="10515600" cy="4935300"/>
          </a:xfrm>
          <a:prstGeom prst="rect">
            <a:avLst/>
          </a:prstGeom>
          <a:noFill/>
          <a:ln>
            <a:noFill/>
          </a:ln>
        </p:spPr>
        <p:txBody>
          <a:bodyPr spcFirstLastPara="1" wrap="square" lIns="91425" tIns="45700" rIns="91425" bIns="45700" anchor="t" anchorCtr="0">
            <a:noAutofit/>
          </a:bodyPr>
          <a:lstStyle/>
          <a:p>
            <a:pPr marL="76200" lvl="0" indent="0">
              <a:lnSpc>
                <a:spcPct val="115000"/>
              </a:lnSpc>
              <a:buSzPts val="2400"/>
              <a:buNone/>
            </a:pPr>
            <a:endParaRPr lang="en-ZA" sz="2000" dirty="0">
              <a:latin typeface="Lato"/>
              <a:ea typeface="Lato"/>
              <a:cs typeface="Lato"/>
              <a:sym typeface="Lato"/>
            </a:endParaRPr>
          </a:p>
        </p:txBody>
      </p:sp>
      <p:pic>
        <p:nvPicPr>
          <p:cNvPr id="4" name="Content Placeholder 3"/>
          <p:cNvPicPr>
            <a:picLocks noChangeAspect="1"/>
          </p:cNvPicPr>
          <p:nvPr/>
        </p:nvPicPr>
        <p:blipFill>
          <a:blip r:embed="rId3"/>
          <a:stretch>
            <a:fillRect/>
          </a:stretch>
        </p:blipFill>
        <p:spPr>
          <a:xfrm>
            <a:off x="265480" y="1234250"/>
            <a:ext cx="11661039" cy="4829041"/>
          </a:xfrm>
          <a:prstGeom prst="rect">
            <a:avLst/>
          </a:prstGeom>
          <a:solidFill>
            <a:srgbClr val="FFFFFF"/>
          </a:solidFill>
          <a:ln>
            <a:noFill/>
          </a:ln>
        </p:spPr>
      </p:pic>
    </p:spTree>
    <p:extLst>
      <p:ext uri="{BB962C8B-B14F-4D97-AF65-F5344CB8AC3E}">
        <p14:creationId xmlns:p14="http://schemas.microsoft.com/office/powerpoint/2010/main" val="326793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Two system thinking</a:t>
            </a:r>
            <a:endParaRPr sz="44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36" name="Shape 236"/>
          <p:cNvSpPr txBox="1">
            <a:spLocks noGrp="1"/>
          </p:cNvSpPr>
          <p:nvPr>
            <p:ph type="body" idx="1"/>
          </p:nvPr>
        </p:nvSpPr>
        <p:spPr>
          <a:xfrm>
            <a:off x="838200" y="1825625"/>
            <a:ext cx="10515600" cy="4935300"/>
          </a:xfrm>
          <a:prstGeom prst="rect">
            <a:avLst/>
          </a:prstGeom>
          <a:noFill/>
          <a:ln>
            <a:noFill/>
          </a:ln>
        </p:spPr>
        <p:txBody>
          <a:bodyPr spcFirstLastPara="1" wrap="square" lIns="91425" tIns="45700" rIns="91425" bIns="45700" anchor="t" anchorCtr="0">
            <a:noAutofit/>
          </a:bodyPr>
          <a:lstStyle/>
          <a:p>
            <a:pPr lvl="0" indent="-381000">
              <a:lnSpc>
                <a:spcPct val="115000"/>
              </a:lnSpc>
              <a:buSzPts val="2400"/>
              <a:buFont typeface="Lato"/>
              <a:buChar char="•"/>
            </a:pPr>
            <a:r>
              <a:rPr lang="en-ZA" dirty="0" err="1">
                <a:latin typeface="Calibri" panose="020F0502020204030204" pitchFamily="34" charset="0"/>
                <a:ea typeface="Lato"/>
                <a:cs typeface="Calibri" panose="020F0502020204030204" pitchFamily="34" charset="0"/>
                <a:sym typeface="Lato"/>
              </a:rPr>
              <a:t>Stroop</a:t>
            </a:r>
            <a:r>
              <a:rPr lang="en-ZA" dirty="0">
                <a:latin typeface="Calibri" panose="020F0502020204030204" pitchFamily="34" charset="0"/>
                <a:ea typeface="Lato"/>
                <a:cs typeface="Calibri" panose="020F0502020204030204" pitchFamily="34" charset="0"/>
                <a:sym typeface="Lato"/>
              </a:rPr>
              <a:t> task 3 illustrates this two-system structure:</a:t>
            </a:r>
          </a:p>
          <a:p>
            <a:pPr lvl="1">
              <a:lnSpc>
                <a:spcPct val="115000"/>
              </a:lnSpc>
              <a:buFont typeface="Lato"/>
              <a:buChar char="•"/>
            </a:pPr>
            <a:r>
              <a:rPr lang="en-ZA" dirty="0">
                <a:latin typeface="Calibri" panose="020F0502020204030204" pitchFamily="34" charset="0"/>
                <a:ea typeface="Lato"/>
                <a:cs typeface="Calibri" panose="020F0502020204030204" pitchFamily="34" charset="0"/>
                <a:sym typeface="Lato"/>
              </a:rPr>
              <a:t>Word is automatically read while inspecting its colour, and this happens more quickly than colour is identified</a:t>
            </a:r>
          </a:p>
          <a:p>
            <a:pPr lvl="1">
              <a:lnSpc>
                <a:spcPct val="115000"/>
              </a:lnSpc>
              <a:buFont typeface="Lato"/>
              <a:buChar char="•"/>
            </a:pPr>
            <a:r>
              <a:rPr lang="en-ZA" dirty="0">
                <a:latin typeface="Calibri" panose="020F0502020204030204" pitchFamily="34" charset="0"/>
                <a:ea typeface="Lato"/>
                <a:cs typeface="Calibri" panose="020F0502020204030204" pitchFamily="34" charset="0"/>
                <a:sym typeface="Lato"/>
              </a:rPr>
              <a:t>This activates response which needs to be actively suppressed</a:t>
            </a:r>
          </a:p>
          <a:p>
            <a:pPr lvl="1">
              <a:lnSpc>
                <a:spcPct val="115000"/>
              </a:lnSpc>
              <a:buFont typeface="Lato"/>
              <a:buChar char="•"/>
            </a:pPr>
            <a:r>
              <a:rPr lang="en-ZA" dirty="0">
                <a:latin typeface="Calibri" panose="020F0502020204030204" pitchFamily="34" charset="0"/>
                <a:ea typeface="Lato"/>
                <a:cs typeface="Calibri" panose="020F0502020204030204" pitchFamily="34" charset="0"/>
                <a:sym typeface="Lato"/>
              </a:rPr>
              <a:t>Errors are rare, but conflict produces delays and hesitations</a:t>
            </a:r>
          </a:p>
          <a:p>
            <a:pPr lvl="1">
              <a:lnSpc>
                <a:spcPct val="115000"/>
              </a:lnSpc>
              <a:buFont typeface="Lato"/>
              <a:buChar char="•"/>
            </a:pPr>
            <a:r>
              <a:rPr lang="en-ZA" dirty="0">
                <a:latin typeface="Calibri" panose="020F0502020204030204" pitchFamily="34" charset="0"/>
                <a:ea typeface="Lato"/>
                <a:cs typeface="Calibri" panose="020F0502020204030204" pitchFamily="34" charset="0"/>
                <a:sym typeface="Lato"/>
              </a:rPr>
              <a:t>Successful suppression is effortful and its efficacy is reduced by stress and distraction</a:t>
            </a:r>
          </a:p>
        </p:txBody>
      </p:sp>
    </p:spTree>
    <p:extLst>
      <p:ext uri="{BB962C8B-B14F-4D97-AF65-F5344CB8AC3E}">
        <p14:creationId xmlns:p14="http://schemas.microsoft.com/office/powerpoint/2010/main" val="155008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Shape 29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marR="0" lvl="0" indent="-381000" algn="l" rtl="0">
              <a:lnSpc>
                <a:spcPct val="150000"/>
              </a:lnSpc>
              <a:spcBef>
                <a:spcPts val="1000"/>
              </a:spcBef>
              <a:spcAft>
                <a:spcPts val="0"/>
              </a:spcAft>
              <a:buClr>
                <a:schemeClr val="dk1"/>
              </a:buClr>
              <a:buSzPts val="2400"/>
              <a:buFont typeface="Lato"/>
              <a:buChar char="•"/>
            </a:pPr>
            <a:r>
              <a:rPr lang="en-ZA" sz="2400" dirty="0">
                <a:latin typeface="Calibri" panose="020F0502020204030204" pitchFamily="34" charset="0"/>
                <a:ea typeface="Lato"/>
                <a:cs typeface="Calibri" panose="020F0502020204030204" pitchFamily="34" charset="0"/>
                <a:sym typeface="Lato"/>
              </a:rPr>
              <a:t>Neurological studies increasingly allow us to link behaviour to brain activities</a:t>
            </a:r>
            <a:endParaRPr sz="2400" dirty="0">
              <a:latin typeface="Calibri" panose="020F0502020204030204" pitchFamily="34" charset="0"/>
              <a:ea typeface="Lato"/>
              <a:cs typeface="Calibri" panose="020F0502020204030204" pitchFamily="34" charset="0"/>
              <a:sym typeface="Lato"/>
            </a:endParaRPr>
          </a:p>
          <a:p>
            <a:pPr marL="457200" marR="0" lvl="0" indent="-381000" algn="l" rtl="0">
              <a:lnSpc>
                <a:spcPct val="150000"/>
              </a:lnSpc>
              <a:spcBef>
                <a:spcPts val="0"/>
              </a:spcBef>
              <a:spcAft>
                <a:spcPts val="0"/>
              </a:spcAft>
              <a:buSzPts val="2400"/>
              <a:buFont typeface="Lato"/>
              <a:buChar char="•"/>
            </a:pPr>
            <a:r>
              <a:rPr lang="en-ZA" sz="2400" dirty="0">
                <a:latin typeface="Calibri" panose="020F0502020204030204" pitchFamily="34" charset="0"/>
                <a:ea typeface="Lato"/>
                <a:cs typeface="Calibri" panose="020F0502020204030204" pitchFamily="34" charset="0"/>
                <a:sym typeface="Lato"/>
              </a:rPr>
              <a:t>Dual-process cognitive model seems to be supported by fMRI scans that show two different parts of the brain working when considering problems in which systems 1 and 2 are in conflict:</a:t>
            </a:r>
            <a:endParaRPr sz="2400" dirty="0">
              <a:latin typeface="Calibri" panose="020F0502020204030204" pitchFamily="34" charset="0"/>
              <a:ea typeface="Lato"/>
              <a:cs typeface="Calibri" panose="020F0502020204030204" pitchFamily="34" charset="0"/>
              <a:sym typeface="Lato"/>
            </a:endParaRPr>
          </a:p>
          <a:p>
            <a:pPr marL="914400" marR="0" lvl="1" indent="-381000" algn="l" rtl="0">
              <a:lnSpc>
                <a:spcPct val="150000"/>
              </a:lnSpc>
              <a:spcBef>
                <a:spcPts val="0"/>
              </a:spcBef>
              <a:spcAft>
                <a:spcPts val="0"/>
              </a:spcAft>
              <a:buSzPts val="2400"/>
              <a:buFont typeface="Lato"/>
              <a:buChar char="•"/>
            </a:pPr>
            <a:r>
              <a:rPr lang="en-ZA" dirty="0">
                <a:latin typeface="Calibri" panose="020F0502020204030204" pitchFamily="34" charset="0"/>
                <a:ea typeface="Lato"/>
                <a:cs typeface="Calibri" panose="020F0502020204030204" pitchFamily="34" charset="0"/>
                <a:sym typeface="Lato"/>
              </a:rPr>
              <a:t>Dopamine rewards system (DRS) = System 1</a:t>
            </a:r>
          </a:p>
          <a:p>
            <a:pPr lvl="1">
              <a:lnSpc>
                <a:spcPct val="150000"/>
              </a:lnSpc>
              <a:spcBef>
                <a:spcPts val="0"/>
              </a:spcBef>
              <a:buFont typeface="Lato"/>
              <a:buChar char="•"/>
            </a:pPr>
            <a:r>
              <a:rPr lang="en-ZA" dirty="0">
                <a:latin typeface="Calibri" panose="020F0502020204030204" pitchFamily="34" charset="0"/>
                <a:ea typeface="Lato"/>
                <a:cs typeface="Calibri" panose="020F0502020204030204" pitchFamily="34" charset="0"/>
                <a:sym typeface="Lato"/>
              </a:rPr>
              <a:t>Pre-frontal cortex (PFC) = System 2</a:t>
            </a:r>
          </a:p>
        </p:txBody>
      </p:sp>
      <p:sp>
        <p:nvSpPr>
          <p:cNvPr id="297" name="Shape 29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Neuroeconomics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extLst>
      <p:ext uri="{BB962C8B-B14F-4D97-AF65-F5344CB8AC3E}">
        <p14:creationId xmlns:p14="http://schemas.microsoft.com/office/powerpoint/2010/main" val="192225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5670" y="693183"/>
            <a:ext cx="7620660" cy="5471634"/>
          </a:xfrm>
          <a:prstGeom prst="rect">
            <a:avLst/>
          </a:prstGeom>
        </p:spPr>
      </p:pic>
    </p:spTree>
    <p:extLst>
      <p:ext uri="{BB962C8B-B14F-4D97-AF65-F5344CB8AC3E}">
        <p14:creationId xmlns:p14="http://schemas.microsoft.com/office/powerpoint/2010/main" val="295224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5608" y="306861"/>
            <a:ext cx="6950479" cy="6345788"/>
          </a:xfrm>
          <a:prstGeom prst="rect">
            <a:avLst/>
          </a:prstGeom>
        </p:spPr>
      </p:pic>
    </p:spTree>
    <p:extLst>
      <p:ext uri="{BB962C8B-B14F-4D97-AF65-F5344CB8AC3E}">
        <p14:creationId xmlns:p14="http://schemas.microsoft.com/office/powerpoint/2010/main" val="233634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Shape 322"/>
          <p:cNvSpPr txBox="1">
            <a:spLocks noGrp="1"/>
          </p:cNvSpPr>
          <p:nvPr>
            <p:ph type="body" idx="1"/>
          </p:nvPr>
        </p:nvSpPr>
        <p:spPr>
          <a:xfrm>
            <a:off x="838200" y="1690825"/>
            <a:ext cx="10515600" cy="4351200"/>
          </a:xfrm>
          <a:prstGeom prst="rect">
            <a:avLst/>
          </a:prstGeom>
          <a:noFill/>
          <a:ln>
            <a:noFill/>
          </a:ln>
        </p:spPr>
        <p:txBody>
          <a:bodyPr spcFirstLastPara="1" wrap="square" lIns="91425" tIns="45700" rIns="91425" bIns="45700" anchor="t" anchorCtr="0">
            <a:noAutofit/>
          </a:bodyPr>
          <a:lstStyle/>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Puzzle: </a:t>
            </a:r>
          </a:p>
          <a:p>
            <a:pPr lvl="1">
              <a:lnSpc>
                <a:spcPct val="130000"/>
              </a:lnSpc>
              <a:buFont typeface="Lato"/>
              <a:buChar char="•"/>
            </a:pPr>
            <a:r>
              <a:rPr lang="en-ZA" dirty="0">
                <a:latin typeface="Calibri" panose="020F0502020204030204" pitchFamily="34" charset="0"/>
                <a:ea typeface="Lato"/>
                <a:cs typeface="Calibri" panose="020F0502020204030204" pitchFamily="34" charset="0"/>
                <a:sym typeface="Lato"/>
              </a:rPr>
              <a:t>Most people think it is ethically justifiable to flip the switch (killing 1 person to save 5 lives), but not to push the large person off the footbridge</a:t>
            </a:r>
          </a:p>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Philosophers and ethicist have proposed various rationalisations of different evaluations of “actuarially” identical scenarios</a:t>
            </a:r>
          </a:p>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Neuroscientists found considering the different scenarios activated different parts of brain: </a:t>
            </a:r>
          </a:p>
          <a:p>
            <a:pPr lvl="1">
              <a:lnSpc>
                <a:spcPct val="130000"/>
              </a:lnSpc>
              <a:spcBef>
                <a:spcPts val="0"/>
              </a:spcBef>
              <a:buFont typeface="Lato"/>
              <a:buChar char="•"/>
            </a:pPr>
            <a:r>
              <a:rPr lang="en-ZA" dirty="0">
                <a:latin typeface="Calibri" panose="020F0502020204030204" pitchFamily="34" charset="0"/>
                <a:ea typeface="Lato"/>
                <a:cs typeface="Calibri" panose="020F0502020204030204" pitchFamily="34" charset="0"/>
                <a:sym typeface="Lato"/>
              </a:rPr>
              <a:t>Switch scenario (which required inflicting harm at a distance) activated the PFC, whereas Footbridge scenario (which required nearby harm) activated DRS</a:t>
            </a:r>
          </a:p>
        </p:txBody>
      </p:sp>
      <p:sp>
        <p:nvSpPr>
          <p:cNvPr id="321" name="Shape 3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Trolley dilemma</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extLst>
      <p:ext uri="{BB962C8B-B14F-4D97-AF65-F5344CB8AC3E}">
        <p14:creationId xmlns:p14="http://schemas.microsoft.com/office/powerpoint/2010/main" val="319821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Shape 322"/>
          <p:cNvSpPr txBox="1">
            <a:spLocks noGrp="1"/>
          </p:cNvSpPr>
          <p:nvPr>
            <p:ph type="body" idx="1"/>
          </p:nvPr>
        </p:nvSpPr>
        <p:spPr>
          <a:xfrm>
            <a:off x="838200" y="1690825"/>
            <a:ext cx="10515600" cy="4351200"/>
          </a:xfrm>
          <a:prstGeom prst="rect">
            <a:avLst/>
          </a:prstGeom>
          <a:noFill/>
          <a:ln>
            <a:noFill/>
          </a:ln>
        </p:spPr>
        <p:txBody>
          <a:bodyPr spcFirstLastPara="1" wrap="square" lIns="91425" tIns="45700" rIns="91425" bIns="45700" anchor="t" anchorCtr="0">
            <a:noAutofit/>
          </a:bodyPr>
          <a:lstStyle/>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Cohen (2005) hypothesises that emotional aversion to harming other humans evolved to allow early humans to aggregate more effectively into stable social structures</a:t>
            </a:r>
          </a:p>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However, this adaptation arose during time when scope for aggression was limited to a stone’s throw (literally); no evolutionary pressure to develop emotional aversion to harming others at greater distances</a:t>
            </a:r>
          </a:p>
          <a:p>
            <a:pPr lvl="0" indent="-381000">
              <a:lnSpc>
                <a:spcPct val="130000"/>
              </a:lnSpc>
              <a:buSzPts val="2400"/>
              <a:buFont typeface="Lato"/>
              <a:buChar char="•"/>
            </a:pPr>
            <a:r>
              <a:rPr lang="en-ZA" sz="2400" dirty="0">
                <a:latin typeface="Calibri" panose="020F0502020204030204" pitchFamily="34" charset="0"/>
                <a:ea typeface="Lato"/>
                <a:cs typeface="Calibri" panose="020F0502020204030204" pitchFamily="34" charset="0"/>
                <a:sym typeface="Lato"/>
              </a:rPr>
              <a:t>This (and other similar issues) important for policy researchers:</a:t>
            </a:r>
          </a:p>
          <a:p>
            <a:pPr lvl="1">
              <a:lnSpc>
                <a:spcPct val="130000"/>
              </a:lnSpc>
              <a:buFont typeface="Lato"/>
              <a:buChar char="•"/>
            </a:pPr>
            <a:r>
              <a:rPr lang="en-ZA" sz="2000" dirty="0">
                <a:latin typeface="Calibri" panose="020F0502020204030204" pitchFamily="34" charset="0"/>
                <a:ea typeface="Lato"/>
                <a:cs typeface="Calibri" panose="020F0502020204030204" pitchFamily="34" charset="0"/>
                <a:sym typeface="Lato"/>
              </a:rPr>
              <a:t>Social policies often meant to protect us from emotions that once served us well but can now interfere with our welfare</a:t>
            </a:r>
          </a:p>
          <a:p>
            <a:pPr lvl="0" indent="-381000">
              <a:lnSpc>
                <a:spcPct val="130000"/>
              </a:lnSpc>
              <a:buSzPts val="2400"/>
              <a:buFont typeface="Lato"/>
              <a:buChar char="•"/>
            </a:pPr>
            <a:endParaRPr lang="en-ZA" sz="2400" dirty="0">
              <a:latin typeface="Calibri" panose="020F0502020204030204" pitchFamily="34" charset="0"/>
              <a:ea typeface="Lato"/>
              <a:cs typeface="Calibri" panose="020F0502020204030204" pitchFamily="34" charset="0"/>
              <a:sym typeface="Lato"/>
            </a:endParaRPr>
          </a:p>
        </p:txBody>
      </p:sp>
      <p:sp>
        <p:nvSpPr>
          <p:cNvPr id="321" name="Shape 3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Trolley dilemma</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extLst>
      <p:ext uri="{BB962C8B-B14F-4D97-AF65-F5344CB8AC3E}">
        <p14:creationId xmlns:p14="http://schemas.microsoft.com/office/powerpoint/2010/main" val="16934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Model of revealed preference</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marL="514350" indent="-514350">
              <a:lnSpc>
                <a:spcPct val="100000"/>
              </a:lnSpc>
              <a:spcBef>
                <a:spcPts val="0"/>
              </a:spcBef>
              <a:spcAft>
                <a:spcPts val="600"/>
              </a:spcAft>
            </a:pPr>
            <a:r>
              <a:rPr lang="en-ZA" sz="2400" dirty="0">
                <a:solidFill>
                  <a:schemeClr val="tx1"/>
                </a:solidFill>
                <a:latin typeface="Calibri" panose="020F0502020204030204" pitchFamily="34" charset="0"/>
                <a:ea typeface="Lato"/>
                <a:cs typeface="Calibri" panose="020F0502020204030204" pitchFamily="34" charset="0"/>
                <a:sym typeface="Lato"/>
              </a:rPr>
              <a:t>Dominant model of choice in microeconomics is revealed preference </a:t>
            </a:r>
          </a:p>
          <a:p>
            <a:pPr marL="514350" indent="-514350">
              <a:lnSpc>
                <a:spcPct val="100000"/>
              </a:lnSpc>
              <a:spcBef>
                <a:spcPts val="0"/>
              </a:spcBef>
              <a:spcAft>
                <a:spcPts val="600"/>
              </a:spcAft>
            </a:pPr>
            <a:r>
              <a:rPr lang="en-ZA" sz="2400" dirty="0">
                <a:solidFill>
                  <a:schemeClr val="tx1"/>
                </a:solidFill>
                <a:latin typeface="Calibri" panose="020F0502020204030204" pitchFamily="34" charset="0"/>
                <a:ea typeface="Lato"/>
                <a:cs typeface="Calibri" panose="020F0502020204030204" pitchFamily="34" charset="0"/>
                <a:sym typeface="Lato"/>
              </a:rPr>
              <a:t>Supposes that choices reveal both normative preferences and the positive model of behaviour</a:t>
            </a:r>
          </a:p>
          <a:p>
            <a:pPr marL="514350" indent="-514350">
              <a:lnSpc>
                <a:spcPct val="100000"/>
              </a:lnSpc>
              <a:spcBef>
                <a:spcPts val="0"/>
              </a:spcBef>
              <a:spcAft>
                <a:spcPts val="600"/>
              </a:spcAft>
            </a:pPr>
            <a:r>
              <a:rPr lang="en-ZA" sz="2400" dirty="0">
                <a:solidFill>
                  <a:schemeClr val="tx1"/>
                </a:solidFill>
                <a:latin typeface="Calibri" panose="020F0502020204030204" pitchFamily="34" charset="0"/>
                <a:ea typeface="Lato"/>
                <a:cs typeface="Calibri" panose="020F0502020204030204" pitchFamily="34" charset="0"/>
                <a:sym typeface="Lato"/>
              </a:rPr>
              <a:t>Essentially: whatever you choose is what maximises your happiness</a:t>
            </a:r>
          </a:p>
          <a:p>
            <a:pPr marL="514350" indent="-514350">
              <a:lnSpc>
                <a:spcPct val="100000"/>
              </a:lnSpc>
              <a:spcBef>
                <a:spcPts val="0"/>
              </a:spcBef>
              <a:spcAft>
                <a:spcPts val="600"/>
              </a:spcAft>
            </a:pPr>
            <a:r>
              <a:rPr lang="en-ZA" sz="2400" dirty="0">
                <a:solidFill>
                  <a:schemeClr val="tx1"/>
                </a:solidFill>
                <a:latin typeface="Calibri" panose="020F0502020204030204" pitchFamily="34" charset="0"/>
                <a:ea typeface="Lato"/>
                <a:cs typeface="Calibri" panose="020F0502020204030204" pitchFamily="34" charset="0"/>
                <a:sym typeface="Lato"/>
              </a:rPr>
              <a:t>Behavioural economic models often assume that utility / happiness exists separately from observed choice</a:t>
            </a:r>
          </a:p>
        </p:txBody>
      </p:sp>
    </p:spTree>
    <p:extLst>
      <p:ext uri="{BB962C8B-B14F-4D97-AF65-F5344CB8AC3E}">
        <p14:creationId xmlns:p14="http://schemas.microsoft.com/office/powerpoint/2010/main" val="4345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txBox="1">
            <a:spLocks noGrp="1"/>
          </p:cNvSpPr>
          <p:nvPr>
            <p:ph type="body" idx="1"/>
          </p:nvPr>
        </p:nvSpPr>
        <p:spPr>
          <a:xfrm>
            <a:off x="838200" y="1520825"/>
            <a:ext cx="10515600" cy="43512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15000"/>
              </a:lnSpc>
              <a:spcBef>
                <a:spcPts val="600"/>
              </a:spcBef>
              <a:spcAft>
                <a:spcPts val="0"/>
              </a:spcAft>
              <a:buClr>
                <a:schemeClr val="dk1"/>
              </a:buClr>
              <a:buSzPct val="86000"/>
              <a:buFont typeface="Lato"/>
              <a:buChar char="•"/>
            </a:pPr>
            <a:r>
              <a:rPr lang="en-ZA" sz="2800" i="0" u="none" strike="noStrike" cap="none" dirty="0">
                <a:solidFill>
                  <a:schemeClr val="dk1"/>
                </a:solidFill>
                <a:latin typeface="Calibri" panose="020F0502020204030204" pitchFamily="34" charset="0"/>
                <a:ea typeface="Lato"/>
                <a:cs typeface="Calibri" panose="020F0502020204030204" pitchFamily="34" charset="0"/>
                <a:sym typeface="Lato"/>
              </a:rPr>
              <a:t>Classical economics vs. behavioural economics</a:t>
            </a:r>
            <a:endParaRPr dirty="0">
              <a:latin typeface="Calibri" panose="020F0502020204030204" pitchFamily="34" charset="0"/>
              <a:ea typeface="Lato"/>
              <a:cs typeface="Calibri" panose="020F0502020204030204" pitchFamily="34" charset="0"/>
              <a:sym typeface="Lato"/>
            </a:endParaRPr>
          </a:p>
          <a:p>
            <a:pPr marL="457200" marR="0" lvl="0" indent="-406400" algn="l" rtl="0">
              <a:lnSpc>
                <a:spcPct val="115000"/>
              </a:lnSpc>
              <a:spcBef>
                <a:spcPts val="600"/>
              </a:spcBef>
              <a:spcAft>
                <a:spcPts val="0"/>
              </a:spcAft>
              <a:buClr>
                <a:schemeClr val="dk1"/>
              </a:buClr>
              <a:buSzPct val="86000"/>
              <a:buFont typeface="Lato"/>
              <a:buChar char="•"/>
            </a:pPr>
            <a:r>
              <a:rPr lang="en-ZA" sz="2800" i="0" u="none" strike="noStrike" cap="none" dirty="0">
                <a:solidFill>
                  <a:schemeClr val="dk1"/>
                </a:solidFill>
                <a:latin typeface="Calibri" panose="020F0502020204030204" pitchFamily="34" charset="0"/>
                <a:ea typeface="Lato"/>
                <a:cs typeface="Calibri" panose="020F0502020204030204" pitchFamily="34" charset="0"/>
                <a:sym typeface="Lato"/>
              </a:rPr>
              <a:t>Dual</a:t>
            </a:r>
            <a:r>
              <a:rPr lang="en-ZA" dirty="0">
                <a:latin typeface="Calibri" panose="020F0502020204030204" pitchFamily="34" charset="0"/>
                <a:ea typeface="Lato"/>
                <a:cs typeface="Calibri" panose="020F0502020204030204" pitchFamily="34" charset="0"/>
                <a:sym typeface="Lato"/>
              </a:rPr>
              <a:t>-</a:t>
            </a:r>
            <a:r>
              <a:rPr lang="en-ZA" sz="2800" i="0" u="none" strike="noStrike" cap="none" dirty="0">
                <a:solidFill>
                  <a:schemeClr val="dk1"/>
                </a:solidFill>
                <a:latin typeface="Calibri" panose="020F0502020204030204" pitchFamily="34" charset="0"/>
                <a:ea typeface="Lato"/>
                <a:cs typeface="Calibri" panose="020F0502020204030204" pitchFamily="34" charset="0"/>
                <a:sym typeface="Lato"/>
              </a:rPr>
              <a:t>process model of cognition</a:t>
            </a:r>
          </a:p>
          <a:p>
            <a:pPr lvl="1" indent="-406400">
              <a:lnSpc>
                <a:spcPct val="115000"/>
              </a:lnSpc>
              <a:spcBef>
                <a:spcPts val="600"/>
              </a:spcBef>
              <a:buSzPct val="86000"/>
              <a:buFont typeface="Lato"/>
              <a:buChar char="•"/>
            </a:pPr>
            <a:r>
              <a:rPr lang="en-ZA" dirty="0">
                <a:latin typeface="Calibri" panose="020F0502020204030204" pitchFamily="34" charset="0"/>
                <a:ea typeface="Lato"/>
                <a:cs typeface="Calibri" panose="020F0502020204030204" pitchFamily="34" charset="0"/>
                <a:sym typeface="Lato"/>
              </a:rPr>
              <a:t>Trolley problem</a:t>
            </a:r>
          </a:p>
          <a:p>
            <a:pPr marL="457200" marR="0" lvl="0" indent="-406400" algn="l" rtl="0">
              <a:lnSpc>
                <a:spcPct val="115000"/>
              </a:lnSpc>
              <a:spcBef>
                <a:spcPts val="600"/>
              </a:spcBef>
              <a:spcAft>
                <a:spcPts val="0"/>
              </a:spcAft>
              <a:buClr>
                <a:schemeClr val="dk1"/>
              </a:buClr>
              <a:buSzPct val="86000"/>
              <a:buFont typeface="Lato"/>
              <a:buChar char="•"/>
            </a:pPr>
            <a:r>
              <a:rPr lang="en-ZA" sz="2800" i="0" u="none" strike="noStrike" cap="none" dirty="0">
                <a:solidFill>
                  <a:schemeClr val="dk1"/>
                </a:solidFill>
                <a:latin typeface="Calibri" panose="020F0502020204030204" pitchFamily="34" charset="0"/>
                <a:ea typeface="Lato"/>
                <a:cs typeface="Calibri" panose="020F0502020204030204" pitchFamily="34" charset="0"/>
                <a:sym typeface="Lato"/>
              </a:rPr>
              <a:t>Model of revealed preference vs behavioural approach</a:t>
            </a:r>
          </a:p>
          <a:p>
            <a:pPr marL="457200" marR="0" lvl="0" indent="-406400" algn="l" rtl="0">
              <a:lnSpc>
                <a:spcPct val="115000"/>
              </a:lnSpc>
              <a:spcBef>
                <a:spcPts val="600"/>
              </a:spcBef>
              <a:spcAft>
                <a:spcPts val="0"/>
              </a:spcAft>
              <a:buClr>
                <a:schemeClr val="dk1"/>
              </a:buClr>
              <a:buSzPct val="86000"/>
              <a:buFont typeface="Lato"/>
              <a:buChar char="•"/>
            </a:pPr>
            <a:r>
              <a:rPr lang="en-ZA" dirty="0">
                <a:latin typeface="Calibri" panose="020F0502020204030204" pitchFamily="34" charset="0"/>
                <a:ea typeface="Lato"/>
                <a:cs typeface="Calibri" panose="020F0502020204030204" pitchFamily="34" charset="0"/>
                <a:sym typeface="Lato"/>
              </a:rPr>
              <a:t>Application: hyperbolic discounting model</a:t>
            </a:r>
          </a:p>
        </p:txBody>
      </p:sp>
      <p:sp>
        <p:nvSpPr>
          <p:cNvPr id="102" name="Shape 10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Lato Light"/>
                <a:ea typeface="Lato Light"/>
                <a:cs typeface="Lato Light"/>
                <a:sym typeface="Lato Light"/>
              </a:rPr>
              <a:t>Outline for lecture</a:t>
            </a:r>
            <a:endParaRPr sz="4400" i="0" u="none" strike="noStrike" cap="none" dirty="0">
              <a:solidFill>
                <a:schemeClr val="dk1"/>
              </a:solidFill>
              <a:latin typeface="Lato Light"/>
              <a:ea typeface="Lato Light"/>
              <a:cs typeface="Lato Light"/>
              <a:sym typeface="La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Model of revealed preference</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06574"/>
            <a:ext cx="11022367" cy="4921603"/>
          </a:xfrm>
          <a:prstGeom prst="rect">
            <a:avLst/>
          </a:prstGeom>
          <a:noFill/>
          <a:ln>
            <a:noFill/>
          </a:ln>
        </p:spPr>
        <p:txBody>
          <a:bodyPr spcFirstLastPara="1" wrap="square" lIns="91425" tIns="45700" rIns="91425" bIns="45700" anchor="t" anchorCtr="0">
            <a:noAutofit/>
          </a:bodyPr>
          <a:lstStyle/>
          <a:p>
            <a:pPr>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Suppose you observe me reveal the following </a:t>
            </a:r>
            <a:r>
              <a:rPr lang="en-US" altLang="en-US" sz="2600" dirty="0" err="1">
                <a:latin typeface="Calibri" panose="020F0502020204030204" pitchFamily="34" charset="0"/>
                <a:cs typeface="Calibri" panose="020F0502020204030204" pitchFamily="34" charset="0"/>
              </a:rPr>
              <a:t>behaviour</a:t>
            </a:r>
            <a:r>
              <a:rPr lang="en-US" altLang="en-US" sz="2600" dirty="0">
                <a:latin typeface="Calibri" panose="020F0502020204030204" pitchFamily="34" charset="0"/>
                <a:cs typeface="Calibri" panose="020F0502020204030204" pitchFamily="34" charset="0"/>
              </a:rPr>
              <a:t>:</a:t>
            </a:r>
          </a:p>
          <a:p>
            <a:pPr lvl="1">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When the weather forecasts predicts rain for the next morning, I set my alarm clock for 6:30am</a:t>
            </a:r>
          </a:p>
          <a:p>
            <a:pPr lvl="1">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Otherwise, I set my alarm clock for 5:30am so I can go for a jog</a:t>
            </a:r>
          </a:p>
          <a:p>
            <a:pPr lvl="1">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But when the alarm wakes me up, I press snooze and sleep until 6:30am</a:t>
            </a:r>
          </a:p>
          <a:p>
            <a:pPr>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My self-reported preference ranking (at night) are as follows:</a:t>
            </a:r>
          </a:p>
          <a:p>
            <a:pPr marL="990600" lvl="1" indent="-457200">
              <a:lnSpc>
                <a:spcPct val="100000"/>
              </a:lnSpc>
              <a:spcBef>
                <a:spcPts val="0"/>
              </a:spcBef>
              <a:spcAft>
                <a:spcPts val="600"/>
              </a:spcAft>
              <a:buFont typeface="+mj-lt"/>
              <a:buAutoNum type="arabicPeriod"/>
            </a:pPr>
            <a:r>
              <a:rPr lang="en-US" altLang="en-US" sz="2600" dirty="0">
                <a:latin typeface="Calibri" panose="020F0502020204030204" pitchFamily="34" charset="0"/>
                <a:cs typeface="Calibri" panose="020F0502020204030204" pitchFamily="34" charset="0"/>
              </a:rPr>
              <a:t>Wake up at 5:30am and go for a jog (unless its raining)</a:t>
            </a:r>
          </a:p>
          <a:p>
            <a:pPr marL="990600" lvl="1" indent="-457200">
              <a:lnSpc>
                <a:spcPct val="100000"/>
              </a:lnSpc>
              <a:spcBef>
                <a:spcPts val="0"/>
              </a:spcBef>
              <a:spcAft>
                <a:spcPts val="600"/>
              </a:spcAft>
              <a:buFont typeface="+mj-lt"/>
              <a:buAutoNum type="arabicPeriod"/>
            </a:pPr>
            <a:r>
              <a:rPr lang="en-US" altLang="en-US" sz="2600" dirty="0">
                <a:latin typeface="Calibri" panose="020F0502020204030204" pitchFamily="34" charset="0"/>
                <a:cs typeface="Calibri" panose="020F0502020204030204" pitchFamily="34" charset="0"/>
              </a:rPr>
              <a:t>Wake up at 6:30am (too late to go for a jog)</a:t>
            </a:r>
          </a:p>
          <a:p>
            <a:pPr marL="990600" lvl="1" indent="-457200">
              <a:lnSpc>
                <a:spcPct val="100000"/>
              </a:lnSpc>
              <a:spcBef>
                <a:spcPts val="0"/>
              </a:spcBef>
              <a:spcAft>
                <a:spcPts val="600"/>
              </a:spcAft>
              <a:buFont typeface="+mj-lt"/>
              <a:buAutoNum type="arabicPeriod"/>
            </a:pPr>
            <a:r>
              <a:rPr lang="en-US" altLang="en-US" sz="2600" dirty="0">
                <a:latin typeface="Calibri" panose="020F0502020204030204" pitchFamily="34" charset="0"/>
                <a:cs typeface="Calibri" panose="020F0502020204030204" pitchFamily="34" charset="0"/>
              </a:rPr>
              <a:t>Wake up at 5:30am and then snooze and fail to go for a jog</a:t>
            </a:r>
          </a:p>
        </p:txBody>
      </p:sp>
    </p:spTree>
    <p:extLst>
      <p:ext uri="{BB962C8B-B14F-4D97-AF65-F5344CB8AC3E}">
        <p14:creationId xmlns:p14="http://schemas.microsoft.com/office/powerpoint/2010/main" val="343906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Model of revealed preference</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Revealed preference approach:</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Ignore my self-reported preferences</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Assume that I prefer to set the alarm for 6:30am when it’s rainy</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Assume that I prefer to set the alarm for 5:30 and lie in bed until 6:30 otherwise</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Assume that I prefer never to jog</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My actions are therefore in line with my preferences, and I am </a:t>
            </a:r>
            <a:r>
              <a:rPr lang="en-US" altLang="en-US" dirty="0" err="1">
                <a:latin typeface="Calibri" panose="020F0502020204030204" pitchFamily="34" charset="0"/>
                <a:cs typeface="Calibri" panose="020F0502020204030204" pitchFamily="34" charset="0"/>
              </a:rPr>
              <a:t>maximising</a:t>
            </a:r>
            <a:r>
              <a:rPr lang="en-US" altLang="en-US" dirty="0">
                <a:latin typeface="Calibri" panose="020F0502020204030204" pitchFamily="34" charset="0"/>
                <a:cs typeface="Calibri" panose="020F0502020204030204" pitchFamily="34" charset="0"/>
              </a:rPr>
              <a:t> my welfare</a:t>
            </a:r>
          </a:p>
          <a:p>
            <a:pPr lvl="1" indent="-457200">
              <a:lnSpc>
                <a:spcPct val="100000"/>
              </a:lnSpc>
              <a:spcBef>
                <a:spcPts val="0"/>
              </a:spcBef>
              <a:spcAft>
                <a:spcPts val="600"/>
              </a:spcAft>
            </a:pPr>
            <a:r>
              <a:rPr lang="en-US" altLang="en-US" dirty="0">
                <a:latin typeface="Calibri" panose="020F0502020204030204" pitchFamily="34" charset="0"/>
                <a:cs typeface="Calibri" panose="020F0502020204030204" pitchFamily="34" charset="0"/>
              </a:rPr>
              <a:t>Model wouldn’t make good out-of-sample predictions: what would I do on a sunny day when I am injured?</a:t>
            </a:r>
          </a:p>
          <a:p>
            <a:pPr marL="971550" lvl="1" indent="-514350">
              <a:lnSpc>
                <a:spcPct val="100000"/>
              </a:lnSpc>
              <a:spcBef>
                <a:spcPts val="0"/>
              </a:spcBef>
              <a:spcAft>
                <a:spcPts val="600"/>
              </a:spcAft>
              <a:buSzPts val="2800"/>
              <a:buFont typeface="Arial" panose="020B0604020202020204" pitchFamily="34" charset="0"/>
              <a:buChar char="•"/>
            </a:pPr>
            <a:endParaRPr lang="en-ZA" dirty="0">
              <a:solidFill>
                <a:schemeClr val="tx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208957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sz="4400" i="0" u="none" strike="noStrike" cap="none" dirty="0" err="1">
                <a:solidFill>
                  <a:schemeClr val="dk1"/>
                </a:solidFill>
                <a:latin typeface="Calibri" panose="020F0502020204030204" pitchFamily="34" charset="0"/>
                <a:ea typeface="Lato Light"/>
                <a:cs typeface="Calibri" panose="020F0502020204030204" pitchFamily="34" charset="0"/>
                <a:sym typeface="Lato Light"/>
              </a:rPr>
              <a:t>Behavioural</a:t>
            </a:r>
            <a:r>
              <a:rPr lang="en-US"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 economic model</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indent="-457200">
              <a:lnSpc>
                <a:spcPct val="100000"/>
              </a:lnSpc>
              <a:spcAft>
                <a:spcPts val="600"/>
              </a:spcAft>
            </a:pPr>
            <a:r>
              <a:rPr lang="en-US" altLang="en-US" sz="2600" dirty="0">
                <a:latin typeface="Calibri" panose="020F0502020204030204" pitchFamily="34" charset="0"/>
                <a:cs typeface="Calibri" panose="020F0502020204030204" pitchFamily="34" charset="0"/>
              </a:rPr>
              <a:t>Alternative approach: develop a model in which I prefer to go to the gym tomorrow (in line with my stated preferences) but prefer not to jog today</a:t>
            </a:r>
          </a:p>
          <a:p>
            <a:pPr lvl="1" indent="-457200">
              <a:lnSpc>
                <a:spcPct val="100000"/>
              </a:lnSpc>
              <a:spcBef>
                <a:spcPts val="0"/>
              </a:spcBef>
              <a:spcAft>
                <a:spcPts val="600"/>
              </a:spcAft>
            </a:pPr>
            <a:r>
              <a:rPr lang="en-US" altLang="en-US" sz="2600" dirty="0">
                <a:latin typeface="Calibri" panose="020F0502020204030204" pitchFamily="34" charset="0"/>
                <a:cs typeface="Calibri" panose="020F0502020204030204" pitchFamily="34" charset="0"/>
              </a:rPr>
              <a:t>Make assumptions that map positive model to normative preferences</a:t>
            </a:r>
          </a:p>
          <a:p>
            <a:pPr indent="-457200">
              <a:lnSpc>
                <a:spcPct val="100000"/>
              </a:lnSpc>
              <a:spcAft>
                <a:spcPts val="600"/>
              </a:spcAft>
            </a:pPr>
            <a:r>
              <a:rPr lang="en-US" altLang="en-US" sz="2600" dirty="0">
                <a:latin typeface="Calibri" panose="020F0502020204030204" pitchFamily="34" charset="0"/>
                <a:cs typeface="Calibri" panose="020F0502020204030204" pitchFamily="34" charset="0"/>
              </a:rPr>
              <a:t>Alternative approach produces model that is relatively parsimonious, is congruent with my own explanation of what is going on, and makes accurate and precise out-of-sample predictions</a:t>
            </a:r>
          </a:p>
          <a:p>
            <a:pPr indent="-457200">
              <a:lnSpc>
                <a:spcPct val="100000"/>
              </a:lnSpc>
              <a:spcAft>
                <a:spcPts val="600"/>
              </a:spcAft>
            </a:pPr>
            <a:r>
              <a:rPr lang="en-US" altLang="en-US" sz="2600" dirty="0">
                <a:latin typeface="Calibri" panose="020F0502020204030204" pitchFamily="34" charset="0"/>
                <a:cs typeface="Calibri" panose="020F0502020204030204" pitchFamily="34" charset="0"/>
              </a:rPr>
              <a:t>Example: hyperbolic discounting model of intertemporal choice</a:t>
            </a:r>
          </a:p>
          <a:p>
            <a:pPr marL="971550" lvl="1" indent="-514350">
              <a:lnSpc>
                <a:spcPct val="115000"/>
              </a:lnSpc>
              <a:spcBef>
                <a:spcPts val="0"/>
              </a:spcBef>
              <a:buSzPts val="2800"/>
              <a:buFont typeface="Arial" panose="020B0604020202020204" pitchFamily="34" charset="0"/>
              <a:buChar char="•"/>
            </a:pPr>
            <a:endParaRPr lang="en-ZA" dirty="0">
              <a:solidFill>
                <a:schemeClr val="tx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502023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Intertemporal choice</a:t>
            </a:r>
            <a:endParaRPr dirty="0">
              <a:latin typeface="Calibri" panose="020F0502020204030204" pitchFamily="34" charset="0"/>
              <a:ea typeface="Lato Light"/>
              <a:cs typeface="Calibri" panose="020F0502020204030204" pitchFamily="34" charset="0"/>
              <a:sym typeface="Lato Light"/>
            </a:endParaRPr>
          </a:p>
        </p:txBody>
      </p:sp>
      <mc:AlternateContent xmlns:mc="http://schemas.openxmlformats.org/markup-compatibility/2006">
        <mc:Choice xmlns:a14="http://schemas.microsoft.com/office/drawing/2010/main" Requires="a14">
          <p:sp>
            <p:nvSpPr>
              <p:cNvPr id="97" name="Shape 97"/>
              <p:cNvSpPr txBox="1">
                <a:spLocks noGrp="1"/>
              </p:cNvSpPr>
              <p:nvPr>
                <p:ph type="body" idx="1"/>
              </p:nvPr>
            </p:nvSpPr>
            <p:spPr>
              <a:xfrm>
                <a:off x="838200" y="1690688"/>
                <a:ext cx="11292840" cy="4890220"/>
              </a:xfrm>
              <a:prstGeom prst="rect">
                <a:avLst/>
              </a:prstGeom>
              <a:noFill/>
              <a:ln>
                <a:noFill/>
              </a:ln>
            </p:spPr>
            <p:txBody>
              <a:bodyPr spcFirstLastPara="1" wrap="square" lIns="91425" tIns="45700" rIns="91425" bIns="45700" anchor="t" anchorCtr="0">
                <a:noAutofit/>
              </a:bodyPr>
              <a:lstStyle/>
              <a:p>
                <a:pPr marL="342900" indent="-360000"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When modelling the behaviour of dynamic optimisers, we need to assume how they perceive flow of costs and benefits over time</a:t>
                </a:r>
              </a:p>
              <a:p>
                <a:pPr marL="342900" indent="-360000"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Evidence suggests that people care about the future, but less so than about the present</a:t>
                </a:r>
              </a:p>
              <a:p>
                <a:pPr marL="342900" indent="-360000"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Samuelson (1937) proposed </a:t>
                </a:r>
                <a:r>
                  <a:rPr lang="en-GB" sz="2000" b="1" dirty="0">
                    <a:effectLst/>
                    <a:latin typeface="Calibri" panose="020F0502020204030204" pitchFamily="34" charset="0"/>
                    <a:ea typeface="Calibri" panose="020F0502020204030204" pitchFamily="34" charset="0"/>
                    <a:cs typeface="Calibri" panose="020F0502020204030204" pitchFamily="34" charset="0"/>
                  </a:rPr>
                  <a:t>the discounted utility (DU) model</a:t>
                </a:r>
                <a:r>
                  <a:rPr lang="en-GB" sz="2000" dirty="0">
                    <a:effectLst/>
                    <a:latin typeface="Calibri" panose="020F0502020204030204" pitchFamily="34" charset="0"/>
                    <a:ea typeface="Calibri" panose="020F0502020204030204" pitchFamily="34" charset="0"/>
                    <a:cs typeface="Calibri" panose="020F0502020204030204" pitchFamily="34" charset="0"/>
                  </a:rPr>
                  <a:t> (or exponential discounting model): </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a:p>
                <a:pPr marL="50800" indent="0" algn="just">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ZA"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𝑈</m:t>
                          </m:r>
                        </m:e>
                        <m:sup>
                          <m:r>
                            <a:rPr lang="en-GB" sz="2000" i="1">
                              <a:effectLst/>
                              <a:latin typeface="Cambria Math" panose="02040503050406030204" pitchFamily="18" charset="0"/>
                              <a:ea typeface="Calibri" panose="020F0502020204030204" pitchFamily="34" charset="0"/>
                              <a:cs typeface="Times New Roman" panose="02020603050405020304" pitchFamily="18" charset="0"/>
                            </a:rPr>
                            <m:t>𝑡</m:t>
                          </m:r>
                        </m:sup>
                      </m:sSup>
                      <m:d>
                        <m:dPr>
                          <m:ctrlPr>
                            <a:rPr lang="en-ZA"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ZA"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𝑇</m:t>
                              </m:r>
                            </m:sub>
                          </m:sSub>
                        </m:e>
                      </m:d>
                      <m:r>
                        <a:rPr lang="en-GB" sz="2000" i="1">
                          <a:latin typeface="Cambria Math" panose="02040503050406030204" pitchFamily="18" charset="0"/>
                          <a:ea typeface="Calibri" panose="020F0502020204030204" pitchFamily="34" charset="0"/>
                          <a:cs typeface="Times New Roman" panose="02020603050405020304" pitchFamily="18" charset="0"/>
                        </a:rPr>
                        <m:t>=</m:t>
                      </m:r>
                      <m:r>
                        <a:rPr lang="en-GB" sz="20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000" i="1">
                                  <a:latin typeface="Cambria Math" panose="02040503050406030204" pitchFamily="18" charset="0"/>
                                  <a:ea typeface="Calibri" panose="020F0502020204030204" pitchFamily="34" charset="0"/>
                                  <a:cs typeface="Times New Roman" panose="02020603050405020304" pitchFamily="18" charset="0"/>
                                </a:rPr>
                              </m:ctrlPr>
                            </m:sSubPr>
                            <m:e>
                              <m:r>
                                <a:rPr lang="en-GB" sz="2000" i="1">
                                  <a:latin typeface="Cambria Math" panose="02040503050406030204" pitchFamily="18" charset="0"/>
                                  <a:ea typeface="Calibri" panose="020F0502020204030204" pitchFamily="34" charset="0"/>
                                  <a:cs typeface="Times New Roman" panose="02020603050405020304" pitchFamily="18" charset="0"/>
                                </a:rPr>
                                <m:t>𝑐</m:t>
                              </m:r>
                            </m:e>
                            <m:sub>
                              <m:r>
                                <a:rPr lang="en-GB" sz="2000" i="1">
                                  <a:latin typeface="Cambria Math" panose="02040503050406030204" pitchFamily="18" charset="0"/>
                                  <a:ea typeface="Calibri" panose="020F0502020204030204" pitchFamily="34" charset="0"/>
                                  <a:cs typeface="Times New Roman" panose="02020603050405020304" pitchFamily="18" charset="0"/>
                                </a:rPr>
                                <m:t>𝑡</m:t>
                              </m:r>
                            </m:sub>
                          </m:sSub>
                        </m:e>
                      </m:d>
                      <m:r>
                        <a:rPr lang="en-GB" sz="2000" i="1">
                          <a:latin typeface="Cambria Math" panose="02040503050406030204" pitchFamily="18" charset="0"/>
                          <a:ea typeface="Calibri" panose="020F0502020204030204" pitchFamily="34" charset="0"/>
                          <a:cs typeface="Times New Roman" panose="02020603050405020304" pitchFamily="18" charset="0"/>
                        </a:rPr>
                        <m:t>+</m:t>
                      </m:r>
                      <m:r>
                        <a:rPr lang="en-GB" sz="2000" i="1">
                          <a:latin typeface="Cambria Math" panose="02040503050406030204" pitchFamily="18" charset="0"/>
                          <a:ea typeface="Calibri" panose="020F0502020204030204" pitchFamily="34" charset="0"/>
                          <a:cs typeface="Times New Roman" panose="02020603050405020304" pitchFamily="18" charset="0"/>
                        </a:rPr>
                        <m:t>𝛿</m:t>
                      </m:r>
                      <m:r>
                        <a:rPr lang="en-GB" sz="20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000" i="1">
                                  <a:latin typeface="Cambria Math" panose="02040503050406030204" pitchFamily="18" charset="0"/>
                                  <a:ea typeface="Calibri" panose="020F0502020204030204" pitchFamily="34" charset="0"/>
                                  <a:cs typeface="Times New Roman" panose="02020603050405020304" pitchFamily="18" charset="0"/>
                                </a:rPr>
                              </m:ctrlPr>
                            </m:sSubPr>
                            <m:e>
                              <m:r>
                                <a:rPr lang="en-GB" sz="2000" i="1">
                                  <a:latin typeface="Cambria Math" panose="02040503050406030204" pitchFamily="18" charset="0"/>
                                  <a:ea typeface="Calibri" panose="020F0502020204030204" pitchFamily="34" charset="0"/>
                                  <a:cs typeface="Times New Roman" panose="02020603050405020304" pitchFamily="18" charset="0"/>
                                </a:rPr>
                                <m:t>𝑐</m:t>
                              </m:r>
                            </m:e>
                            <m:sub>
                              <m:r>
                                <a:rPr lang="en-GB" sz="2000" i="1">
                                  <a:latin typeface="Cambria Math" panose="02040503050406030204" pitchFamily="18" charset="0"/>
                                  <a:ea typeface="Calibri" panose="020F0502020204030204" pitchFamily="34" charset="0"/>
                                  <a:cs typeface="Times New Roman" panose="02020603050405020304" pitchFamily="18" charset="0"/>
                                </a:rPr>
                                <m:t>𝑡</m:t>
                              </m:r>
                              <m:r>
                                <a:rPr lang="en-GB" sz="2000" i="1">
                                  <a:latin typeface="Cambria Math" panose="02040503050406030204" pitchFamily="18" charset="0"/>
                                  <a:ea typeface="Calibri" panose="020F0502020204030204" pitchFamily="34" charset="0"/>
                                  <a:cs typeface="Times New Roman" panose="02020603050405020304" pitchFamily="18" charset="0"/>
                                </a:rPr>
                                <m:t>+1</m:t>
                              </m:r>
                            </m:sub>
                          </m:sSub>
                        </m:e>
                      </m:d>
                      <m:r>
                        <a:rPr lang="en-GB"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ZA" sz="2000" i="1">
                              <a:latin typeface="Cambria Math" panose="02040503050406030204" pitchFamily="18" charset="0"/>
                              <a:ea typeface="Calibri" panose="020F0502020204030204" pitchFamily="34" charset="0"/>
                              <a:cs typeface="Times New Roman" panose="02020603050405020304" pitchFamily="18" charset="0"/>
                            </a:rPr>
                          </m:ctrlPr>
                        </m:sSupPr>
                        <m:e>
                          <m:r>
                            <a:rPr lang="en-GB" sz="2000" i="1">
                              <a:latin typeface="Cambria Math" panose="02040503050406030204" pitchFamily="18" charset="0"/>
                              <a:ea typeface="Calibri" panose="020F0502020204030204" pitchFamily="34" charset="0"/>
                              <a:cs typeface="Times New Roman" panose="02020603050405020304" pitchFamily="18" charset="0"/>
                            </a:rPr>
                            <m:t>𝛿</m:t>
                          </m:r>
                        </m:e>
                        <m:sup>
                          <m:r>
                            <a:rPr lang="en-GB" sz="2000" i="1">
                              <a:latin typeface="Cambria Math" panose="02040503050406030204" pitchFamily="18" charset="0"/>
                              <a:ea typeface="Calibri" panose="020F0502020204030204" pitchFamily="34" charset="0"/>
                              <a:cs typeface="Times New Roman" panose="02020603050405020304" pitchFamily="18" charset="0"/>
                            </a:rPr>
                            <m:t>2</m:t>
                          </m:r>
                        </m:sup>
                      </m:sSup>
                      <m:r>
                        <a:rPr lang="en-GB" sz="20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000" i="1">
                                  <a:latin typeface="Cambria Math" panose="02040503050406030204" pitchFamily="18" charset="0"/>
                                  <a:ea typeface="Calibri" panose="020F0502020204030204" pitchFamily="34" charset="0"/>
                                  <a:cs typeface="Times New Roman" panose="02020603050405020304" pitchFamily="18" charset="0"/>
                                </a:rPr>
                              </m:ctrlPr>
                            </m:sSubPr>
                            <m:e>
                              <m:r>
                                <a:rPr lang="en-GB" sz="2000" i="1">
                                  <a:latin typeface="Cambria Math" panose="02040503050406030204" pitchFamily="18" charset="0"/>
                                  <a:ea typeface="Calibri" panose="020F0502020204030204" pitchFamily="34" charset="0"/>
                                  <a:cs typeface="Times New Roman" panose="02020603050405020304" pitchFamily="18" charset="0"/>
                                </a:rPr>
                                <m:t>𝑐</m:t>
                              </m:r>
                            </m:e>
                            <m:sub>
                              <m:r>
                                <a:rPr lang="en-GB" sz="2000" i="1">
                                  <a:latin typeface="Cambria Math" panose="02040503050406030204" pitchFamily="18" charset="0"/>
                                  <a:ea typeface="Calibri" panose="020F0502020204030204" pitchFamily="34" charset="0"/>
                                  <a:cs typeface="Times New Roman" panose="02020603050405020304" pitchFamily="18" charset="0"/>
                                </a:rPr>
                                <m:t>𝑡</m:t>
                              </m:r>
                              <m:r>
                                <a:rPr lang="en-GB" sz="2000" i="1">
                                  <a:latin typeface="Cambria Math" panose="02040503050406030204" pitchFamily="18" charset="0"/>
                                  <a:ea typeface="Calibri" panose="020F0502020204030204" pitchFamily="34" charset="0"/>
                                  <a:cs typeface="Times New Roman" panose="02020603050405020304" pitchFamily="18" charset="0"/>
                                </a:rPr>
                                <m:t>+1</m:t>
                              </m:r>
                            </m:sub>
                          </m:sSub>
                        </m:e>
                      </m:d>
                      <m:r>
                        <a:rPr lang="en-GB" sz="2000" i="1">
                          <a:latin typeface="Cambria Math" panose="02040503050406030204" pitchFamily="18" charset="0"/>
                          <a:ea typeface="Calibri" panose="020F0502020204030204" pitchFamily="34" charset="0"/>
                          <a:cs typeface="Times New Roman" panose="02020603050405020304" pitchFamily="18" charset="0"/>
                        </a:rPr>
                        <m:t>+…</m:t>
                      </m:r>
                      <m:r>
                        <a:rPr lang="en-US" sz="2000">
                          <a:latin typeface="Cambria Math" panose="02040503050406030204" pitchFamily="18" charset="0"/>
                          <a:ea typeface="Calibri" panose="020F0502020204030204" pitchFamily="34" charset="0"/>
                          <a:cs typeface="Times New Roman" panose="02020603050405020304" pitchFamily="18" charset="0"/>
                        </a:rPr>
                        <m:t>+</m:t>
                      </m:r>
                      <m:sSup>
                        <m:sSupPr>
                          <m:ctrlPr>
                            <a:rPr lang="en-ZA" sz="2000" i="1">
                              <a:latin typeface="Cambria Math" panose="02040503050406030204" pitchFamily="18" charset="0"/>
                              <a:ea typeface="Calibri" panose="020F0502020204030204" pitchFamily="34" charset="0"/>
                              <a:cs typeface="Times New Roman" panose="02020603050405020304" pitchFamily="18" charset="0"/>
                            </a:rPr>
                          </m:ctrlPr>
                        </m:sSupPr>
                        <m:e>
                          <m:r>
                            <a:rPr lang="en-GB" sz="2000" i="1">
                              <a:latin typeface="Cambria Math" panose="02040503050406030204" pitchFamily="18" charset="0"/>
                              <a:ea typeface="Calibri" panose="020F0502020204030204" pitchFamily="34" charset="0"/>
                              <a:cs typeface="Times New Roman" panose="02020603050405020304" pitchFamily="18" charset="0"/>
                            </a:rPr>
                            <m:t>𝛿</m:t>
                          </m:r>
                        </m:e>
                        <m:sup>
                          <m:r>
                            <a:rPr lang="en-US" sz="2000" b="0" i="1" smtClean="0">
                              <a:latin typeface="Cambria Math" panose="02040503050406030204" pitchFamily="18" charset="0"/>
                              <a:ea typeface="Calibri" panose="020F0502020204030204" pitchFamily="34" charset="0"/>
                              <a:cs typeface="Times New Roman" panose="02020603050405020304" pitchFamily="18" charset="0"/>
                            </a:rPr>
                            <m:t>𝑇</m:t>
                          </m:r>
                          <m:r>
                            <a:rPr lang="en-US" sz="2000" b="0" i="1" smtClean="0">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latin typeface="Cambria Math" panose="02040503050406030204" pitchFamily="18" charset="0"/>
                              <a:ea typeface="Calibri" panose="020F0502020204030204" pitchFamily="34" charset="0"/>
                              <a:cs typeface="Times New Roman" panose="02020603050405020304" pitchFamily="18" charset="0"/>
                            </a:rPr>
                            <m:t>𝑡</m:t>
                          </m:r>
                        </m:sup>
                      </m:sSup>
                      <m:r>
                        <a:rPr lang="en-GB" sz="20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0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000" i="1">
                                  <a:latin typeface="Cambria Math" panose="02040503050406030204" pitchFamily="18" charset="0"/>
                                  <a:ea typeface="Calibri" panose="020F0502020204030204" pitchFamily="34" charset="0"/>
                                  <a:cs typeface="Times New Roman" panose="02020603050405020304" pitchFamily="18" charset="0"/>
                                </a:rPr>
                              </m:ctrlPr>
                            </m:sSubPr>
                            <m:e>
                              <m:r>
                                <a:rPr lang="en-GB" sz="2000" i="1">
                                  <a:latin typeface="Cambria Math" panose="02040503050406030204" pitchFamily="18" charset="0"/>
                                  <a:ea typeface="Calibri" panose="020F0502020204030204" pitchFamily="34" charset="0"/>
                                  <a:cs typeface="Times New Roman" panose="02020603050405020304" pitchFamily="18" charset="0"/>
                                </a:rPr>
                                <m:t>𝑐</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𝑇</m:t>
                              </m:r>
                            </m:sub>
                          </m:sSub>
                        </m:e>
                      </m:d>
                    </m:oMath>
                  </m:oMathPara>
                </a14:m>
                <a:endParaRPr lang="en-ZA" sz="2000" dirty="0">
                  <a:latin typeface="Calibri" panose="020F0502020204030204" pitchFamily="34" charset="0"/>
                  <a:ea typeface="Lato"/>
                  <a:cs typeface="Calibri" panose="020F0502020204030204" pitchFamily="34" charset="0"/>
                  <a:sym typeface="Lato"/>
                </a:endParaRPr>
              </a:p>
              <a:p>
                <a:pPr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Standard way of modelling intertemporal choice in economics ever since</a:t>
                </a:r>
              </a:p>
              <a:p>
                <a:pPr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Individual discount factor </a:t>
                </a:r>
                <a14:m>
                  <m:oMath xmlns:m="http://schemas.openxmlformats.org/officeDocument/2006/math">
                    <m:r>
                      <a:rPr lang="en-US" sz="2000" b="0" i="0" smtClean="0">
                        <a:effectLst/>
                        <a:latin typeface="Cambria Math" panose="02040503050406030204" pitchFamily="18" charset="0"/>
                        <a:ea typeface="Calibri" panose="020F0502020204030204" pitchFamily="34" charset="0"/>
                        <a:cs typeface="Times New Roman" panose="02020603050405020304" pitchFamily="18" charset="0"/>
                      </a:rPr>
                      <m:t>0≤</m:t>
                    </m:r>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𝛿</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oMath>
                </a14:m>
                <a:r>
                  <a:rPr lang="en-ZA" sz="2000" dirty="0">
                    <a:latin typeface="Calibri" panose="020F0502020204030204" pitchFamily="34" charset="0"/>
                    <a:ea typeface="Lato"/>
                    <a:cs typeface="Calibri" panose="020F0502020204030204" pitchFamily="34" charset="0"/>
                    <a:sym typeface="Lato"/>
                  </a:rPr>
                  <a:t> reflects how much future utility is discounted from today’s perspective</a:t>
                </a:r>
              </a:p>
              <a:p>
                <a:pPr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Individuals are assumed to be impatient, but in a time-consistent manner: e.g. I always care 10% about pleasant experiences when such experiences are delayed by a year</a:t>
                </a:r>
              </a:p>
              <a:p>
                <a:pPr algn="just">
                  <a:lnSpc>
                    <a:spcPct val="100000"/>
                  </a:lnSpc>
                  <a:spcBef>
                    <a:spcPts val="600"/>
                  </a:spcBef>
                  <a:spcAft>
                    <a:spcPts val="600"/>
                  </a:spcAft>
                </a:pPr>
                <a:r>
                  <a:rPr lang="en-ZA" sz="2000" dirty="0">
                    <a:latin typeface="Calibri" panose="020F0502020204030204" pitchFamily="34" charset="0"/>
                    <a:ea typeface="Lato"/>
                    <a:cs typeface="Calibri" panose="020F0502020204030204" pitchFamily="34" charset="0"/>
                    <a:sym typeface="Lato"/>
                  </a:rPr>
                  <a:t>So if I prefer A over B in period </a:t>
                </a:r>
                <a14:m>
                  <m:oMath xmlns:m="http://schemas.openxmlformats.org/officeDocument/2006/math">
                    <m:r>
                      <a:rPr lang="en-ZA" sz="2000" i="1" dirty="0" smtClean="0">
                        <a:latin typeface="Cambria Math" panose="02040503050406030204" pitchFamily="18" charset="0"/>
                        <a:ea typeface="Lato"/>
                        <a:cs typeface="Calibri" panose="020F0502020204030204" pitchFamily="34" charset="0"/>
                        <a:sym typeface="Lato"/>
                      </a:rPr>
                      <m:t>𝑡</m:t>
                    </m:r>
                    <m:r>
                      <a:rPr lang="en-ZA" sz="2000" i="1" dirty="0" smtClean="0">
                        <a:latin typeface="Cambria Math" panose="02040503050406030204" pitchFamily="18" charset="0"/>
                        <a:ea typeface="Lato"/>
                        <a:cs typeface="Calibri" panose="020F0502020204030204" pitchFamily="34" charset="0"/>
                        <a:sym typeface="Lato"/>
                      </a:rPr>
                      <m:t>+</m:t>
                    </m:r>
                    <m:r>
                      <a:rPr lang="en-ZA" sz="2000" i="1" dirty="0" smtClean="0">
                        <a:latin typeface="Cambria Math" panose="02040503050406030204" pitchFamily="18" charset="0"/>
                        <a:ea typeface="Lato"/>
                        <a:cs typeface="Calibri" panose="020F0502020204030204" pitchFamily="34" charset="0"/>
                        <a:sym typeface="Lato"/>
                      </a:rPr>
                      <m:t>𝑘</m:t>
                    </m:r>
                  </m:oMath>
                </a14:m>
                <a:r>
                  <a:rPr lang="en-ZA" sz="2000" dirty="0">
                    <a:latin typeface="Calibri" panose="020F0502020204030204" pitchFamily="34" charset="0"/>
                    <a:ea typeface="Lato"/>
                    <a:cs typeface="Calibri" panose="020F0502020204030204" pitchFamily="34" charset="0"/>
                    <a:sym typeface="Lato"/>
                  </a:rPr>
                  <a:t> I also prefer A over B in period </a:t>
                </a:r>
                <a14:m>
                  <m:oMath xmlns:m="http://schemas.openxmlformats.org/officeDocument/2006/math">
                    <m:r>
                      <a:rPr lang="en-ZA" sz="2000" i="1" dirty="0" smtClean="0">
                        <a:latin typeface="Cambria Math" panose="02040503050406030204" pitchFamily="18" charset="0"/>
                        <a:ea typeface="Lato"/>
                        <a:cs typeface="Calibri" panose="020F0502020204030204" pitchFamily="34" charset="0"/>
                        <a:sym typeface="Lato"/>
                      </a:rPr>
                      <m:t>𝑡</m:t>
                    </m:r>
                  </m:oMath>
                </a14:m>
                <a:endParaRPr lang="en-ZA" sz="2000" dirty="0">
                  <a:latin typeface="Calibri" panose="020F0502020204030204" pitchFamily="34" charset="0"/>
                  <a:ea typeface="Lato"/>
                  <a:cs typeface="Calibri" panose="020F0502020204030204" pitchFamily="34" charset="0"/>
                  <a:sym typeface="Lato"/>
                </a:endParaRPr>
              </a:p>
              <a:p>
                <a:pPr marL="50800" indent="0" algn="just">
                  <a:lnSpc>
                    <a:spcPct val="100000"/>
                  </a:lnSpc>
                  <a:spcBef>
                    <a:spcPts val="600"/>
                  </a:spcBef>
                  <a:spcAft>
                    <a:spcPts val="600"/>
                  </a:spcAft>
                  <a:buNone/>
                </a:pPr>
                <a:endParaRPr lang="en-ZA" sz="2000" dirty="0">
                  <a:latin typeface="Calibri" panose="020F0502020204030204" pitchFamily="34" charset="0"/>
                  <a:ea typeface="Lato"/>
                  <a:cs typeface="Calibri" panose="020F0502020204030204" pitchFamily="34" charset="0"/>
                  <a:sym typeface="Lato"/>
                </a:endParaRPr>
              </a:p>
            </p:txBody>
          </p:sp>
        </mc:Choice>
        <mc:Fallback>
          <p:sp>
            <p:nvSpPr>
              <p:cNvPr id="97" name="Shape 97"/>
              <p:cNvSpPr txBox="1">
                <a:spLocks noGrp="1" noRot="1" noChangeAspect="1" noMove="1" noResize="1" noEditPoints="1" noAdjustHandles="1" noChangeArrowheads="1" noChangeShapeType="1" noTextEdit="1"/>
              </p:cNvSpPr>
              <p:nvPr>
                <p:ph type="body" idx="1"/>
              </p:nvPr>
            </p:nvSpPr>
            <p:spPr>
              <a:xfrm>
                <a:off x="838200" y="1690688"/>
                <a:ext cx="11292840" cy="4890220"/>
              </a:xfrm>
              <a:prstGeom prst="rect">
                <a:avLst/>
              </a:prstGeom>
              <a:blipFill>
                <a:blip r:embed="rId3"/>
                <a:stretch>
                  <a:fillRect l="-1026" t="-1245" r="-540"/>
                </a:stretch>
              </a:blipFill>
              <a:ln>
                <a:noFill/>
              </a:ln>
            </p:spPr>
            <p:txBody>
              <a:bodyPr/>
              <a:lstStyle/>
              <a:p>
                <a:r>
                  <a:rPr lang="en-ZA">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Time inconsistency</a:t>
            </a:r>
            <a:endParaRPr lang="en-ZA"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25625"/>
            <a:ext cx="11237843" cy="4351200"/>
          </a:xfrm>
          <a:prstGeom prst="rect">
            <a:avLst/>
          </a:prstGeom>
          <a:noFill/>
          <a:ln>
            <a:noFill/>
          </a:ln>
        </p:spPr>
        <p:txBody>
          <a:bodyPr spcFirstLastPara="1" wrap="square" lIns="91425" tIns="45700" rIns="91425" bIns="45700" anchor="t" anchorCtr="0">
            <a:noAutofit/>
          </a:bodyPr>
          <a:lstStyle/>
          <a:p>
            <a:pPr>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Read and Van Leeuwen (1998) asked office workers to choose between a healthy snack (fruit) and an unhealthy snack (chocolate bar) to be delivered a week later:</a:t>
            </a:r>
          </a:p>
          <a:p>
            <a:pPr lvl="1">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74% opted for the healthy snack</a:t>
            </a:r>
          </a:p>
          <a:p>
            <a:pPr>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When they returned the next week, the experimenters allowed them to change their minds:</a:t>
            </a:r>
          </a:p>
          <a:p>
            <a:pPr lvl="1">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Only 30% chose the healthy snack</a:t>
            </a:r>
          </a:p>
          <a:p>
            <a:pPr>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Read, Loewenstein &amp; </a:t>
            </a:r>
            <a:r>
              <a:rPr lang="en-ZA" sz="2000" dirty="0" err="1">
                <a:latin typeface="Calibri" panose="020F0502020204030204" pitchFamily="34" charset="0"/>
                <a:cs typeface="Calibri" panose="020F0502020204030204" pitchFamily="34" charset="0"/>
              </a:rPr>
              <a:t>Kalyanaraman</a:t>
            </a:r>
            <a:r>
              <a:rPr lang="en-ZA" sz="2000" dirty="0">
                <a:latin typeface="Calibri" panose="020F0502020204030204" pitchFamily="34" charset="0"/>
                <a:cs typeface="Calibri" panose="020F0502020204030204" pitchFamily="34" charset="0"/>
              </a:rPr>
              <a:t> (1999) asked individuals to choose between highbrow movie (e.g. Schindler's List) or low-brow movie (e.g. Four Weddings and a Funeral) for today and next week:</a:t>
            </a:r>
          </a:p>
          <a:p>
            <a:pPr lvl="1">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When choosing for next week: High-brow movie (63%) or Low-brow movie (37%)</a:t>
            </a:r>
          </a:p>
          <a:p>
            <a:pPr lvl="1">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When choosing for today: High-brow movie (34%) or Low-brow movie (66%)</a:t>
            </a:r>
          </a:p>
          <a:p>
            <a:pPr>
              <a:lnSpc>
                <a:spcPct val="100000"/>
              </a:lnSpc>
              <a:spcBef>
                <a:spcPts val="600"/>
              </a:spcBef>
              <a:spcAft>
                <a:spcPts val="600"/>
              </a:spcAft>
            </a:pPr>
            <a:r>
              <a:rPr lang="en-ZA" sz="2000" dirty="0">
                <a:latin typeface="Calibri" panose="020F0502020204030204" pitchFamily="34" charset="0"/>
                <a:cs typeface="Calibri" panose="020F0502020204030204" pitchFamily="34" charset="0"/>
              </a:rPr>
              <a:t>These studies demonstrate that people commonly reverse their preferences for no apparent reason other than time passing, which should not happen if everyone was an exponential discounter</a:t>
            </a:r>
          </a:p>
        </p:txBody>
      </p:sp>
    </p:spTree>
    <p:extLst>
      <p:ext uri="{BB962C8B-B14F-4D97-AF65-F5344CB8AC3E}">
        <p14:creationId xmlns:p14="http://schemas.microsoft.com/office/powerpoint/2010/main" val="355292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History of the hyperbolic discounting model</a:t>
            </a:r>
            <a:endParaRPr dirty="0">
              <a:latin typeface="Calibri" panose="020F0502020204030204" pitchFamily="34" charset="0"/>
              <a:ea typeface="Lato Light"/>
              <a:cs typeface="Calibri" panose="020F0502020204030204" pitchFamily="34" charset="0"/>
              <a:sym typeface="Lato Light"/>
            </a:endParaRPr>
          </a:p>
        </p:txBody>
      </p:sp>
      <mc:AlternateContent xmlns:mc="http://schemas.openxmlformats.org/markup-compatibility/2006">
        <mc:Choice xmlns:a14="http://schemas.microsoft.com/office/drawing/2010/main" Requires="a14">
          <p:sp>
            <p:nvSpPr>
              <p:cNvPr id="97" name="Shape 97"/>
              <p:cNvSpPr txBox="1">
                <a:spLocks noGrp="1"/>
              </p:cNvSpPr>
              <p:nvPr>
                <p:ph type="body" idx="1"/>
              </p:nvPr>
            </p:nvSpPr>
            <p:spPr>
              <a:xfrm>
                <a:off x="838200" y="1825625"/>
                <a:ext cx="10978662" cy="4351200"/>
              </a:xfrm>
              <a:prstGeom prst="rect">
                <a:avLst/>
              </a:prstGeom>
              <a:noFill/>
              <a:ln>
                <a:noFill/>
              </a:ln>
            </p:spPr>
            <p:txBody>
              <a:bodyPr spcFirstLastPara="1" wrap="square" lIns="91425" tIns="45700" rIns="91425" bIns="45700" anchor="t" anchorCtr="0">
                <a:noAutofit/>
              </a:bodyPr>
              <a:lstStyle/>
              <a:p>
                <a:pPr algn="just">
                  <a:lnSpc>
                    <a:spcPct val="100000"/>
                  </a:lnSpc>
                  <a:spcBef>
                    <a:spcPts val="600"/>
                  </a:spcBef>
                  <a:spcAft>
                    <a:spcPts val="600"/>
                  </a:spcAft>
                </a:pPr>
                <a:r>
                  <a:rPr lang="en-GB" sz="2400" dirty="0">
                    <a:effectLst/>
                    <a:latin typeface="Calibri" panose="020F0502020204030204" pitchFamily="34" charset="0"/>
                    <a:ea typeface="Calibri" panose="020F0502020204030204" pitchFamily="34" charset="0"/>
                    <a:cs typeface="Calibri" panose="020F0502020204030204" pitchFamily="34" charset="0"/>
                  </a:rPr>
                  <a:t>Studies with animals (e.g. pigeons) find that the reinforcement effect decreases with the delay between behaviour and its reward, and that this relationship is approximately hyperbolic</a:t>
                </a:r>
                <a:endParaRPr lang="en-ZA"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400" dirty="0">
                    <a:effectLst/>
                    <a:latin typeface="Calibri" panose="020F0502020204030204" pitchFamily="34" charset="0"/>
                    <a:ea typeface="Calibri" panose="020F0502020204030204" pitchFamily="34" charset="0"/>
                    <a:cs typeface="Calibri" panose="020F0502020204030204" pitchFamily="34" charset="0"/>
                  </a:rPr>
                  <a:t>George </a:t>
                </a:r>
                <a:r>
                  <a:rPr lang="en-GB" sz="2400" dirty="0" err="1">
                    <a:effectLst/>
                    <a:latin typeface="Calibri" panose="020F0502020204030204" pitchFamily="34" charset="0"/>
                    <a:ea typeface="Calibri" panose="020F0502020204030204" pitchFamily="34" charset="0"/>
                    <a:cs typeface="Calibri" panose="020F0502020204030204" pitchFamily="34" charset="0"/>
                  </a:rPr>
                  <a:t>Ainslee</a:t>
                </a:r>
                <a:r>
                  <a:rPr lang="en-GB" sz="2400" dirty="0">
                    <a:effectLst/>
                    <a:latin typeface="Calibri" panose="020F0502020204030204" pitchFamily="34" charset="0"/>
                    <a:ea typeface="Calibri" panose="020F0502020204030204" pitchFamily="34" charset="0"/>
                    <a:cs typeface="Calibri" panose="020F0502020204030204" pitchFamily="34" charset="0"/>
                  </a:rPr>
                  <a:t> (1975) draws on this evidence to argue that humans have a strong evolutionary inclination towards hyperbolic (as opposed to exponential) discounting</a:t>
                </a:r>
                <a:endParaRPr lang="en-ZA"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400" dirty="0" err="1">
                    <a:effectLst/>
                    <a:latin typeface="Calibri" panose="020F0502020204030204" pitchFamily="34" charset="0"/>
                    <a:ea typeface="Calibri" panose="020F0502020204030204" pitchFamily="34" charset="0"/>
                    <a:cs typeface="Calibri" panose="020F0502020204030204" pitchFamily="34" charset="0"/>
                  </a:rPr>
                  <a:t>Laibson</a:t>
                </a:r>
                <a:r>
                  <a:rPr lang="en-GB" sz="2400" dirty="0">
                    <a:effectLst/>
                    <a:latin typeface="Calibri" panose="020F0502020204030204" pitchFamily="34" charset="0"/>
                    <a:ea typeface="Calibri" panose="020F0502020204030204" pitchFamily="34" charset="0"/>
                    <a:cs typeface="Calibri" panose="020F0502020204030204" pitchFamily="34" charset="0"/>
                  </a:rPr>
                  <a:t> (1996, 1997) popularised “quasi-hyperbolic” function in economics while studying puzzling aspects of observed savings behaviour of households:</a:t>
                </a:r>
                <a:endParaRPr lang="en-ZA"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50800" indent="0" algn="just">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ZA" sz="2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2400" i="1">
                              <a:effectLst/>
                              <a:latin typeface="Cambria Math" panose="02040503050406030204" pitchFamily="18" charset="0"/>
                              <a:ea typeface="Calibri" panose="020F0502020204030204" pitchFamily="34" charset="0"/>
                              <a:cs typeface="Times New Roman" panose="02020603050405020304" pitchFamily="18" charset="0"/>
                            </a:rPr>
                            <m:t>𝑈</m:t>
                          </m:r>
                        </m:e>
                        <m:sup>
                          <m:r>
                            <a:rPr lang="en-GB" sz="2400" i="1">
                              <a:effectLst/>
                              <a:latin typeface="Cambria Math" panose="02040503050406030204" pitchFamily="18" charset="0"/>
                              <a:ea typeface="Calibri" panose="020F0502020204030204" pitchFamily="34" charset="0"/>
                              <a:cs typeface="Times New Roman" panose="02020603050405020304" pitchFamily="18" charset="0"/>
                            </a:rPr>
                            <m:t>𝑡</m:t>
                          </m:r>
                        </m:sup>
                      </m:sSup>
                      <m:d>
                        <m:dPr>
                          <m:ctrlPr>
                            <a:rPr lang="en-ZA"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GB"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ZA"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𝑇</m:t>
                              </m:r>
                            </m:sub>
                          </m:sSub>
                        </m:e>
                      </m:d>
                      <m:r>
                        <a:rPr lang="en-GB" sz="2400" i="1">
                          <a:latin typeface="Cambria Math" panose="02040503050406030204" pitchFamily="18" charset="0"/>
                          <a:ea typeface="Calibri" panose="020F0502020204030204" pitchFamily="34" charset="0"/>
                          <a:cs typeface="Times New Roman" panose="02020603050405020304" pitchFamily="18" charset="0"/>
                        </a:rPr>
                        <m:t>=</m:t>
                      </m:r>
                      <m:r>
                        <a:rPr lang="en-GB" sz="24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400" i="1">
                                  <a:latin typeface="Cambria Math" panose="02040503050406030204" pitchFamily="18" charset="0"/>
                                  <a:ea typeface="Calibri" panose="020F0502020204030204" pitchFamily="34" charset="0"/>
                                  <a:cs typeface="Times New Roman" panose="02020603050405020304" pitchFamily="18" charset="0"/>
                                </a:rPr>
                              </m:ctrlPr>
                            </m:sSubPr>
                            <m:e>
                              <m:r>
                                <a:rPr lang="en-GB" sz="2400" i="1">
                                  <a:latin typeface="Cambria Math" panose="02040503050406030204" pitchFamily="18" charset="0"/>
                                  <a:ea typeface="Calibri" panose="020F0502020204030204" pitchFamily="34" charset="0"/>
                                  <a:cs typeface="Times New Roman" panose="02020603050405020304" pitchFamily="18" charset="0"/>
                                </a:rPr>
                                <m:t>𝑐</m:t>
                              </m:r>
                            </m:e>
                            <m:sub>
                              <m:r>
                                <a:rPr lang="en-GB" sz="2400" i="1">
                                  <a:latin typeface="Cambria Math" panose="02040503050406030204" pitchFamily="18" charset="0"/>
                                  <a:ea typeface="Calibri" panose="020F0502020204030204" pitchFamily="34" charset="0"/>
                                  <a:cs typeface="Times New Roman" panose="02020603050405020304" pitchFamily="18" charset="0"/>
                                </a:rPr>
                                <m:t>𝑡</m:t>
                              </m:r>
                            </m:sub>
                          </m:sSub>
                        </m:e>
                      </m:d>
                      <m:r>
                        <a:rPr lang="en-GB" sz="2400" i="1">
                          <a:latin typeface="Cambria Math" panose="02040503050406030204" pitchFamily="18" charset="0"/>
                          <a:ea typeface="Calibri" panose="020F0502020204030204" pitchFamily="34" charset="0"/>
                          <a:cs typeface="Times New Roman" panose="02020603050405020304" pitchFamily="18" charset="0"/>
                        </a:rPr>
                        <m:t>+</m:t>
                      </m:r>
                      <m:r>
                        <a:rPr lang="en-GB" sz="2400" i="1">
                          <a:latin typeface="Cambria Math" panose="02040503050406030204" pitchFamily="18" charset="0"/>
                          <a:ea typeface="Calibri" panose="020F0502020204030204" pitchFamily="34" charset="0"/>
                          <a:cs typeface="Times New Roman" panose="02020603050405020304" pitchFamily="18" charset="0"/>
                        </a:rPr>
                        <m:t>𝛽𝛿</m:t>
                      </m:r>
                      <m:r>
                        <a:rPr lang="en-GB" sz="24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400" i="1">
                                  <a:latin typeface="Cambria Math" panose="02040503050406030204" pitchFamily="18" charset="0"/>
                                  <a:ea typeface="Calibri" panose="020F0502020204030204" pitchFamily="34" charset="0"/>
                                  <a:cs typeface="Times New Roman" panose="02020603050405020304" pitchFamily="18" charset="0"/>
                                </a:rPr>
                              </m:ctrlPr>
                            </m:sSubPr>
                            <m:e>
                              <m:r>
                                <a:rPr lang="en-GB" sz="2400" i="1">
                                  <a:latin typeface="Cambria Math" panose="02040503050406030204" pitchFamily="18" charset="0"/>
                                  <a:ea typeface="Calibri" panose="020F0502020204030204" pitchFamily="34" charset="0"/>
                                  <a:cs typeface="Times New Roman" panose="02020603050405020304" pitchFamily="18" charset="0"/>
                                </a:rPr>
                                <m:t>𝑐</m:t>
                              </m:r>
                            </m:e>
                            <m:sub>
                              <m:r>
                                <a:rPr lang="en-GB" sz="2400" i="1">
                                  <a:latin typeface="Cambria Math" panose="02040503050406030204" pitchFamily="18" charset="0"/>
                                  <a:ea typeface="Calibri" panose="020F0502020204030204" pitchFamily="34" charset="0"/>
                                  <a:cs typeface="Times New Roman" panose="02020603050405020304" pitchFamily="18" charset="0"/>
                                </a:rPr>
                                <m:t>𝑡</m:t>
                              </m:r>
                              <m:r>
                                <a:rPr lang="en-GB" sz="2400" i="1">
                                  <a:latin typeface="Cambria Math" panose="02040503050406030204" pitchFamily="18" charset="0"/>
                                  <a:ea typeface="Calibri" panose="020F0502020204030204" pitchFamily="34" charset="0"/>
                                  <a:cs typeface="Times New Roman" panose="02020603050405020304" pitchFamily="18" charset="0"/>
                                </a:rPr>
                                <m:t>+1</m:t>
                              </m:r>
                            </m:sub>
                          </m:sSub>
                        </m:e>
                      </m:d>
                      <m:r>
                        <a:rPr lang="en-GB" sz="2400" i="1">
                          <a:latin typeface="Cambria Math" panose="02040503050406030204" pitchFamily="18" charset="0"/>
                          <a:ea typeface="Calibri" panose="020F0502020204030204" pitchFamily="34" charset="0"/>
                          <a:cs typeface="Times New Roman" panose="02020603050405020304" pitchFamily="18" charset="0"/>
                        </a:rPr>
                        <m:t>+</m:t>
                      </m:r>
                      <m:r>
                        <a:rPr lang="en-GB" sz="2400" i="1">
                          <a:latin typeface="Cambria Math" panose="02040503050406030204" pitchFamily="18" charset="0"/>
                          <a:ea typeface="Calibri" panose="020F0502020204030204" pitchFamily="34" charset="0"/>
                          <a:cs typeface="Times New Roman" panose="02020603050405020304" pitchFamily="18" charset="0"/>
                        </a:rPr>
                        <m:t>𝛽</m:t>
                      </m:r>
                      <m:sSup>
                        <m:sSupPr>
                          <m:ctrlPr>
                            <a:rPr lang="en-ZA" sz="2400" i="1">
                              <a:latin typeface="Cambria Math" panose="02040503050406030204" pitchFamily="18" charset="0"/>
                              <a:ea typeface="Calibri" panose="020F0502020204030204" pitchFamily="34" charset="0"/>
                              <a:cs typeface="Times New Roman" panose="02020603050405020304" pitchFamily="18" charset="0"/>
                            </a:rPr>
                          </m:ctrlPr>
                        </m:sSupPr>
                        <m:e>
                          <m:r>
                            <a:rPr lang="en-GB" sz="2400" i="1">
                              <a:latin typeface="Cambria Math" panose="02040503050406030204" pitchFamily="18" charset="0"/>
                              <a:ea typeface="Calibri" panose="020F0502020204030204" pitchFamily="34" charset="0"/>
                              <a:cs typeface="Times New Roman" panose="02020603050405020304" pitchFamily="18" charset="0"/>
                            </a:rPr>
                            <m:t>𝛿</m:t>
                          </m:r>
                        </m:e>
                        <m:sup>
                          <m:r>
                            <a:rPr lang="en-GB" sz="2400" i="1">
                              <a:latin typeface="Cambria Math" panose="02040503050406030204" pitchFamily="18" charset="0"/>
                              <a:ea typeface="Calibri" panose="020F0502020204030204" pitchFamily="34" charset="0"/>
                              <a:cs typeface="Times New Roman" panose="02020603050405020304" pitchFamily="18" charset="0"/>
                            </a:rPr>
                            <m:t>2</m:t>
                          </m:r>
                        </m:sup>
                      </m:sSup>
                      <m:r>
                        <a:rPr lang="en-GB" sz="24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400" i="1">
                                  <a:latin typeface="Cambria Math" panose="02040503050406030204" pitchFamily="18" charset="0"/>
                                  <a:ea typeface="Calibri" panose="020F0502020204030204" pitchFamily="34" charset="0"/>
                                  <a:cs typeface="Times New Roman" panose="02020603050405020304" pitchFamily="18" charset="0"/>
                                </a:rPr>
                              </m:ctrlPr>
                            </m:sSubPr>
                            <m:e>
                              <m:r>
                                <a:rPr lang="en-GB" sz="2400" i="1">
                                  <a:latin typeface="Cambria Math" panose="02040503050406030204" pitchFamily="18" charset="0"/>
                                  <a:ea typeface="Calibri" panose="020F0502020204030204" pitchFamily="34" charset="0"/>
                                  <a:cs typeface="Times New Roman" panose="02020603050405020304" pitchFamily="18" charset="0"/>
                                </a:rPr>
                                <m:t>𝑐</m:t>
                              </m:r>
                            </m:e>
                            <m:sub>
                              <m:r>
                                <a:rPr lang="en-GB" sz="2400" i="1">
                                  <a:latin typeface="Cambria Math" panose="02040503050406030204" pitchFamily="18" charset="0"/>
                                  <a:ea typeface="Calibri" panose="020F0502020204030204" pitchFamily="34" charset="0"/>
                                  <a:cs typeface="Times New Roman" panose="02020603050405020304" pitchFamily="18" charset="0"/>
                                </a:rPr>
                                <m:t>𝑡</m:t>
                              </m:r>
                              <m:r>
                                <a:rPr lang="en-GB" sz="2400" i="1">
                                  <a:latin typeface="Cambria Math" panose="02040503050406030204" pitchFamily="18" charset="0"/>
                                  <a:ea typeface="Calibri" panose="020F0502020204030204" pitchFamily="34" charset="0"/>
                                  <a:cs typeface="Times New Roman" panose="02020603050405020304" pitchFamily="18" charset="0"/>
                                </a:rPr>
                                <m:t>+1</m:t>
                              </m:r>
                            </m:sub>
                          </m:sSub>
                        </m:e>
                      </m:d>
                      <m:r>
                        <a:rPr lang="en-GB" sz="2400" i="1">
                          <a:latin typeface="Cambria Math" panose="02040503050406030204" pitchFamily="18" charset="0"/>
                          <a:ea typeface="Calibri" panose="020F0502020204030204" pitchFamily="34" charset="0"/>
                          <a:cs typeface="Times New Roman" panose="02020603050405020304" pitchFamily="18" charset="0"/>
                        </a:rPr>
                        <m:t>+…</m:t>
                      </m:r>
                      <m:r>
                        <a:rPr lang="en-US" sz="2400">
                          <a:latin typeface="Cambria Math" panose="02040503050406030204" pitchFamily="18" charset="0"/>
                          <a:ea typeface="Calibri" panose="020F0502020204030204" pitchFamily="34" charset="0"/>
                          <a:cs typeface="Times New Roman" panose="02020603050405020304" pitchFamily="18" charset="0"/>
                        </a:rPr>
                        <m:t>+</m:t>
                      </m:r>
                      <m:r>
                        <a:rPr lang="en-GB" sz="2400" i="1">
                          <a:latin typeface="Cambria Math" panose="02040503050406030204" pitchFamily="18" charset="0"/>
                          <a:ea typeface="Calibri" panose="020F0502020204030204" pitchFamily="34" charset="0"/>
                          <a:cs typeface="Times New Roman" panose="02020603050405020304" pitchFamily="18" charset="0"/>
                        </a:rPr>
                        <m:t>𝛽</m:t>
                      </m:r>
                      <m:sSup>
                        <m:sSupPr>
                          <m:ctrlPr>
                            <a:rPr lang="en-ZA" sz="2400" i="1">
                              <a:latin typeface="Cambria Math" panose="02040503050406030204" pitchFamily="18" charset="0"/>
                              <a:ea typeface="Calibri" panose="020F0502020204030204" pitchFamily="34" charset="0"/>
                              <a:cs typeface="Times New Roman" panose="02020603050405020304" pitchFamily="18" charset="0"/>
                            </a:rPr>
                          </m:ctrlPr>
                        </m:sSupPr>
                        <m:e>
                          <m:r>
                            <a:rPr lang="en-GB" sz="2400" i="1">
                              <a:latin typeface="Cambria Math" panose="02040503050406030204" pitchFamily="18" charset="0"/>
                              <a:ea typeface="Calibri" panose="020F0502020204030204" pitchFamily="34" charset="0"/>
                              <a:cs typeface="Times New Roman" panose="02020603050405020304" pitchFamily="18" charset="0"/>
                            </a:rPr>
                            <m:t>𝛿</m:t>
                          </m:r>
                        </m:e>
                        <m:sup>
                          <m:r>
                            <a:rPr lang="en-US" sz="2400" b="0" i="1" smtClean="0">
                              <a:latin typeface="Cambria Math" panose="02040503050406030204" pitchFamily="18" charset="0"/>
                              <a:ea typeface="Calibri" panose="020F0502020204030204" pitchFamily="34" charset="0"/>
                              <a:cs typeface="Times New Roman" panose="02020603050405020304" pitchFamily="18" charset="0"/>
                            </a:rPr>
                            <m:t>𝑇</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𝑡</m:t>
                          </m:r>
                        </m:sup>
                      </m:sSup>
                      <m:r>
                        <a:rPr lang="en-GB" sz="2400" i="1">
                          <a:latin typeface="Cambria Math" panose="02040503050406030204" pitchFamily="18" charset="0"/>
                          <a:ea typeface="Calibri" panose="020F0502020204030204" pitchFamily="34" charset="0"/>
                          <a:cs typeface="Times New Roman" panose="02020603050405020304" pitchFamily="18" charset="0"/>
                        </a:rPr>
                        <m:t>𝑢</m:t>
                      </m:r>
                      <m:d>
                        <m:dPr>
                          <m:ctrlPr>
                            <a:rPr lang="en-ZA" sz="2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ZA" sz="2400" i="1">
                                  <a:latin typeface="Cambria Math" panose="02040503050406030204" pitchFamily="18" charset="0"/>
                                  <a:ea typeface="Calibri" panose="020F0502020204030204" pitchFamily="34" charset="0"/>
                                  <a:cs typeface="Times New Roman" panose="02020603050405020304" pitchFamily="18" charset="0"/>
                                </a:rPr>
                              </m:ctrlPr>
                            </m:sSubPr>
                            <m:e>
                              <m:r>
                                <a:rPr lang="en-GB" sz="2400" i="1">
                                  <a:latin typeface="Cambria Math" panose="02040503050406030204" pitchFamily="18" charset="0"/>
                                  <a:ea typeface="Calibri" panose="020F0502020204030204" pitchFamily="34" charset="0"/>
                                  <a:cs typeface="Times New Roman" panose="02020603050405020304" pitchFamily="18" charset="0"/>
                                </a:rPr>
                                <m:t>𝑐</m:t>
                              </m:r>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𝑇</m:t>
                              </m:r>
                            </m:sub>
                          </m:sSub>
                        </m:e>
                      </m:d>
                    </m:oMath>
                  </m:oMathPara>
                </a14:m>
                <a:endParaRPr lang="en-ZA" sz="2400" dirty="0">
                  <a:effectLst/>
                  <a:latin typeface="Calibri" panose="020F0502020204030204" pitchFamily="34" charset="0"/>
                  <a:ea typeface="Calibri" panose="020F0502020204030204" pitchFamily="34" charset="0"/>
                  <a:cs typeface="Calibri" panose="020F0502020204030204" pitchFamily="34" charset="0"/>
                </a:endParaRPr>
              </a:p>
              <a:p>
                <a:pPr indent="-457200">
                  <a:lnSpc>
                    <a:spcPct val="100000"/>
                  </a:lnSpc>
                  <a:spcBef>
                    <a:spcPts val="600"/>
                  </a:spcBef>
                  <a:spcAft>
                    <a:spcPts val="600"/>
                  </a:spcAft>
                </a:pPr>
                <a:endParaRPr sz="1900" dirty="0">
                  <a:solidFill>
                    <a:schemeClr val="tx1"/>
                  </a:solidFill>
                  <a:latin typeface="Calibri" panose="020F0502020204030204" pitchFamily="34" charset="0"/>
                  <a:ea typeface="Lato"/>
                  <a:cs typeface="Calibri" panose="020F0502020204030204" pitchFamily="34" charset="0"/>
                  <a:sym typeface="Lato"/>
                </a:endParaRPr>
              </a:p>
            </p:txBody>
          </p:sp>
        </mc:Choice>
        <mc:Fallback>
          <p:sp>
            <p:nvSpPr>
              <p:cNvPr id="97" name="Shape 97"/>
              <p:cNvSpPr txBox="1">
                <a:spLocks noGrp="1" noRot="1" noChangeAspect="1" noMove="1" noResize="1" noEditPoints="1" noAdjustHandles="1" noChangeArrowheads="1" noChangeShapeType="1" noTextEdit="1"/>
              </p:cNvSpPr>
              <p:nvPr>
                <p:ph type="body" idx="1"/>
              </p:nvPr>
            </p:nvSpPr>
            <p:spPr>
              <a:xfrm>
                <a:off x="838200" y="1825625"/>
                <a:ext cx="10978662" cy="4351200"/>
              </a:xfrm>
              <a:prstGeom prst="rect">
                <a:avLst/>
              </a:prstGeom>
              <a:blipFill>
                <a:blip r:embed="rId3"/>
                <a:stretch>
                  <a:fillRect l="-611" t="-420" r="-889"/>
                </a:stretch>
              </a:blipFill>
              <a:ln>
                <a:noFill/>
              </a:ln>
            </p:spPr>
            <p:txBody>
              <a:bodyPr/>
              <a:lstStyle/>
              <a:p>
                <a:r>
                  <a:rPr lang="en-ZA">
                    <a:noFill/>
                  </a:rPr>
                  <a:t> </a:t>
                </a:r>
              </a:p>
            </p:txBody>
          </p:sp>
        </mc:Fallback>
      </mc:AlternateContent>
    </p:spTree>
    <p:extLst>
      <p:ext uri="{BB962C8B-B14F-4D97-AF65-F5344CB8AC3E}">
        <p14:creationId xmlns:p14="http://schemas.microsoft.com/office/powerpoint/2010/main" val="3347873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Hyperbolic discounting: predictions</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25625"/>
            <a:ext cx="11353801" cy="4351200"/>
          </a:xfrm>
          <a:prstGeom prst="rect">
            <a:avLst/>
          </a:prstGeom>
          <a:noFill/>
          <a:ln>
            <a:noFill/>
          </a:ln>
        </p:spPr>
        <p:txBody>
          <a:bodyPr spcFirstLastPara="1" wrap="square" lIns="91425" tIns="45700" rIns="91425" bIns="45700" anchor="t" anchorCtr="0">
            <a:noAutofit/>
          </a:bodyPr>
          <a:lstStyle/>
          <a:p>
            <a:pPr algn="just">
              <a:lnSpc>
                <a:spcPct val="100000"/>
              </a:lnSpc>
              <a:spcAft>
                <a:spcPts val="600"/>
              </a:spcAft>
            </a:pPr>
            <a:r>
              <a:rPr lang="en-GB" sz="2200" dirty="0">
                <a:latin typeface="Calibri" panose="020F0502020204030204" pitchFamily="34" charset="0"/>
                <a:ea typeface="Calibri" panose="020F0502020204030204" pitchFamily="34" charset="0"/>
                <a:cs typeface="Calibri" panose="020F0502020204030204" pitchFamily="34" charset="0"/>
              </a:rPr>
              <a:t>Friction between short-run impulse and long-run desire for self-control</a:t>
            </a:r>
          </a:p>
          <a:p>
            <a:pPr algn="just">
              <a:lnSpc>
                <a:spcPct val="100000"/>
              </a:lnSpc>
              <a:spcAft>
                <a:spcPts val="600"/>
              </a:spcAft>
            </a:pPr>
            <a:r>
              <a:rPr lang="en-GB" sz="2200" dirty="0">
                <a:latin typeface="Calibri" panose="020F0502020204030204" pitchFamily="34" charset="0"/>
                <a:ea typeface="Calibri" panose="020F0502020204030204" pitchFamily="34" charset="0"/>
                <a:cs typeface="Calibri" panose="020F0502020204030204" pitchFamily="34" charset="0"/>
              </a:rPr>
              <a:t>People will over-indulge in vice goods (with </a:t>
            </a:r>
            <a:r>
              <a:rPr lang="en-ZA" sz="2200" dirty="0">
                <a:effectLst/>
                <a:latin typeface="Calibri" panose="020F0502020204030204" pitchFamily="34" charset="0"/>
                <a:ea typeface="Calibri" panose="020F0502020204030204" pitchFamily="34" charset="0"/>
                <a:cs typeface="Calibri" panose="020F0502020204030204" pitchFamily="34" charset="0"/>
              </a:rPr>
              <a:t>small immediate rewards and large delayed costs) and under-consume virtue goods (small immediate costs and large delayed rewards) relative to their own long-run preferences</a:t>
            </a:r>
          </a:p>
          <a:p>
            <a:pPr algn="just">
              <a:lnSpc>
                <a:spcPct val="100000"/>
              </a:lnSpc>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Individuals will engage in welfare reducing procrastination (perpetual delay of important tasks that are immediately unpleasant), especially if naïve about future time inconsistency</a:t>
            </a:r>
          </a:p>
          <a:p>
            <a:pPr algn="just">
              <a:lnSpc>
                <a:spcPct val="100000"/>
              </a:lnSpc>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Small increase in immediate benefit or reduction in immediate cost can induce large change in behaviour</a:t>
            </a:r>
          </a:p>
          <a:p>
            <a:pPr algn="just">
              <a:lnSpc>
                <a:spcPct val="100000"/>
              </a:lnSpc>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Individuals who are sophisticated about future time inconsistency may opt to use costly commitment devices to lock in future decisions</a:t>
            </a:r>
          </a:p>
          <a:p>
            <a:pPr algn="just">
              <a:lnSpc>
                <a:spcPct val="100000"/>
              </a:lnSpc>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Change in choice architecture (e.g. changes in default choice if no active choice is made) can influence decision</a:t>
            </a:r>
          </a:p>
          <a:p>
            <a:pPr lvl="1" algn="just">
              <a:lnSpc>
                <a:spcPct val="100000"/>
              </a:lnSpc>
              <a:spcBef>
                <a:spcPts val="600"/>
              </a:spcBef>
              <a:spcAft>
                <a:spcPts val="600"/>
              </a:spcAft>
            </a:pPr>
            <a:endParaRPr lang="en-ZA"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endParaRPr lang="en-ZA"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351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Neuro-economic evidence</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25625"/>
            <a:ext cx="11096625" cy="4351200"/>
          </a:xfrm>
          <a:prstGeom prst="rect">
            <a:avLst/>
          </a:prstGeom>
          <a:noFill/>
          <a:ln>
            <a:noFill/>
          </a:ln>
        </p:spPr>
        <p:txBody>
          <a:bodyPr spcFirstLastPara="1" wrap="square" lIns="91425" tIns="45700" rIns="91425" bIns="45700" anchor="t" anchorCtr="0">
            <a:noAutofit/>
          </a:bodyPr>
          <a:lstStyle/>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McClure et al. (2004) perform fMRI scans on subjects as they made a series of choices between monetary reward options that varied by delay to delivery</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When considering two future options, regions of the lateral prefrontal cortex (used to exert self-control) and posterior parietal cortex (quantitative comparisons) were engaged</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When considering immediately available rewards, parts of the dopamine reward system (positive emotions) were also engaged</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Relative engagement of two systems were directly associated with subjects’ choices: greater relative </a:t>
            </a:r>
            <a:r>
              <a:rPr lang="en-GB" sz="2000" dirty="0" err="1">
                <a:effectLst/>
                <a:latin typeface="Calibri" panose="020F0502020204030204" pitchFamily="34" charset="0"/>
                <a:ea typeface="Calibri" panose="020F0502020204030204" pitchFamily="34" charset="0"/>
                <a:cs typeface="Calibri" panose="020F0502020204030204" pitchFamily="34" charset="0"/>
              </a:rPr>
              <a:t>fronto</a:t>
            </a:r>
            <a:r>
              <a:rPr lang="en-GB" sz="2000" dirty="0">
                <a:effectLst/>
                <a:latin typeface="Calibri" panose="020F0502020204030204" pitchFamily="34" charset="0"/>
                <a:ea typeface="Calibri" panose="020F0502020204030204" pitchFamily="34" charset="0"/>
                <a:cs typeface="Calibri" panose="020F0502020204030204" pitchFamily="34" charset="0"/>
              </a:rPr>
              <a:t>-parietal activity predicts choosing longer-term options</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Some evidence that this relationship is causal:</a:t>
            </a:r>
            <a:endParaRPr lang="en-ZA" sz="2000" dirty="0">
              <a:latin typeface="Calibri" panose="020F0502020204030204" pitchFamily="34" charset="0"/>
              <a:ea typeface="Calibri" panose="020F0502020204030204" pitchFamily="34" charset="0"/>
              <a:cs typeface="Calibri" panose="020F0502020204030204" pitchFamily="34" charset="0"/>
            </a:endParaRPr>
          </a:p>
          <a:p>
            <a:pPr lvl="1"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Subjects are less patient when placed under cognitive load (which occupies prefrontal cortex)</a:t>
            </a:r>
            <a:endParaRPr lang="en-ZA" sz="2000" dirty="0">
              <a:latin typeface="Calibri" panose="020F0502020204030204" pitchFamily="34" charset="0"/>
              <a:ea typeface="Calibri" panose="020F0502020204030204" pitchFamily="34" charset="0"/>
              <a:cs typeface="Calibri" panose="020F0502020204030204" pitchFamily="34" charset="0"/>
            </a:endParaRPr>
          </a:p>
          <a:p>
            <a:pPr lvl="1"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Experimentally disrupting normal functioning of the lateral pre-frontal cortex causes choices to shift towards the sooner option</a:t>
            </a:r>
            <a:endParaRPr lang="en-ZA" sz="2000" dirty="0">
              <a:solidFill>
                <a:schemeClr val="tx1"/>
              </a:solidFill>
              <a:latin typeface="Calibri" panose="020F0502020204030204" pitchFamily="34" charset="0"/>
              <a:ea typeface="Lato"/>
              <a:cs typeface="Calibri" panose="020F0502020204030204" pitchFamily="34" charset="0"/>
              <a:sym typeface="Lato"/>
            </a:endParaRPr>
          </a:p>
          <a:p>
            <a:pPr indent="-457200">
              <a:lnSpc>
                <a:spcPct val="130000"/>
              </a:lnSpc>
              <a:spcAft>
                <a:spcPts val="600"/>
              </a:spcAft>
            </a:pPr>
            <a:endParaRPr sz="2000" dirty="0">
              <a:solidFill>
                <a:schemeClr val="tx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1261325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Consumption of vice and virtue goods</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25625"/>
            <a:ext cx="11096625" cy="4351200"/>
          </a:xfrm>
          <a:prstGeom prst="rect">
            <a:avLst/>
          </a:prstGeom>
          <a:noFill/>
          <a:ln>
            <a:noFill/>
          </a:ln>
        </p:spPr>
        <p:txBody>
          <a:bodyPr spcFirstLastPara="1" wrap="square" lIns="91425" tIns="45700" rIns="91425" bIns="45700" anchor="t" anchorCtr="0">
            <a:noAutofit/>
          </a:bodyPr>
          <a:lstStyle/>
          <a:p>
            <a:pPr>
              <a:lnSpc>
                <a:spcPct val="100000"/>
              </a:lnSpc>
              <a:spcBef>
                <a:spcPts val="600"/>
              </a:spcBef>
              <a:spcAft>
                <a:spcPts val="600"/>
              </a:spcAft>
            </a:pPr>
            <a:r>
              <a:rPr lang="en-GB" sz="2200" dirty="0">
                <a:latin typeface="Calibri" panose="020F0502020204030204" pitchFamily="34" charset="0"/>
                <a:cs typeface="Calibri" panose="020F0502020204030204" pitchFamily="34" charset="0"/>
              </a:rPr>
              <a:t>Consider the example of buying a magazine that is fun to read but with no future benefits (e.g. Heat magazine as opposed to something like The Economist)</a:t>
            </a:r>
            <a:endParaRPr lang="en-ZA" sz="2200" dirty="0">
              <a:latin typeface="Calibri" panose="020F0502020204030204" pitchFamily="34" charset="0"/>
              <a:cs typeface="Calibri" panose="020F0502020204030204" pitchFamily="34" charset="0"/>
            </a:endParaRPr>
          </a:p>
          <a:p>
            <a:pPr algn="just">
              <a:lnSpc>
                <a:spcPct val="100000"/>
              </a:lnSpc>
              <a:spcBef>
                <a:spcPts val="600"/>
              </a:spcBef>
              <a:spcAft>
                <a:spcPts val="600"/>
              </a:spcAft>
            </a:pPr>
            <a:r>
              <a:rPr lang="en-US" sz="2200" dirty="0">
                <a:effectLst/>
                <a:latin typeface="Calibri" panose="020F0502020204030204" pitchFamily="34" charset="0"/>
                <a:ea typeface="Calibri" panose="020F0502020204030204" pitchFamily="34" charset="0"/>
                <a:cs typeface="Calibri" panose="020F0502020204030204" pitchFamily="34" charset="0"/>
              </a:rPr>
              <a:t>Model </a:t>
            </a:r>
            <a:r>
              <a:rPr lang="en-US" sz="2200" dirty="0">
                <a:latin typeface="Calibri" panose="020F0502020204030204" pitchFamily="34" charset="0"/>
                <a:ea typeface="Calibri" panose="020F0502020204030204" pitchFamily="34" charset="0"/>
                <a:cs typeface="Calibri" panose="020F0502020204030204" pitchFamily="34" charset="0"/>
              </a:rPr>
              <a:t>of h</a:t>
            </a:r>
            <a:r>
              <a:rPr lang="en-US" sz="2200" dirty="0">
                <a:effectLst/>
                <a:latin typeface="Calibri" panose="020F0502020204030204" pitchFamily="34" charset="0"/>
                <a:ea typeface="Calibri" panose="020F0502020204030204" pitchFamily="34" charset="0"/>
                <a:cs typeface="Calibri" panose="020F0502020204030204" pitchFamily="34" charset="0"/>
              </a:rPr>
              <a:t>yperbolic discounting predicts that such magazines will have low demand via subscription </a:t>
            </a:r>
            <a:r>
              <a:rPr lang="en-US" sz="2200" dirty="0">
                <a:latin typeface="Calibri" panose="020F0502020204030204" pitchFamily="34" charset="0"/>
                <a:ea typeface="Calibri" panose="020F0502020204030204" pitchFamily="34" charset="0"/>
                <a:cs typeface="Calibri" panose="020F0502020204030204" pitchFamily="34" charset="0"/>
              </a:rPr>
              <a:t>but high demand at check-out line</a:t>
            </a:r>
          </a:p>
          <a:p>
            <a:pPr algn="just">
              <a:lnSpc>
                <a:spcPct val="100000"/>
              </a:lnSpc>
              <a:spcBef>
                <a:spcPts val="600"/>
              </a:spcBef>
              <a:spcAft>
                <a:spcPts val="600"/>
              </a:spcAft>
            </a:pPr>
            <a:r>
              <a:rPr lang="en-ZA" sz="2200" dirty="0">
                <a:effectLst/>
                <a:latin typeface="Calibri" panose="020F0502020204030204" pitchFamily="34" charset="0"/>
                <a:ea typeface="Calibri" panose="020F0502020204030204" pitchFamily="34" charset="0"/>
                <a:cs typeface="Calibri" panose="020F0502020204030204" pitchFamily="34" charset="0"/>
              </a:rPr>
              <a:t>Oster and Morton (2006) find evidence that publishers take advantage of this time inconsistency when setting prices</a:t>
            </a:r>
          </a:p>
          <a:p>
            <a:pPr lvl="1" algn="just">
              <a:lnSpc>
                <a:spcPct val="100000"/>
              </a:lnSpc>
              <a:spcBef>
                <a:spcPts val="600"/>
              </a:spcBef>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M</a:t>
            </a:r>
            <a:r>
              <a:rPr lang="en-ZA" sz="2200" dirty="0">
                <a:effectLst/>
                <a:latin typeface="Calibri" panose="020F0502020204030204" pitchFamily="34" charset="0"/>
                <a:ea typeface="Calibri" panose="020F0502020204030204" pitchFamily="34" charset="0"/>
                <a:cs typeface="Calibri" panose="020F0502020204030204" pitchFamily="34" charset="0"/>
              </a:rPr>
              <a:t>agazines that are deemed to yield instant gratification with little future value have significantly lower subscription to newsstand price ratios, but are still sold disproportionately at newsstands</a:t>
            </a:r>
          </a:p>
          <a:p>
            <a:pPr algn="just">
              <a:lnSpc>
                <a:spcPct val="100000"/>
              </a:lnSpc>
              <a:spcBef>
                <a:spcPts val="600"/>
              </a:spcBef>
              <a:spcAft>
                <a:spcPts val="600"/>
              </a:spcAft>
            </a:pPr>
            <a:r>
              <a:rPr lang="en-ZA" sz="2200" dirty="0">
                <a:latin typeface="Calibri" panose="020F0502020204030204" pitchFamily="34" charset="0"/>
                <a:ea typeface="Calibri" panose="020F0502020204030204" pitchFamily="34" charset="0"/>
                <a:cs typeface="Calibri" panose="020F0502020204030204" pitchFamily="34" charset="0"/>
              </a:rPr>
              <a:t>This also suggests that people’s decisions to buy Heat magazine may not reflect their (long-term) welfare-maximising choice</a:t>
            </a:r>
            <a:endParaRPr lang="en-ZA" sz="2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0081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Procrastination</a:t>
            </a:r>
          </a:p>
        </p:txBody>
      </p:sp>
      <p:sp>
        <p:nvSpPr>
          <p:cNvPr id="97" name="Shape 97"/>
          <p:cNvSpPr txBox="1">
            <a:spLocks noGrp="1"/>
          </p:cNvSpPr>
          <p:nvPr>
            <p:ph type="body" idx="1"/>
          </p:nvPr>
        </p:nvSpPr>
        <p:spPr>
          <a:xfrm>
            <a:off x="838199" y="1825625"/>
            <a:ext cx="11096625" cy="4351200"/>
          </a:xfrm>
          <a:prstGeom prst="rect">
            <a:avLst/>
          </a:prstGeom>
          <a:noFill/>
          <a:ln>
            <a:noFill/>
          </a:ln>
        </p:spPr>
        <p:txBody>
          <a:bodyPr spcFirstLastPara="1" wrap="square" lIns="91425" tIns="45700" rIns="91425" bIns="45700" anchor="t" anchorCtr="0">
            <a:noAutofit/>
          </a:bodyPr>
          <a:lstStyle/>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Decisions of hyperbolic discounters sometimes modelled as game theoretic interaction between long-term self and current decision maker</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Example:</a:t>
            </a:r>
          </a:p>
          <a:p>
            <a:pPr lvl="1"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I set the alarm today to go to the gym tomorrow morning at 6am</a:t>
            </a:r>
          </a:p>
          <a:p>
            <a:pPr lvl="1"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Tomorrow morning I decide to postpone exercise to the next day </a:t>
            </a:r>
          </a:p>
          <a:p>
            <a:pPr lvl="1"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When I again snooze my alarm…</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If current decision maker naively believes that </a:t>
            </a:r>
            <a:r>
              <a:rPr lang="en-ZA" sz="2000" dirty="0">
                <a:latin typeface="Calibri" panose="020F0502020204030204" pitchFamily="34" charset="0"/>
                <a:ea typeface="Calibri" panose="020F0502020204030204" pitchFamily="34" charset="0"/>
                <a:cs typeface="Calibri" panose="020F0502020204030204" pitchFamily="34" charset="0"/>
              </a:rPr>
              <a:t>they will exert more self-control in future then h</a:t>
            </a:r>
            <a:r>
              <a:rPr lang="en-ZA" sz="2000" dirty="0">
                <a:effectLst/>
                <a:latin typeface="Calibri" panose="020F0502020204030204" pitchFamily="34" charset="0"/>
                <a:ea typeface="Calibri" panose="020F0502020204030204" pitchFamily="34" charset="0"/>
                <a:cs typeface="Calibri" panose="020F0502020204030204" pitchFamily="34" charset="0"/>
              </a:rPr>
              <a:t>armful decision not to ever exercise is viewed as sequence of not very harmful postponement decisions</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Cycle of procrastination can lead to perpetual postponement of unpleasant but important tasks</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Inability to commit to future actions drives a wedge between our intention and our behaviour (referred to as an “intention-behaviour gap”)</a:t>
            </a:r>
          </a:p>
        </p:txBody>
      </p:sp>
    </p:spTree>
    <p:extLst>
      <p:ext uri="{BB962C8B-B14F-4D97-AF65-F5344CB8AC3E}">
        <p14:creationId xmlns:p14="http://schemas.microsoft.com/office/powerpoint/2010/main" val="55745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a:spLocks noGrp="1"/>
          </p:cNvSpPr>
          <p:nvPr>
            <p:ph type="body" idx="1"/>
          </p:nvPr>
        </p:nvSpPr>
        <p:spPr>
          <a:xfrm>
            <a:off x="838200" y="1520825"/>
            <a:ext cx="10515600" cy="4840500"/>
          </a:xfrm>
          <a:prstGeom prst="rect">
            <a:avLst/>
          </a:prstGeom>
          <a:noFill/>
          <a:ln>
            <a:noFill/>
          </a:ln>
        </p:spPr>
        <p:txBody>
          <a:bodyPr spcFirstLastPara="1" wrap="square" lIns="91425" tIns="45700" rIns="91425" bIns="45700" anchor="t" anchorCtr="0">
            <a:noAutofit/>
          </a:bodyPr>
          <a:lstStyle/>
          <a:p>
            <a:pPr marL="228600" marR="0" lvl="0" indent="-217170" algn="l" rtl="0">
              <a:lnSpc>
                <a:spcPct val="115000"/>
              </a:lnSpc>
              <a:spcBef>
                <a:spcPts val="0"/>
              </a:spcBef>
              <a:spcAft>
                <a:spcPts val="0"/>
              </a:spcAft>
              <a:buClr>
                <a:schemeClr val="dk1"/>
              </a:buClr>
              <a:buSzPct val="86000"/>
              <a:buFont typeface="Lato"/>
              <a:buChar char="•"/>
            </a:pPr>
            <a:r>
              <a:rPr lang="en-ZA" sz="2200" i="0" u="none" strike="noStrike" cap="none" dirty="0">
                <a:solidFill>
                  <a:schemeClr val="dk1"/>
                </a:solidFill>
                <a:latin typeface="Calibri" panose="020F0502020204030204" pitchFamily="34" charset="0"/>
                <a:ea typeface="Lato"/>
                <a:cs typeface="Calibri" panose="020F0502020204030204" pitchFamily="34" charset="0"/>
                <a:sym typeface="Lato"/>
              </a:rPr>
              <a:t>Economics is a social science that studies market forces and how people respond to such forces</a:t>
            </a:r>
            <a:endParaRPr sz="2200" dirty="0">
              <a:latin typeface="Calibri" panose="020F0502020204030204" pitchFamily="34" charset="0"/>
              <a:ea typeface="Lato"/>
              <a:cs typeface="Calibri" panose="020F0502020204030204" pitchFamily="34" charset="0"/>
              <a:sym typeface="Lato"/>
            </a:endParaRPr>
          </a:p>
          <a:p>
            <a:pPr marL="228600" marR="0" lvl="0" indent="-217170" algn="l" rtl="0">
              <a:lnSpc>
                <a:spcPct val="115000"/>
              </a:lnSpc>
              <a:spcBef>
                <a:spcPts val="1000"/>
              </a:spcBef>
              <a:spcAft>
                <a:spcPts val="0"/>
              </a:spcAft>
              <a:buClr>
                <a:schemeClr val="dk1"/>
              </a:buClr>
              <a:buSzPct val="86000"/>
              <a:buFont typeface="Lato"/>
              <a:buChar char="•"/>
            </a:pPr>
            <a:r>
              <a:rPr lang="en-ZA" sz="2200" i="0" u="none" strike="noStrike" cap="none" dirty="0">
                <a:solidFill>
                  <a:schemeClr val="dk1"/>
                </a:solidFill>
                <a:latin typeface="Calibri" panose="020F0502020204030204" pitchFamily="34" charset="0"/>
                <a:ea typeface="Lato"/>
                <a:cs typeface="Calibri" panose="020F0502020204030204" pitchFamily="34" charset="0"/>
                <a:sym typeface="Lato"/>
              </a:rPr>
              <a:t>Classical economic theories premised on notion that people behave rationally</a:t>
            </a:r>
            <a:endParaRPr sz="2200" i="0" u="none" strike="noStrike" cap="none" dirty="0">
              <a:solidFill>
                <a:schemeClr val="dk1"/>
              </a:solidFill>
              <a:latin typeface="Calibri" panose="020F0502020204030204" pitchFamily="34" charset="0"/>
              <a:ea typeface="Lato"/>
              <a:cs typeface="Calibri" panose="020F0502020204030204" pitchFamily="34" charset="0"/>
              <a:sym typeface="Lato"/>
            </a:endParaRPr>
          </a:p>
          <a:p>
            <a:pPr marL="685800" marR="0" lvl="1" indent="-238759" algn="l" rtl="0">
              <a:lnSpc>
                <a:spcPct val="115000"/>
              </a:lnSpc>
              <a:spcBef>
                <a:spcPts val="5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They have (</a:t>
            </a:r>
            <a:r>
              <a:rPr lang="en-ZA" sz="2200" dirty="0">
                <a:latin typeface="Calibri" panose="020F0502020204030204" pitchFamily="34" charset="0"/>
                <a:ea typeface="Lato Light"/>
                <a:cs typeface="Calibri" panose="020F0502020204030204" pitchFamily="34" charset="0"/>
                <a:sym typeface="Lato Light"/>
              </a:rPr>
              <a:t>well-behaved) </a:t>
            </a: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preferences</a:t>
            </a:r>
            <a:endParaRPr sz="2200" dirty="0">
              <a:latin typeface="Calibri" panose="020F0502020204030204" pitchFamily="34" charset="0"/>
              <a:ea typeface="Lato Light"/>
              <a:cs typeface="Calibri" panose="020F0502020204030204" pitchFamily="34" charset="0"/>
              <a:sym typeface="Lato Light"/>
            </a:endParaRPr>
          </a:p>
          <a:p>
            <a:pPr marL="685800" marR="0" lvl="1" indent="-238759" algn="l" rtl="0">
              <a:lnSpc>
                <a:spcPct val="115000"/>
              </a:lnSpc>
              <a:spcBef>
                <a:spcPts val="5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They process all available information appropriately</a:t>
            </a:r>
            <a:endParaRPr sz="22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a:p>
            <a:pPr marL="685800" marR="0" lvl="1" indent="-238759" algn="l" rtl="0">
              <a:lnSpc>
                <a:spcPct val="115000"/>
              </a:lnSpc>
              <a:spcBef>
                <a:spcPts val="5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They make decisions that maximise expected welfare given constraints</a:t>
            </a:r>
            <a:endParaRPr sz="2200" dirty="0">
              <a:latin typeface="Calibri" panose="020F0502020204030204" pitchFamily="34" charset="0"/>
              <a:ea typeface="Lato Light"/>
              <a:cs typeface="Calibri" panose="020F0502020204030204" pitchFamily="34" charset="0"/>
              <a:sym typeface="Lato Light"/>
            </a:endParaRPr>
          </a:p>
          <a:p>
            <a:pPr marL="228600" marR="0" lvl="0" indent="-217170" algn="l" rtl="0">
              <a:lnSpc>
                <a:spcPct val="115000"/>
              </a:lnSpc>
              <a:spcBef>
                <a:spcPts val="1000"/>
              </a:spcBef>
              <a:spcAft>
                <a:spcPts val="0"/>
              </a:spcAft>
              <a:buClr>
                <a:schemeClr val="dk1"/>
              </a:buClr>
              <a:buSzPct val="86000"/>
              <a:buFont typeface="Lato"/>
              <a:buChar char="•"/>
            </a:pPr>
            <a:r>
              <a:rPr lang="en-ZA" sz="2200" dirty="0">
                <a:latin typeface="Calibri" panose="020F0502020204030204" pitchFamily="34" charset="0"/>
                <a:ea typeface="Lato"/>
                <a:cs typeface="Calibri" panose="020F0502020204030204" pitchFamily="34" charset="0"/>
                <a:sym typeface="Lato"/>
              </a:rPr>
              <a:t>These assumptions can produce very powerful and insightful models that help us understand, predict and influence human behaviour</a:t>
            </a:r>
          </a:p>
          <a:p>
            <a:pPr marL="228600" marR="0" lvl="0" indent="-217170" algn="l" rtl="0">
              <a:lnSpc>
                <a:spcPct val="115000"/>
              </a:lnSpc>
              <a:spcBef>
                <a:spcPts val="1000"/>
              </a:spcBef>
              <a:spcAft>
                <a:spcPts val="0"/>
              </a:spcAft>
              <a:buClr>
                <a:schemeClr val="dk1"/>
              </a:buClr>
              <a:buSzPct val="86000"/>
              <a:buFont typeface="Lato"/>
              <a:buChar char="•"/>
            </a:pPr>
            <a:r>
              <a:rPr lang="en-ZA" sz="2200" dirty="0">
                <a:latin typeface="Calibri" panose="020F0502020204030204" pitchFamily="34" charset="0"/>
                <a:ea typeface="Lato"/>
                <a:cs typeface="Calibri" panose="020F0502020204030204" pitchFamily="34" charset="0"/>
                <a:sym typeface="Lato"/>
              </a:rPr>
              <a:t>However, such models assume that </a:t>
            </a:r>
            <a:r>
              <a:rPr lang="en-ZA" sz="2200" i="0" u="none" strike="noStrike" cap="none" dirty="0">
                <a:solidFill>
                  <a:schemeClr val="dk1"/>
                </a:solidFill>
                <a:latin typeface="Calibri" panose="020F0502020204030204" pitchFamily="34" charset="0"/>
                <a:ea typeface="Lato"/>
                <a:cs typeface="Calibri" panose="020F0502020204030204" pitchFamily="34" charset="0"/>
                <a:sym typeface="Lato"/>
              </a:rPr>
              <a:t>people have unlimited time and computing ability when making decisions</a:t>
            </a:r>
            <a:endParaRPr sz="2200" dirty="0">
              <a:latin typeface="Calibri" panose="020F0502020204030204" pitchFamily="34" charset="0"/>
              <a:ea typeface="Lato"/>
              <a:cs typeface="Calibri" panose="020F0502020204030204" pitchFamily="34" charset="0"/>
              <a:sym typeface="Lato"/>
            </a:endParaRPr>
          </a:p>
          <a:p>
            <a:pPr marL="685800" marR="0" lvl="1" indent="-99059" algn="l" rtl="0">
              <a:lnSpc>
                <a:spcPct val="115000"/>
              </a:lnSpc>
              <a:spcBef>
                <a:spcPts val="500"/>
              </a:spcBef>
              <a:spcAft>
                <a:spcPts val="0"/>
              </a:spcAft>
              <a:buClr>
                <a:schemeClr val="dk1"/>
              </a:buClr>
              <a:buSzPts val="2040"/>
              <a:buFont typeface="Arial"/>
              <a:buNone/>
            </a:pPr>
            <a:endParaRPr sz="2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9" name="Shape 10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Classical economics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Thornton (2008)</a:t>
            </a:r>
          </a:p>
        </p:txBody>
      </p:sp>
      <p:sp>
        <p:nvSpPr>
          <p:cNvPr id="97" name="Shape 97"/>
          <p:cNvSpPr txBox="1">
            <a:spLocks noGrp="1"/>
          </p:cNvSpPr>
          <p:nvPr>
            <p:ph type="body" idx="1"/>
          </p:nvPr>
        </p:nvSpPr>
        <p:spPr>
          <a:xfrm>
            <a:off x="838199" y="1825625"/>
            <a:ext cx="11096625" cy="4351200"/>
          </a:xfrm>
          <a:prstGeom prst="rect">
            <a:avLst/>
          </a:prstGeom>
          <a:noFill/>
          <a:ln>
            <a:noFill/>
          </a:ln>
        </p:spPr>
        <p:txBody>
          <a:bodyPr spcFirstLastPara="1" wrap="square" lIns="91425" tIns="45700" rIns="91425" bIns="45700" anchor="t" anchorCtr="0">
            <a:noAutofit/>
          </a:bodyPr>
          <a:lstStyle/>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Procrastination can have detrimental welfare outcomes</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Thornton (2008) performed experiment on subjects in rural Malawi who were tested for HIV and then had to choose whether to learn their status in the near future</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Widely held view that large psychological or stigma-related cost is </a:t>
            </a:r>
            <a:r>
              <a:rPr lang="en-ZA" sz="2000" dirty="0">
                <a:latin typeface="Calibri" panose="020F0502020204030204" pitchFamily="34" charset="0"/>
                <a:ea typeface="Calibri" panose="020F0502020204030204" pitchFamily="34" charset="0"/>
                <a:cs typeface="Calibri" panose="020F0502020204030204" pitchFamily="34" charset="0"/>
              </a:rPr>
              <a:t>primary </a:t>
            </a:r>
            <a:r>
              <a:rPr lang="en-ZA" sz="2000" dirty="0">
                <a:effectLst/>
                <a:latin typeface="Calibri" panose="020F0502020204030204" pitchFamily="34" charset="0"/>
                <a:ea typeface="Calibri" panose="020F0502020204030204" pitchFamily="34" charset="0"/>
                <a:cs typeface="Calibri" panose="020F0502020204030204" pitchFamily="34" charset="0"/>
              </a:rPr>
              <a:t>barrier to collecting HIV test results</a:t>
            </a:r>
          </a:p>
          <a:p>
            <a:pPr lvl="1"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Small monetary incentives should have little effect on behaviour</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Alternative view: hyperbolic discounters are postponing the decision to learn results due to small immediate cost (anxiety, travel time to result centre) compared to larger but delayed benefit</a:t>
            </a:r>
          </a:p>
          <a:p>
            <a:pPr lvl="1"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Small incentives may matter, if they reduce immediate cost or increase immediate benefit</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Remember: for hyperbolic discounters the choice that determines behaviour is not between learning status and not learning status, but whether or not to learn status today</a:t>
            </a:r>
          </a:p>
        </p:txBody>
      </p:sp>
    </p:spTree>
    <p:extLst>
      <p:ext uri="{BB962C8B-B14F-4D97-AF65-F5344CB8AC3E}">
        <p14:creationId xmlns:p14="http://schemas.microsoft.com/office/powerpoint/2010/main" val="1156425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Thornton (2008)</a:t>
            </a:r>
          </a:p>
        </p:txBody>
      </p:sp>
      <p:sp>
        <p:nvSpPr>
          <p:cNvPr id="97" name="Shape 97"/>
          <p:cNvSpPr txBox="1">
            <a:spLocks noGrp="1"/>
          </p:cNvSpPr>
          <p:nvPr>
            <p:ph type="body" idx="1"/>
          </p:nvPr>
        </p:nvSpPr>
        <p:spPr>
          <a:xfrm>
            <a:off x="838199" y="1825625"/>
            <a:ext cx="11096625" cy="4351200"/>
          </a:xfrm>
          <a:prstGeom prst="rect">
            <a:avLst/>
          </a:prstGeom>
          <a:noFill/>
          <a:ln>
            <a:noFill/>
          </a:ln>
        </p:spPr>
        <p:txBody>
          <a:bodyPr spcFirstLastPara="1" wrap="square" lIns="91425" tIns="45700" rIns="91425" bIns="45700" anchor="t" anchorCtr="0">
            <a:noAutofit/>
          </a:bodyPr>
          <a:lstStyle/>
          <a:p>
            <a:pPr>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Monetary incentives and distance to HIV results centre were randomly assigned in order to test whether small but immediate incentives can help individuals overcome present bias</a:t>
            </a:r>
          </a:p>
          <a:p>
            <a:pPr>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Results show that:	</a:t>
            </a:r>
          </a:p>
          <a:p>
            <a:pPr lvl="1">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Without any incentive 34% of participants chose to learn their result</a:t>
            </a:r>
          </a:p>
          <a:p>
            <a:pPr lvl="1">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This share increases to above 60% when offering $0.2 and to nearly 90% when offering $2 (roughly the average local daily wage)</a:t>
            </a:r>
          </a:p>
          <a:p>
            <a:pPr lvl="1">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Living more than 1.5 kilometres from the centre reduced attendance by 6pp</a:t>
            </a:r>
          </a:p>
          <a:p>
            <a:pPr>
              <a:lnSpc>
                <a:spcPct val="100000"/>
              </a:lnSpc>
              <a:spcBef>
                <a:spcPts val="600"/>
              </a:spcBef>
              <a:spcAft>
                <a:spcPts val="600"/>
              </a:spcAft>
            </a:pPr>
            <a:r>
              <a:rPr lang="en-ZA" sz="2100" dirty="0">
                <a:effectLst/>
                <a:latin typeface="Calibri" panose="020F0502020204030204" pitchFamily="34" charset="0"/>
                <a:ea typeface="Calibri" panose="020F0502020204030204" pitchFamily="34" charset="0"/>
                <a:cs typeface="Calibri" panose="020F0502020204030204" pitchFamily="34" charset="0"/>
              </a:rPr>
              <a:t>Hyperbolic discounting provides most coherent explanation for results</a:t>
            </a:r>
          </a:p>
        </p:txBody>
      </p:sp>
    </p:spTree>
    <p:extLst>
      <p:ext uri="{BB962C8B-B14F-4D97-AF65-F5344CB8AC3E}">
        <p14:creationId xmlns:p14="http://schemas.microsoft.com/office/powerpoint/2010/main" val="752401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Thornton (2008)</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indent="-457200">
              <a:lnSpc>
                <a:spcPct val="115000"/>
              </a:lnSpc>
            </a:pPr>
            <a:endParaRPr sz="2200" dirty="0">
              <a:solidFill>
                <a:schemeClr val="tx1"/>
              </a:solidFill>
              <a:latin typeface="Lato"/>
              <a:ea typeface="Lato"/>
              <a:cs typeface="Lato"/>
              <a:sym typeface="Lato"/>
            </a:endParaRPr>
          </a:p>
        </p:txBody>
      </p:sp>
      <p:pic>
        <p:nvPicPr>
          <p:cNvPr id="5" name="Content Placeholder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971188" y="1825625"/>
            <a:ext cx="6249623" cy="4351338"/>
          </a:xfrm>
          <a:prstGeom prst="rect">
            <a:avLst/>
          </a:prstGeom>
          <a:noFill/>
          <a:ln>
            <a:noFill/>
          </a:ln>
        </p:spPr>
      </p:pic>
    </p:spTree>
    <p:extLst>
      <p:ext uri="{BB962C8B-B14F-4D97-AF65-F5344CB8AC3E}">
        <p14:creationId xmlns:p14="http://schemas.microsoft.com/office/powerpoint/2010/main" val="1627170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Thornton (2008)</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indent="-457200">
              <a:lnSpc>
                <a:spcPct val="115000"/>
              </a:lnSpc>
            </a:pPr>
            <a:endParaRPr sz="2200" dirty="0">
              <a:solidFill>
                <a:schemeClr val="tx1"/>
              </a:solidFill>
              <a:latin typeface="Lato"/>
              <a:ea typeface="Lato"/>
              <a:cs typeface="Lato"/>
              <a:sym typeface="Lato"/>
            </a:endParaRPr>
          </a:p>
        </p:txBody>
      </p:sp>
      <p:pic>
        <p:nvPicPr>
          <p:cNvPr id="6" name="Content Placeholder 4"/>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916271" y="1825625"/>
            <a:ext cx="6359458" cy="4351338"/>
          </a:xfrm>
          <a:prstGeom prst="rect">
            <a:avLst/>
          </a:prstGeom>
          <a:noFill/>
          <a:ln>
            <a:noFill/>
          </a:ln>
        </p:spPr>
      </p:pic>
    </p:spTree>
    <p:extLst>
      <p:ext uri="{BB962C8B-B14F-4D97-AF65-F5344CB8AC3E}">
        <p14:creationId xmlns:p14="http://schemas.microsoft.com/office/powerpoint/2010/main" val="117306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Self-awareness</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Naïve hyperbolic discounters are continually surprised by their procrastination, whereas sophisticated hyperbolic discounters anticipate such behaviour</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With regards to exercise behaviour, this predicts that naïfs should join a gym and never exercise; sophisticates should know better and not join the gym in the first place</a:t>
            </a:r>
          </a:p>
          <a:p>
            <a:pPr algn="just">
              <a:lnSpc>
                <a:spcPct val="100000"/>
              </a:lnSpc>
              <a:spcBef>
                <a:spcPts val="600"/>
              </a:spcBef>
              <a:spcAft>
                <a:spcPts val="600"/>
              </a:spcAft>
            </a:pPr>
            <a:r>
              <a:rPr lang="en-ZA" sz="2000" dirty="0">
                <a:effectLst/>
                <a:latin typeface="Calibri" panose="020F0502020204030204" pitchFamily="34" charset="0"/>
                <a:ea typeface="Calibri" panose="020F0502020204030204" pitchFamily="34" charset="0"/>
                <a:cs typeface="Calibri" panose="020F0502020204030204" pitchFamily="34" charset="0"/>
              </a:rPr>
              <a:t>Data from health club membership in the US (</a:t>
            </a:r>
            <a:r>
              <a:rPr lang="en-ZA" sz="2000" dirty="0" err="1">
                <a:effectLst/>
                <a:latin typeface="Calibri" panose="020F0502020204030204" pitchFamily="34" charset="0"/>
                <a:ea typeface="Calibri" panose="020F0502020204030204" pitchFamily="34" charset="0"/>
                <a:cs typeface="Calibri" panose="020F0502020204030204" pitchFamily="34" charset="0"/>
              </a:rPr>
              <a:t>DellaVigna</a:t>
            </a:r>
            <a:r>
              <a:rPr lang="en-ZA" sz="2000" dirty="0">
                <a:effectLst/>
                <a:latin typeface="Calibri" panose="020F0502020204030204" pitchFamily="34" charset="0"/>
                <a:ea typeface="Calibri" panose="020F0502020204030204" pitchFamily="34" charset="0"/>
                <a:cs typeface="Calibri" panose="020F0502020204030204" pitchFamily="34" charset="0"/>
              </a:rPr>
              <a:t> &amp; </a:t>
            </a:r>
            <a:r>
              <a:rPr lang="en-ZA" sz="2000" dirty="0" err="1">
                <a:effectLst/>
                <a:latin typeface="Calibri" panose="020F0502020204030204" pitchFamily="34" charset="0"/>
                <a:ea typeface="Calibri" panose="020F0502020204030204" pitchFamily="34" charset="0"/>
                <a:cs typeface="Calibri" panose="020F0502020204030204" pitchFamily="34" charset="0"/>
              </a:rPr>
              <a:t>Malmendier</a:t>
            </a:r>
            <a:r>
              <a:rPr lang="en-ZA" sz="2000" dirty="0">
                <a:effectLst/>
                <a:latin typeface="Calibri" panose="020F0502020204030204" pitchFamily="34" charset="0"/>
                <a:ea typeface="Calibri" panose="020F0502020204030204" pitchFamily="34" charset="0"/>
                <a:cs typeface="Calibri" panose="020F0502020204030204" pitchFamily="34" charset="0"/>
              </a:rPr>
              <a:t> 2006) suggest that many people are naïfs:</a:t>
            </a:r>
          </a:p>
          <a:p>
            <a:pPr marL="800100" lvl="1" indent="-342900" algn="just">
              <a:lnSpc>
                <a:spcPct val="100000"/>
              </a:lnSpc>
              <a:spcBef>
                <a:spcPts val="600"/>
              </a:spcBef>
              <a:spcAft>
                <a:spcPts val="600"/>
              </a:spcAft>
              <a:buFont typeface="Courier New" panose="02070309020205020404" pitchFamily="49" charset="0"/>
              <a:buChar char="o"/>
              <a:tabLst>
                <a:tab pos="914400" algn="l"/>
              </a:tabLst>
            </a:pPr>
            <a:r>
              <a:rPr lang="en-ZA" sz="2000" dirty="0">
                <a:effectLst/>
                <a:latin typeface="Calibri" panose="020F0502020204030204" pitchFamily="34" charset="0"/>
                <a:ea typeface="Calibri" panose="020F0502020204030204" pitchFamily="34" charset="0"/>
                <a:cs typeface="Calibri" panose="020F0502020204030204" pitchFamily="34" charset="0"/>
              </a:rPr>
              <a:t>Average gym member who joins on yearly basis pays $75 per month and only visit 4 times per month</a:t>
            </a:r>
          </a:p>
          <a:p>
            <a:pPr marL="800100" lvl="1" indent="-342900" algn="just">
              <a:lnSpc>
                <a:spcPct val="100000"/>
              </a:lnSpc>
              <a:spcBef>
                <a:spcPts val="600"/>
              </a:spcBef>
              <a:spcAft>
                <a:spcPts val="600"/>
              </a:spcAft>
              <a:buFont typeface="Courier New" panose="02070309020205020404" pitchFamily="49" charset="0"/>
              <a:buChar char="o"/>
              <a:tabLst>
                <a:tab pos="914400" algn="l"/>
              </a:tabLst>
            </a:pPr>
            <a:r>
              <a:rPr lang="en-ZA" sz="2000" dirty="0">
                <a:effectLst/>
                <a:latin typeface="Calibri" panose="020F0502020204030204" pitchFamily="34" charset="0"/>
                <a:ea typeface="Calibri" panose="020F0502020204030204" pitchFamily="34" charset="0"/>
                <a:cs typeface="Calibri" panose="020F0502020204030204" pitchFamily="34" charset="0"/>
              </a:rPr>
              <a:t>Average per-visit cost is $17, while the “pay-per-visit” cost is only $10</a:t>
            </a:r>
          </a:p>
          <a:p>
            <a:pPr algn="just">
              <a:lnSpc>
                <a:spcPct val="100000"/>
              </a:lnSpc>
              <a:spcBef>
                <a:spcPts val="600"/>
              </a:spcBef>
              <a:spcAft>
                <a:spcPts val="600"/>
              </a:spcAft>
            </a:pPr>
            <a:r>
              <a:rPr lang="en-GB" sz="2000" dirty="0">
                <a:effectLst/>
                <a:latin typeface="Calibri" panose="020F0502020204030204" pitchFamily="34" charset="0"/>
                <a:ea typeface="Calibri" panose="020F0502020204030204" pitchFamily="34" charset="0"/>
                <a:cs typeface="Calibri" panose="020F0502020204030204" pitchFamily="34" charset="0"/>
              </a:rPr>
              <a:t>Can potentially investigate whether agent is “self-aware” by looking at whether voluntarily commits to dynamically optimal decision path</a:t>
            </a:r>
            <a:endParaRPr lang="en-ZA"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9139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List of known commitment devices</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199" y="1825625"/>
            <a:ext cx="11031071" cy="4351200"/>
          </a:xfrm>
          <a:prstGeom prst="rect">
            <a:avLst/>
          </a:prstGeom>
          <a:noFill/>
          <a:ln>
            <a:noFill/>
          </a:ln>
        </p:spPr>
        <p:txBody>
          <a:bodyPr spcFirstLastPara="1" wrap="square" lIns="91425" tIns="45700" rIns="91425" bIns="45700" anchor="t" anchorCtr="0">
            <a:noAutofit/>
          </a:bodyPr>
          <a:lstStyle/>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Cutting up ones credit cards</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Only taking a fixed amount of money along when heading out to a party</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Buying junk food in small packages rather than in bulk</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Not keeping alcohol in the house</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Brushing one’s teeth earlier in the evening in order to avoid late night snacking</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Drinking a lot of water before going to bed in order to make oneself get out of bed earlier</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Leaving one’s laptop or papers at the office, so that home time is not spent working</a:t>
            </a:r>
          </a:p>
          <a:p>
            <a:pPr indent="-457200">
              <a:lnSpc>
                <a:spcPct val="100000"/>
              </a:lnSpc>
              <a:spcBef>
                <a:spcPts val="600"/>
              </a:spcBef>
              <a:spcAft>
                <a:spcPts val="600"/>
              </a:spcAft>
            </a:pPr>
            <a:r>
              <a:rPr lang="en-ZA" sz="2100" dirty="0">
                <a:solidFill>
                  <a:schemeClr val="tx1"/>
                </a:solidFill>
                <a:latin typeface="Calibri" panose="020F0502020204030204" pitchFamily="34" charset="0"/>
                <a:ea typeface="Lato"/>
                <a:cs typeface="Calibri" panose="020F0502020204030204" pitchFamily="34" charset="0"/>
                <a:sym typeface="Lato"/>
              </a:rPr>
              <a:t>Buying a long term gym membership rather than paying by the day</a:t>
            </a:r>
          </a:p>
          <a:p>
            <a:pPr indent="-457200">
              <a:lnSpc>
                <a:spcPct val="100000"/>
              </a:lnSpc>
              <a:spcBef>
                <a:spcPts val="600"/>
              </a:spcBef>
              <a:spcAft>
                <a:spcPts val="600"/>
              </a:spcAft>
            </a:pPr>
            <a:endParaRPr sz="2100" dirty="0">
              <a:solidFill>
                <a:schemeClr val="tx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3505289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5278" y="405361"/>
            <a:ext cx="8348932" cy="6216665"/>
          </a:xfrm>
          <a:prstGeom prst="rect">
            <a:avLst/>
          </a:prstGeom>
        </p:spPr>
      </p:pic>
    </p:spTree>
    <p:extLst>
      <p:ext uri="{BB962C8B-B14F-4D97-AF65-F5344CB8AC3E}">
        <p14:creationId xmlns:p14="http://schemas.microsoft.com/office/powerpoint/2010/main" val="118053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9302" y="205747"/>
            <a:ext cx="8931521" cy="6496986"/>
          </a:xfrm>
          <a:prstGeom prst="rect">
            <a:avLst/>
          </a:prstGeom>
        </p:spPr>
      </p:pic>
    </p:spTree>
    <p:extLst>
      <p:ext uri="{BB962C8B-B14F-4D97-AF65-F5344CB8AC3E}">
        <p14:creationId xmlns:p14="http://schemas.microsoft.com/office/powerpoint/2010/main" val="3268147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Retirement savings</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Hyperbolic discounting may affect retirement savings</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Choosing best plan and savings amount requires time and effort costs in the present, for future benefits</a:t>
            </a:r>
          </a:p>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Hyperbolic discounters may enter cycle of procrastination and delay saving for retirement</a:t>
            </a:r>
          </a:p>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Choi et al. (2006) survey US workers</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Two-thirds of respondents felt that they were not saving enough</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A third intended to increase their contribution</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But none did in the next two months</a:t>
            </a:r>
          </a:p>
        </p:txBody>
      </p:sp>
    </p:spTree>
    <p:extLst>
      <p:ext uri="{BB962C8B-B14F-4D97-AF65-F5344CB8AC3E}">
        <p14:creationId xmlns:p14="http://schemas.microsoft.com/office/powerpoint/2010/main" val="3277789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dirty="0" err="1">
                <a:solidFill>
                  <a:schemeClr val="tx1"/>
                </a:solidFill>
                <a:latin typeface="Calibri" panose="020F0502020204030204" pitchFamily="34" charset="0"/>
                <a:ea typeface="Lato"/>
                <a:cs typeface="Calibri" panose="020F0502020204030204" pitchFamily="34" charset="0"/>
                <a:sym typeface="Lato"/>
              </a:rPr>
              <a:t>Madrian</a:t>
            </a:r>
            <a:r>
              <a:rPr lang="en-US" dirty="0">
                <a:solidFill>
                  <a:schemeClr val="tx1"/>
                </a:solidFill>
                <a:latin typeface="Calibri" panose="020F0502020204030204" pitchFamily="34" charset="0"/>
                <a:ea typeface="Lato"/>
                <a:cs typeface="Calibri" panose="020F0502020204030204" pitchFamily="34" charset="0"/>
                <a:sym typeface="Lato"/>
              </a:rPr>
              <a:t> &amp; Shea (2001)</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1014276" cy="4351200"/>
          </a:xfrm>
          <a:prstGeom prst="rect">
            <a:avLst/>
          </a:prstGeom>
          <a:noFill/>
          <a:ln>
            <a:noFill/>
          </a:ln>
        </p:spPr>
        <p:txBody>
          <a:bodyPr spcFirstLastPara="1" wrap="square" lIns="91425" tIns="45700" rIns="91425" bIns="45700" anchor="t" anchorCtr="0">
            <a:noAutofit/>
          </a:bodyPr>
          <a:lstStyle/>
          <a:p>
            <a:pPr marL="514350" indent="-514350">
              <a:lnSpc>
                <a:spcPct val="100000"/>
              </a:lnSpc>
              <a:spcBef>
                <a:spcPts val="0"/>
              </a:spcBef>
              <a:spcAft>
                <a:spcPts val="600"/>
              </a:spcAft>
            </a:pPr>
            <a:r>
              <a:rPr lang="en-US" sz="2400" dirty="0" err="1">
                <a:solidFill>
                  <a:schemeClr val="tx1"/>
                </a:solidFill>
                <a:latin typeface="Calibri" panose="020F0502020204030204" pitchFamily="34" charset="0"/>
                <a:ea typeface="Lato"/>
                <a:cs typeface="Calibri" panose="020F0502020204030204" pitchFamily="34" charset="0"/>
                <a:sym typeface="Lato"/>
              </a:rPr>
              <a:t>Madrian</a:t>
            </a:r>
            <a:r>
              <a:rPr lang="en-US" sz="2400" dirty="0">
                <a:solidFill>
                  <a:schemeClr val="tx1"/>
                </a:solidFill>
                <a:latin typeface="Calibri" panose="020F0502020204030204" pitchFamily="34" charset="0"/>
                <a:ea typeface="Lato"/>
                <a:cs typeface="Calibri" panose="020F0502020204030204" pitchFamily="34" charset="0"/>
                <a:sym typeface="Lato"/>
              </a:rPr>
              <a:t> &amp; Shea (2001) investigate the effect of changes in enrolment in 401(k) plan for a large US company:</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Workers hired before change (OLD) were not enrolled in a plan by default</a:t>
            </a:r>
          </a:p>
          <a:p>
            <a:pPr marL="971550" lvl="1" indent="-514350">
              <a:lnSpc>
                <a:spcPct val="100000"/>
              </a:lnSpc>
              <a:spcBef>
                <a:spcPts val="0"/>
              </a:spcBef>
              <a:spcAft>
                <a:spcPts val="600"/>
              </a:spcAft>
            </a:pPr>
            <a:r>
              <a:rPr lang="en-US" dirty="0">
                <a:solidFill>
                  <a:schemeClr val="tx1"/>
                </a:solidFill>
                <a:latin typeface="Calibri" panose="020F0502020204030204" pitchFamily="34" charset="0"/>
                <a:ea typeface="Lato"/>
                <a:cs typeface="Calibri" panose="020F0502020204030204" pitchFamily="34" charset="0"/>
                <a:sym typeface="Lato"/>
              </a:rPr>
              <a:t>Workers hired after change (NEW) were automatically enrolled in a plan</a:t>
            </a:r>
          </a:p>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Both groups of workers were free to change their plan, so only change is default choice</a:t>
            </a:r>
          </a:p>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RQ: does the difference in default choice have an impact of savings rate?</a:t>
            </a:r>
          </a:p>
          <a:p>
            <a:pPr marL="514350" indent="-514350">
              <a:lnSpc>
                <a:spcPct val="100000"/>
              </a:lnSpc>
              <a:spcBef>
                <a:spcPts val="0"/>
              </a:spcBef>
              <a:spcAft>
                <a:spcPts val="600"/>
              </a:spcAft>
            </a:pPr>
            <a:r>
              <a:rPr lang="en-US" sz="2400" dirty="0">
                <a:solidFill>
                  <a:schemeClr val="tx1"/>
                </a:solidFill>
                <a:latin typeface="Calibri" panose="020F0502020204030204" pitchFamily="34" charset="0"/>
                <a:ea typeface="Lato"/>
                <a:cs typeface="Calibri" panose="020F0502020204030204" pitchFamily="34" charset="0"/>
                <a:sym typeface="Lato"/>
              </a:rPr>
              <a:t>High stakes natural field experiment with persuasive identification strategy</a:t>
            </a:r>
          </a:p>
        </p:txBody>
      </p:sp>
    </p:spTree>
    <p:extLst>
      <p:ext uri="{BB962C8B-B14F-4D97-AF65-F5344CB8AC3E}">
        <p14:creationId xmlns:p14="http://schemas.microsoft.com/office/powerpoint/2010/main" val="122492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Shape 117"/>
          <p:cNvSpPr txBox="1">
            <a:spLocks noGrp="1"/>
          </p:cNvSpPr>
          <p:nvPr>
            <p:ph type="body" idx="1"/>
          </p:nvPr>
        </p:nvSpPr>
        <p:spPr>
          <a:xfrm>
            <a:off x="838200" y="1520824"/>
            <a:ext cx="11174506" cy="5337175"/>
          </a:xfrm>
          <a:prstGeom prst="rect">
            <a:avLst/>
          </a:prstGeom>
          <a:noFill/>
          <a:ln>
            <a:noFill/>
          </a:ln>
        </p:spPr>
        <p:txBody>
          <a:bodyPr spcFirstLastPara="1" wrap="square" lIns="91425" tIns="45700" rIns="91425" bIns="45700" anchor="t" anchorCtr="0">
            <a:noAutofit/>
          </a:bodyPr>
          <a:lstStyle/>
          <a:p>
            <a:pPr marL="228600" marR="0" lvl="0" indent="-191135" algn="l" rtl="0">
              <a:lnSpc>
                <a:spcPct val="100000"/>
              </a:lnSpc>
              <a:spcBef>
                <a:spcPts val="0"/>
              </a:spcBef>
              <a:spcAft>
                <a:spcPts val="0"/>
              </a:spcAft>
              <a:buClr>
                <a:schemeClr val="dk1"/>
              </a:buClr>
              <a:buSzPct val="86000"/>
              <a:buFont typeface="Lato"/>
              <a:buChar char="•"/>
            </a:pP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In reality, some decisions are made when individuals are </a:t>
            </a:r>
            <a:r>
              <a:rPr lang="en-ZA" sz="2000" dirty="0">
                <a:latin typeface="Calibri" panose="020F0502020204030204" pitchFamily="34" charset="0"/>
                <a:ea typeface="Lato"/>
                <a:cs typeface="Calibri" panose="020F0502020204030204" pitchFamily="34" charset="0"/>
                <a:sym typeface="Lato"/>
              </a:rPr>
              <a:t>impatient, </a:t>
            </a: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angry, distracted, hungry, drunk, etc.</a:t>
            </a:r>
            <a:endParaRPr sz="2000" dirty="0">
              <a:latin typeface="Calibri" panose="020F0502020204030204" pitchFamily="34" charset="0"/>
              <a:ea typeface="Lato"/>
              <a:cs typeface="Calibri" panose="020F0502020204030204" pitchFamily="34" charset="0"/>
              <a:sym typeface="Lato"/>
            </a:endParaRPr>
          </a:p>
          <a:p>
            <a:pPr marL="228600" marR="0" lvl="0" indent="-191135" algn="l" rtl="0">
              <a:lnSpc>
                <a:spcPct val="100000"/>
              </a:lnSpc>
              <a:spcBef>
                <a:spcPts val="1000"/>
              </a:spcBef>
              <a:spcAft>
                <a:spcPts val="0"/>
              </a:spcAft>
              <a:buClr>
                <a:schemeClr val="dk1"/>
              </a:buClr>
              <a:buSzPct val="86000"/>
              <a:buFont typeface="Lato"/>
              <a:buChar char="•"/>
            </a:pP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Classical economics have traditionally viewed such psychological “quirks” as random errors that:</a:t>
            </a:r>
            <a:endParaRPr sz="2000" dirty="0">
              <a:latin typeface="Calibri" panose="020F0502020204030204" pitchFamily="34" charset="0"/>
              <a:ea typeface="Lato"/>
              <a:cs typeface="Calibri" panose="020F0502020204030204" pitchFamily="34" charset="0"/>
              <a:sym typeface="Lato"/>
            </a:endParaRPr>
          </a:p>
          <a:p>
            <a:pPr marL="685800" marR="0" lvl="1" indent="-214630" algn="l" rtl="0">
              <a:lnSpc>
                <a:spcPct val="100000"/>
              </a:lnSpc>
              <a:spcBef>
                <a:spcPts val="500"/>
              </a:spcBef>
              <a:spcAft>
                <a:spcPts val="0"/>
              </a:spcAft>
              <a:buClr>
                <a:schemeClr val="dk1"/>
              </a:buClr>
              <a:buSzPct val="86000"/>
              <a:buFont typeface="Lato Light"/>
              <a:buChar char="•"/>
            </a:pPr>
            <a:r>
              <a:rPr lang="en-ZA" sz="2000" i="0" u="none" strike="noStrike" cap="none" dirty="0">
                <a:solidFill>
                  <a:schemeClr val="dk1"/>
                </a:solidFill>
                <a:latin typeface="Calibri" panose="020F0502020204030204" pitchFamily="34" charset="0"/>
                <a:ea typeface="Lato Light"/>
                <a:cs typeface="Calibri" panose="020F0502020204030204" pitchFamily="34" charset="0"/>
                <a:sym typeface="Lato Light"/>
              </a:rPr>
              <a:t>cancel out in large groups of people</a:t>
            </a:r>
            <a:endParaRPr sz="2000" dirty="0">
              <a:latin typeface="Calibri" panose="020F0502020204030204" pitchFamily="34" charset="0"/>
              <a:ea typeface="Lato Light"/>
              <a:cs typeface="Calibri" panose="020F0502020204030204" pitchFamily="34" charset="0"/>
              <a:sym typeface="Lato Light"/>
            </a:endParaRPr>
          </a:p>
          <a:p>
            <a:pPr marL="685800" marR="0" lvl="1" indent="-214630" algn="l" rtl="0">
              <a:lnSpc>
                <a:spcPct val="100000"/>
              </a:lnSpc>
              <a:spcBef>
                <a:spcPts val="500"/>
              </a:spcBef>
              <a:spcAft>
                <a:spcPts val="0"/>
              </a:spcAft>
              <a:buClr>
                <a:schemeClr val="dk1"/>
              </a:buClr>
              <a:buSzPct val="86000"/>
              <a:buFont typeface="Lato Light"/>
              <a:buChar char="•"/>
            </a:pPr>
            <a:r>
              <a:rPr lang="en-ZA" sz="2000" i="0" u="none" strike="noStrike" cap="none" dirty="0">
                <a:solidFill>
                  <a:schemeClr val="dk1"/>
                </a:solidFill>
                <a:latin typeface="Calibri" panose="020F0502020204030204" pitchFamily="34" charset="0"/>
                <a:ea typeface="Lato Light"/>
                <a:cs typeface="Calibri" panose="020F0502020204030204" pitchFamily="34" charset="0"/>
                <a:sym typeface="Lato Light"/>
              </a:rPr>
              <a:t>disappear as people and society learn from their mistakes</a:t>
            </a:r>
            <a:endParaRPr sz="2000" dirty="0">
              <a:latin typeface="Calibri" panose="020F0502020204030204" pitchFamily="34" charset="0"/>
              <a:ea typeface="Lato Light"/>
              <a:cs typeface="Calibri" panose="020F0502020204030204" pitchFamily="34" charset="0"/>
              <a:sym typeface="Lato Light"/>
            </a:endParaRPr>
          </a:p>
          <a:p>
            <a:pPr marL="685800" marR="0" lvl="1" indent="-214630" algn="l" rtl="0">
              <a:lnSpc>
                <a:spcPct val="100000"/>
              </a:lnSpc>
              <a:spcBef>
                <a:spcPts val="500"/>
              </a:spcBef>
              <a:spcAft>
                <a:spcPts val="0"/>
              </a:spcAft>
              <a:buClr>
                <a:schemeClr val="dk1"/>
              </a:buClr>
              <a:buSzPct val="86000"/>
              <a:buFont typeface="Lato Light"/>
              <a:buChar char="•"/>
            </a:pPr>
            <a:r>
              <a:rPr lang="en-ZA" sz="2000" i="0" u="none" strike="noStrike" cap="none" dirty="0">
                <a:solidFill>
                  <a:schemeClr val="dk1"/>
                </a:solidFill>
                <a:latin typeface="Calibri" panose="020F0502020204030204" pitchFamily="34" charset="0"/>
                <a:ea typeface="Lato Light"/>
                <a:cs typeface="Calibri" panose="020F0502020204030204" pitchFamily="34" charset="0"/>
                <a:sym typeface="Lato Light"/>
              </a:rPr>
              <a:t>are ultimately not of first order importance</a:t>
            </a:r>
            <a:endParaRPr sz="2000" dirty="0">
              <a:latin typeface="Calibri" panose="020F0502020204030204" pitchFamily="34" charset="0"/>
              <a:ea typeface="Lato Light"/>
              <a:cs typeface="Calibri" panose="020F0502020204030204" pitchFamily="34" charset="0"/>
              <a:sym typeface="Lato Light"/>
            </a:endParaRPr>
          </a:p>
          <a:p>
            <a:pPr marL="228600" marR="0" lvl="0" indent="-191135" algn="l" rtl="0">
              <a:lnSpc>
                <a:spcPct val="100000"/>
              </a:lnSpc>
              <a:spcBef>
                <a:spcPts val="1000"/>
              </a:spcBef>
              <a:spcAft>
                <a:spcPts val="0"/>
              </a:spcAft>
              <a:buClr>
                <a:schemeClr val="dk1"/>
              </a:buClr>
              <a:buSzPct val="86000"/>
              <a:buFont typeface="Lato"/>
              <a:buChar char="•"/>
            </a:pP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However, since 1970s persuasively demonstrated that some of these errors are systematically biased</a:t>
            </a:r>
          </a:p>
          <a:p>
            <a:pPr marL="228600" indent="-191135">
              <a:lnSpc>
                <a:spcPct val="100000"/>
              </a:lnSpc>
              <a:spcBef>
                <a:spcPts val="1000"/>
              </a:spcBef>
              <a:buSzPct val="86000"/>
              <a:buFont typeface="Lato"/>
              <a:buChar char="•"/>
            </a:pP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Insights from psychology that explain such “errors” can be crucial to understanding important aspects of human behaviour, and may help design policies to improve welfare</a:t>
            </a:r>
            <a:endParaRPr sz="2000" i="0" u="none" strike="noStrike" cap="none" dirty="0">
              <a:solidFill>
                <a:schemeClr val="dk1"/>
              </a:solidFill>
              <a:latin typeface="Calibri" panose="020F0502020204030204" pitchFamily="34" charset="0"/>
              <a:ea typeface="Lato"/>
              <a:cs typeface="Calibri" panose="020F0502020204030204" pitchFamily="34" charset="0"/>
              <a:sym typeface="Lato"/>
            </a:endParaRPr>
          </a:p>
          <a:p>
            <a:pPr marL="228600" marR="0" lvl="0" indent="-191135" algn="l" rtl="0">
              <a:lnSpc>
                <a:spcPct val="100000"/>
              </a:lnSpc>
              <a:spcBef>
                <a:spcPts val="1000"/>
              </a:spcBef>
              <a:spcAft>
                <a:spcPts val="0"/>
              </a:spcAft>
              <a:buClr>
                <a:schemeClr val="dk1"/>
              </a:buClr>
              <a:buSzPct val="86000"/>
              <a:buFont typeface="Lato"/>
              <a:buChar char="•"/>
            </a:pPr>
            <a:r>
              <a:rPr lang="en-ZA" sz="2000" i="0" u="none" strike="noStrike" cap="none" dirty="0">
                <a:solidFill>
                  <a:schemeClr val="dk1"/>
                </a:solidFill>
                <a:latin typeface="Calibri" panose="020F0502020204030204" pitchFamily="34" charset="0"/>
                <a:ea typeface="Lato"/>
                <a:cs typeface="Calibri" panose="020F0502020204030204" pitchFamily="34" charset="0"/>
                <a:sym typeface="Lato"/>
              </a:rPr>
              <a:t>Birth of new field, known as Behavioural Economics</a:t>
            </a:r>
            <a:endParaRPr sz="2000" dirty="0">
              <a:latin typeface="Calibri" panose="020F0502020204030204" pitchFamily="34" charset="0"/>
              <a:ea typeface="Lato"/>
              <a:cs typeface="Calibri" panose="020F0502020204030204" pitchFamily="34" charset="0"/>
              <a:sym typeface="Lato"/>
            </a:endParaRPr>
          </a:p>
          <a:p>
            <a:pPr marL="685800" marR="0" lvl="1" indent="-214630" algn="l" rtl="0">
              <a:lnSpc>
                <a:spcPct val="100000"/>
              </a:lnSpc>
              <a:spcBef>
                <a:spcPts val="500"/>
              </a:spcBef>
              <a:spcAft>
                <a:spcPts val="0"/>
              </a:spcAft>
              <a:buClr>
                <a:schemeClr val="dk1"/>
              </a:buClr>
              <a:buSzPct val="86000"/>
              <a:buFont typeface="Lato Light"/>
              <a:buChar char="•"/>
            </a:pPr>
            <a:r>
              <a:rPr lang="en-ZA" sz="2000" i="0" u="none" strike="noStrike" cap="none" dirty="0">
                <a:solidFill>
                  <a:schemeClr val="dk1"/>
                </a:solidFill>
                <a:latin typeface="Calibri" panose="020F0502020204030204" pitchFamily="34" charset="0"/>
                <a:ea typeface="Lato Light"/>
                <a:cs typeface="Calibri" panose="020F0502020204030204" pitchFamily="34" charset="0"/>
                <a:sym typeface="Lato Light"/>
              </a:rPr>
              <a:t>Studies joint effect of economic and psychological factors on human decisions</a:t>
            </a:r>
            <a:endParaRPr sz="2000" dirty="0">
              <a:latin typeface="Calibri" panose="020F0502020204030204" pitchFamily="34" charset="0"/>
              <a:ea typeface="Lato Light"/>
              <a:cs typeface="Calibri" panose="020F0502020204030204" pitchFamily="34" charset="0"/>
              <a:sym typeface="Lato Light"/>
            </a:endParaRPr>
          </a:p>
          <a:p>
            <a:pPr marL="685800" marR="0" lvl="1" indent="-214630" algn="l" rtl="0">
              <a:lnSpc>
                <a:spcPct val="100000"/>
              </a:lnSpc>
              <a:spcBef>
                <a:spcPts val="500"/>
              </a:spcBef>
              <a:spcAft>
                <a:spcPts val="0"/>
              </a:spcAft>
              <a:buClr>
                <a:schemeClr val="dk1"/>
              </a:buClr>
              <a:buSzPct val="86000"/>
              <a:buFont typeface="Lato Light"/>
              <a:buChar char="•"/>
            </a:pPr>
            <a:r>
              <a:rPr lang="en-ZA" sz="2000" i="0" u="none" strike="noStrike" cap="none" dirty="0">
                <a:solidFill>
                  <a:schemeClr val="dk1"/>
                </a:solidFill>
                <a:latin typeface="Calibri" panose="020F0502020204030204" pitchFamily="34" charset="0"/>
                <a:ea typeface="Lato Light"/>
                <a:cs typeface="Calibri" panose="020F0502020204030204" pitchFamily="34" charset="0"/>
                <a:sym typeface="Lato Light"/>
              </a:rPr>
              <a:t>More appropriate name would have been Psychology and Economics</a:t>
            </a:r>
            <a:endParaRPr sz="20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
        <p:nvSpPr>
          <p:cNvPr id="116" name="Shape 1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Behavioural economics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dirty="0" err="1">
                <a:solidFill>
                  <a:schemeClr val="tx1"/>
                </a:solidFill>
                <a:latin typeface="Calibri" panose="020F0502020204030204" pitchFamily="34" charset="0"/>
                <a:ea typeface="Lato"/>
                <a:cs typeface="Calibri" panose="020F0502020204030204" pitchFamily="34" charset="0"/>
                <a:sym typeface="Lato"/>
              </a:rPr>
              <a:t>Madrian</a:t>
            </a:r>
            <a:r>
              <a:rPr lang="en-US" dirty="0">
                <a:solidFill>
                  <a:schemeClr val="tx1"/>
                </a:solidFill>
                <a:latin typeface="Calibri" panose="020F0502020204030204" pitchFamily="34" charset="0"/>
                <a:ea typeface="Lato"/>
                <a:cs typeface="Calibri" panose="020F0502020204030204" pitchFamily="34" charset="0"/>
                <a:sym typeface="Lato"/>
              </a:rPr>
              <a:t> &amp; Shea (2001)</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marL="457200" lvl="1" indent="0">
              <a:lnSpc>
                <a:spcPct val="115000"/>
              </a:lnSpc>
              <a:buNone/>
            </a:pPr>
            <a:endParaRPr lang="en-US" dirty="0">
              <a:solidFill>
                <a:schemeClr val="tx1"/>
              </a:solidFill>
              <a:latin typeface="Calibri" panose="020F0502020204030204" pitchFamily="34" charset="0"/>
              <a:ea typeface="Lato"/>
              <a:cs typeface="Calibri" panose="020F0502020204030204" pitchFamily="34" charset="0"/>
              <a:sym typeface="Lato"/>
            </a:endParaRPr>
          </a:p>
        </p:txBody>
      </p:sp>
      <p:pic>
        <p:nvPicPr>
          <p:cNvPr id="3" name="Picture 2">
            <a:extLst>
              <a:ext uri="{FF2B5EF4-FFF2-40B4-BE49-F238E27FC236}">
                <a16:creationId xmlns:a16="http://schemas.microsoft.com/office/drawing/2014/main" id="{0AC69DC9-DF86-433E-98BA-74C58F0D5686}"/>
              </a:ext>
            </a:extLst>
          </p:cNvPr>
          <p:cNvPicPr>
            <a:picLocks noChangeAspect="1"/>
          </p:cNvPicPr>
          <p:nvPr/>
        </p:nvPicPr>
        <p:blipFill>
          <a:blip r:embed="rId3"/>
          <a:stretch>
            <a:fillRect/>
          </a:stretch>
        </p:blipFill>
        <p:spPr>
          <a:xfrm>
            <a:off x="1705668" y="1354598"/>
            <a:ext cx="9648132" cy="5138277"/>
          </a:xfrm>
          <a:prstGeom prst="rect">
            <a:avLst/>
          </a:prstGeom>
        </p:spPr>
      </p:pic>
    </p:spTree>
    <p:extLst>
      <p:ext uri="{BB962C8B-B14F-4D97-AF65-F5344CB8AC3E}">
        <p14:creationId xmlns:p14="http://schemas.microsoft.com/office/powerpoint/2010/main" val="2969425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600"/>
              </a:spcAft>
              <a:buClr>
                <a:schemeClr val="dk1"/>
              </a:buClr>
              <a:buSzPts val="4400"/>
              <a:buFont typeface="Calibri"/>
              <a:buNone/>
            </a:pPr>
            <a:r>
              <a:rPr lang="en-US" dirty="0" err="1">
                <a:solidFill>
                  <a:schemeClr val="tx1"/>
                </a:solidFill>
                <a:latin typeface="Calibri" panose="020F0502020204030204" pitchFamily="34" charset="0"/>
                <a:ea typeface="Lato"/>
                <a:cs typeface="Calibri" panose="020F0502020204030204" pitchFamily="34" charset="0"/>
                <a:sym typeface="Lato"/>
              </a:rPr>
              <a:t>Madrian</a:t>
            </a:r>
            <a:r>
              <a:rPr lang="en-US" dirty="0">
                <a:solidFill>
                  <a:schemeClr val="tx1"/>
                </a:solidFill>
                <a:latin typeface="Calibri" panose="020F0502020204030204" pitchFamily="34" charset="0"/>
                <a:ea typeface="Lato"/>
                <a:cs typeface="Calibri" panose="020F0502020204030204" pitchFamily="34" charset="0"/>
                <a:sym typeface="Lato"/>
              </a:rPr>
              <a:t> &amp; Shea (2001)</a:t>
            </a:r>
            <a:endParaRPr dirty="0">
              <a:latin typeface="Calibri" panose="020F0502020204030204" pitchFamily="34" charset="0"/>
              <a:ea typeface="Lato Light"/>
              <a:cs typeface="Calibri" panose="020F0502020204030204" pitchFamily="34" charset="0"/>
              <a:sym typeface="Lato Light"/>
            </a:endParaRPr>
          </a:p>
        </p:txBody>
      </p:sp>
      <p:sp>
        <p:nvSpPr>
          <p:cNvPr id="97" name="Shape 97"/>
          <p:cNvSpPr txBox="1">
            <a:spLocks noGrp="1"/>
          </p:cNvSpPr>
          <p:nvPr>
            <p:ph type="body" idx="1"/>
          </p:nvPr>
        </p:nvSpPr>
        <p:spPr>
          <a:xfrm>
            <a:off x="838200" y="1806575"/>
            <a:ext cx="10515600" cy="4351200"/>
          </a:xfrm>
          <a:prstGeom prst="rect">
            <a:avLst/>
          </a:prstGeom>
          <a:noFill/>
          <a:ln>
            <a:noFill/>
          </a:ln>
        </p:spPr>
        <p:txBody>
          <a:bodyPr spcFirstLastPara="1" wrap="square" lIns="91425" tIns="45700" rIns="91425" bIns="45700" anchor="t" anchorCtr="0">
            <a:noAutofit/>
          </a:bodyPr>
          <a:lstStyle/>
          <a:p>
            <a:pPr marL="342900" indent="-342900">
              <a:lnSpc>
                <a:spcPct val="100000"/>
              </a:lnSpc>
              <a:spcBef>
                <a:spcPts val="0"/>
              </a:spcBef>
              <a:spcAft>
                <a:spcPts val="600"/>
              </a:spcAft>
            </a:pPr>
            <a:r>
              <a:rPr lang="en-US" sz="2600" dirty="0">
                <a:solidFill>
                  <a:schemeClr val="tx1"/>
                </a:solidFill>
                <a:latin typeface="Calibri" panose="020F0502020204030204" pitchFamily="34" charset="0"/>
                <a:ea typeface="Lato"/>
                <a:cs typeface="Calibri" panose="020F0502020204030204" pitchFamily="34" charset="0"/>
                <a:sym typeface="Lato"/>
              </a:rPr>
              <a:t>NEW workers hired after change have much higher participation rates than workers hired before</a:t>
            </a:r>
          </a:p>
          <a:p>
            <a:pPr marL="800100" lvl="1" indent="-342900">
              <a:lnSpc>
                <a:spcPct val="100000"/>
              </a:lnSpc>
              <a:spcBef>
                <a:spcPts val="0"/>
              </a:spcBef>
              <a:spcAft>
                <a:spcPts val="600"/>
              </a:spcAft>
            </a:pPr>
            <a:r>
              <a:rPr lang="en-US" sz="2600" dirty="0">
                <a:solidFill>
                  <a:schemeClr val="tx1"/>
                </a:solidFill>
                <a:latin typeface="Calibri" panose="020F0502020204030204" pitchFamily="34" charset="0"/>
                <a:ea typeface="Lato"/>
                <a:cs typeface="Calibri" panose="020F0502020204030204" pitchFamily="34" charset="0"/>
                <a:sym typeface="Lato"/>
              </a:rPr>
              <a:t>Even OLD workers who have worked in the company for several years</a:t>
            </a:r>
          </a:p>
          <a:p>
            <a:pPr marL="342900" indent="-342900">
              <a:lnSpc>
                <a:spcPct val="100000"/>
              </a:lnSpc>
              <a:spcBef>
                <a:spcPts val="0"/>
              </a:spcBef>
              <a:spcAft>
                <a:spcPts val="600"/>
              </a:spcAft>
            </a:pPr>
            <a:r>
              <a:rPr lang="en-US" sz="2600" dirty="0">
                <a:solidFill>
                  <a:schemeClr val="tx1"/>
                </a:solidFill>
                <a:latin typeface="Calibri" panose="020F0502020204030204" pitchFamily="34" charset="0"/>
                <a:ea typeface="Lato"/>
                <a:cs typeface="Calibri" panose="020F0502020204030204" pitchFamily="34" charset="0"/>
                <a:sym typeface="Lato"/>
              </a:rPr>
              <a:t>But most of these NEW workers also opted for the relatively low default contribution rate</a:t>
            </a:r>
          </a:p>
          <a:p>
            <a:pPr marL="342900" indent="-342900">
              <a:lnSpc>
                <a:spcPct val="100000"/>
              </a:lnSpc>
              <a:spcBef>
                <a:spcPts val="0"/>
              </a:spcBef>
              <a:spcAft>
                <a:spcPts val="600"/>
              </a:spcAft>
            </a:pPr>
            <a:r>
              <a:rPr lang="en-US" sz="2600" dirty="0">
                <a:solidFill>
                  <a:schemeClr val="tx1"/>
                </a:solidFill>
                <a:latin typeface="Calibri" panose="020F0502020204030204" pitchFamily="34" charset="0"/>
                <a:ea typeface="Lato"/>
                <a:cs typeface="Calibri" panose="020F0502020204030204" pitchFamily="34" charset="0"/>
                <a:sym typeface="Lato"/>
              </a:rPr>
              <a:t>It seems that most workers simply opt for default choice</a:t>
            </a:r>
          </a:p>
          <a:p>
            <a:pPr marL="342900" indent="-342900">
              <a:lnSpc>
                <a:spcPct val="100000"/>
              </a:lnSpc>
              <a:spcBef>
                <a:spcPts val="0"/>
              </a:spcBef>
              <a:spcAft>
                <a:spcPts val="600"/>
              </a:spcAft>
            </a:pPr>
            <a:r>
              <a:rPr lang="en-US" sz="2600" dirty="0">
                <a:solidFill>
                  <a:schemeClr val="tx1"/>
                </a:solidFill>
                <a:latin typeface="Calibri" panose="020F0502020204030204" pitchFamily="34" charset="0"/>
                <a:ea typeface="Lato"/>
                <a:cs typeface="Calibri" panose="020F0502020204030204" pitchFamily="34" charset="0"/>
                <a:sym typeface="Lato"/>
              </a:rPr>
              <a:t>Most coherent explanation: workers are naïve hyperbolic discounters and transaction costs to select and set up retirement plan is non-negligible</a:t>
            </a:r>
          </a:p>
        </p:txBody>
      </p:sp>
    </p:spTree>
    <p:extLst>
      <p:ext uri="{BB962C8B-B14F-4D97-AF65-F5344CB8AC3E}">
        <p14:creationId xmlns:p14="http://schemas.microsoft.com/office/powerpoint/2010/main" val="3826755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r>
              <a:rPr lang="en-ZA" dirty="0">
                <a:latin typeface="Calibri" panose="020F0502020204030204" pitchFamily="34" charset="0"/>
                <a:ea typeface="Lato Light"/>
                <a:cs typeface="Calibri" panose="020F0502020204030204" pitchFamily="34" charset="0"/>
                <a:sym typeface="Lato Light"/>
              </a:rPr>
              <a:t>Policy implications</a:t>
            </a:r>
          </a:p>
        </p:txBody>
      </p:sp>
      <p:sp>
        <p:nvSpPr>
          <p:cNvPr id="97" name="Shape 97"/>
          <p:cNvSpPr txBox="1">
            <a:spLocks noGrp="1"/>
          </p:cNvSpPr>
          <p:nvPr>
            <p:ph type="body" idx="1"/>
          </p:nvPr>
        </p:nvSpPr>
        <p:spPr>
          <a:xfrm>
            <a:off x="838199" y="1825624"/>
            <a:ext cx="11066929" cy="5032375"/>
          </a:xfrm>
          <a:prstGeom prst="rect">
            <a:avLst/>
          </a:prstGeom>
          <a:noFill/>
          <a:ln>
            <a:noFill/>
          </a:ln>
        </p:spPr>
        <p:txBody>
          <a:bodyPr spcFirstLastPara="1" wrap="square" lIns="91425" tIns="45700" rIns="91425" bIns="45700" anchor="t" anchorCtr="0">
            <a:noAutofit/>
          </a:bodyPr>
          <a:lstStyle/>
          <a:p>
            <a:pPr>
              <a:lnSpc>
                <a:spcPct val="100000"/>
              </a:lnSpc>
              <a:spcBef>
                <a:spcPts val="600"/>
              </a:spcBef>
              <a:spcAft>
                <a:spcPts val="600"/>
              </a:spcAft>
            </a:pPr>
            <a:r>
              <a:rPr lang="en-GB" sz="2400" dirty="0">
                <a:latin typeface="Calibri" panose="020F0502020204030204" pitchFamily="34" charset="0"/>
                <a:cs typeface="Calibri" panose="020F0502020204030204" pitchFamily="34" charset="0"/>
              </a:rPr>
              <a:t>If people are sufficiently self-aware about own self-control problems, then provision of commitment devices may improve welfare</a:t>
            </a:r>
            <a:endParaRPr lang="en-ZA" sz="2400" dirty="0">
              <a:latin typeface="Calibri" panose="020F0502020204030204" pitchFamily="34" charset="0"/>
              <a:cs typeface="Calibri" panose="020F0502020204030204" pitchFamily="34" charset="0"/>
            </a:endParaRPr>
          </a:p>
          <a:p>
            <a:pPr>
              <a:lnSpc>
                <a:spcPct val="100000"/>
              </a:lnSpc>
              <a:spcBef>
                <a:spcPts val="600"/>
              </a:spcBef>
              <a:spcAft>
                <a:spcPts val="600"/>
              </a:spcAft>
            </a:pPr>
            <a:r>
              <a:rPr lang="en-GB" sz="2400" dirty="0">
                <a:latin typeface="Calibri" panose="020F0502020204030204" pitchFamily="34" charset="0"/>
                <a:cs typeface="Calibri" panose="020F0502020204030204" pitchFamily="34" charset="0"/>
              </a:rPr>
              <a:t>If people are naïve then decision-making environment that is more conducive to savings behaviour, e.g. automatic enrolment, with option to actively opt-out</a:t>
            </a:r>
            <a:endParaRPr lang="en-ZA" sz="2400" dirty="0">
              <a:latin typeface="Calibri" panose="020F0502020204030204" pitchFamily="34" charset="0"/>
              <a:cs typeface="Calibri" panose="020F0502020204030204" pitchFamily="34" charset="0"/>
            </a:endParaRPr>
          </a:p>
          <a:p>
            <a:pPr lvl="1">
              <a:lnSpc>
                <a:spcPct val="100000"/>
              </a:lnSpc>
              <a:spcBef>
                <a:spcPts val="600"/>
              </a:spcBef>
              <a:spcAft>
                <a:spcPts val="600"/>
              </a:spcAft>
            </a:pPr>
            <a:r>
              <a:rPr lang="en-GB" dirty="0">
                <a:latin typeface="Calibri" panose="020F0502020204030204" pitchFamily="34" charset="0"/>
                <a:cs typeface="Calibri" panose="020F0502020204030204" pitchFamily="34" charset="0"/>
              </a:rPr>
              <a:t>Several studies have shown that such defaults can be remarkably effective in nudging workers towards retirement saving</a:t>
            </a:r>
            <a:endParaRPr lang="en-ZA" dirty="0">
              <a:latin typeface="Calibri" panose="020F0502020204030204" pitchFamily="34" charset="0"/>
              <a:cs typeface="Calibri" panose="020F0502020204030204" pitchFamily="34" charset="0"/>
            </a:endParaRPr>
          </a:p>
          <a:p>
            <a:pPr lvl="1">
              <a:lnSpc>
                <a:spcPct val="100000"/>
              </a:lnSpc>
              <a:spcBef>
                <a:spcPts val="600"/>
              </a:spcBef>
              <a:spcAft>
                <a:spcPts val="600"/>
              </a:spcAft>
            </a:pPr>
            <a:r>
              <a:rPr lang="en-GB" dirty="0">
                <a:latin typeface="Calibri" panose="020F0502020204030204" pitchFamily="34" charset="0"/>
                <a:cs typeface="Calibri" panose="020F0502020204030204" pitchFamily="34" charset="0"/>
              </a:rPr>
              <a:t>This is called a </a:t>
            </a:r>
            <a:r>
              <a:rPr lang="en-GB" i="1" dirty="0">
                <a:latin typeface="Calibri" panose="020F0502020204030204" pitchFamily="34" charset="0"/>
                <a:cs typeface="Calibri" panose="020F0502020204030204" pitchFamily="34" charset="0"/>
              </a:rPr>
              <a:t>nudge</a:t>
            </a:r>
            <a:r>
              <a:rPr lang="en-GB" dirty="0">
                <a:latin typeface="Calibri" panose="020F0502020204030204" pitchFamily="34" charset="0"/>
                <a:cs typeface="Calibri" panose="020F0502020204030204" pitchFamily="34" charset="0"/>
              </a:rPr>
              <a:t>, and is in line with the </a:t>
            </a:r>
            <a:r>
              <a:rPr lang="en-GB" i="1" dirty="0">
                <a:latin typeface="Calibri" panose="020F0502020204030204" pitchFamily="34" charset="0"/>
                <a:cs typeface="Calibri" panose="020F0502020204030204" pitchFamily="34" charset="0"/>
              </a:rPr>
              <a:t>libertarian paternalism</a:t>
            </a:r>
            <a:r>
              <a:rPr lang="en-GB" dirty="0">
                <a:latin typeface="Calibri" panose="020F0502020204030204" pitchFamily="34" charset="0"/>
                <a:cs typeface="Calibri" panose="020F0502020204030204" pitchFamily="34" charset="0"/>
              </a:rPr>
              <a:t> approach to policy making: it does not preclude any choice (libertarian), but tries to change to choice architecture to promote a specific choice (paternalism)</a:t>
            </a:r>
            <a:endParaRPr lang="en-ZA" dirty="0">
              <a:latin typeface="Calibri" panose="020F0502020204030204" pitchFamily="34" charset="0"/>
              <a:cs typeface="Calibri" panose="020F0502020204030204" pitchFamily="34" charset="0"/>
            </a:endParaRPr>
          </a:p>
          <a:p>
            <a:pPr indent="-457200">
              <a:lnSpc>
                <a:spcPct val="100000"/>
              </a:lnSpc>
              <a:spcBef>
                <a:spcPts val="600"/>
              </a:spcBef>
              <a:spcAft>
                <a:spcPts val="600"/>
              </a:spcAft>
            </a:pPr>
            <a:endParaRPr lang="en-ZA" sz="1700" dirty="0">
              <a:latin typeface="Calibri" panose="020F0502020204030204" pitchFamily="34" charset="0"/>
              <a:cs typeface="Calibri" panose="020F0502020204030204" pitchFamily="34" charset="0"/>
            </a:endParaRPr>
          </a:p>
          <a:p>
            <a:pPr lvl="1" indent="-457200">
              <a:lnSpc>
                <a:spcPct val="100000"/>
              </a:lnSpc>
              <a:spcBef>
                <a:spcPts val="600"/>
              </a:spcBef>
              <a:spcAft>
                <a:spcPts val="600"/>
              </a:spcAft>
            </a:pPr>
            <a:endParaRPr lang="en-GB" sz="1700" dirty="0">
              <a:latin typeface="Calibri" panose="020F0502020204030204" pitchFamily="34" charset="0"/>
              <a:cs typeface="Calibri" panose="020F0502020204030204" pitchFamily="34" charset="0"/>
            </a:endParaRPr>
          </a:p>
          <a:p>
            <a:pPr lvl="1" indent="-457200">
              <a:lnSpc>
                <a:spcPct val="100000"/>
              </a:lnSpc>
              <a:spcBef>
                <a:spcPts val="600"/>
              </a:spcBef>
              <a:spcAft>
                <a:spcPts val="600"/>
              </a:spcAft>
            </a:pPr>
            <a:endParaRPr lang="en-ZA" sz="1700" dirty="0">
              <a:latin typeface="Calibri" panose="020F0502020204030204" pitchFamily="34" charset="0"/>
              <a:cs typeface="Calibri" panose="020F0502020204030204" pitchFamily="34" charset="0"/>
            </a:endParaRPr>
          </a:p>
          <a:p>
            <a:pPr lvl="1" indent="-457200">
              <a:lnSpc>
                <a:spcPct val="100000"/>
              </a:lnSpc>
              <a:spcBef>
                <a:spcPts val="600"/>
              </a:spcBef>
              <a:spcAft>
                <a:spcPts val="600"/>
              </a:spcAft>
            </a:pPr>
            <a:endParaRPr lang="en-ZA" sz="1700" dirty="0">
              <a:latin typeface="Calibri" panose="020F0502020204030204" pitchFamily="34" charset="0"/>
              <a:cs typeface="Calibri" panose="020F0502020204030204" pitchFamily="34" charset="0"/>
            </a:endParaRPr>
          </a:p>
          <a:p>
            <a:pPr lvl="1" indent="-457200">
              <a:lnSpc>
                <a:spcPct val="100000"/>
              </a:lnSpc>
              <a:spcBef>
                <a:spcPts val="600"/>
              </a:spcBef>
              <a:spcAft>
                <a:spcPts val="600"/>
              </a:spcAft>
            </a:pPr>
            <a:endParaRPr lang="en-ZA"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964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Shape 123"/>
          <p:cNvSpPr txBox="1">
            <a:spLocks noGrp="1"/>
          </p:cNvSpPr>
          <p:nvPr>
            <p:ph type="body" idx="1"/>
          </p:nvPr>
        </p:nvSpPr>
        <p:spPr>
          <a:xfrm>
            <a:off x="838200" y="1520825"/>
            <a:ext cx="10515600" cy="4351200"/>
          </a:xfrm>
          <a:prstGeom prst="rect">
            <a:avLst/>
          </a:prstGeom>
          <a:noFill/>
          <a:ln>
            <a:noFill/>
          </a:ln>
        </p:spPr>
        <p:txBody>
          <a:bodyPr spcFirstLastPara="1" wrap="square" lIns="91425" tIns="45700" rIns="91425" bIns="45700" anchor="t" anchorCtr="0">
            <a:noAutofit/>
          </a:bodyPr>
          <a:lstStyle/>
          <a:p>
            <a:pPr indent="-457200">
              <a:lnSpc>
                <a:spcPct val="115000"/>
              </a:lnSpc>
              <a:buSzPct val="86000"/>
            </a:pPr>
            <a:r>
              <a:rPr lang="en-ZA" i="0" u="none" strike="noStrike" cap="none" dirty="0">
                <a:solidFill>
                  <a:schemeClr val="dk1"/>
                </a:solidFill>
                <a:latin typeface="Calibri" panose="020F0502020204030204" pitchFamily="34" charset="0"/>
                <a:ea typeface="Lato"/>
                <a:cs typeface="Calibri" panose="020F0502020204030204" pitchFamily="34" charset="0"/>
                <a:sym typeface="Lato"/>
              </a:rPr>
              <a:t>Three classes of deviations from prototypical model of rational agent</a:t>
            </a:r>
            <a:endParaRPr i="0" u="none" strike="noStrike" cap="none" dirty="0">
              <a:solidFill>
                <a:schemeClr val="dk1"/>
              </a:solidFill>
              <a:latin typeface="Calibri" panose="020F0502020204030204" pitchFamily="34" charset="0"/>
              <a:ea typeface="Lato"/>
              <a:cs typeface="Calibri" panose="020F0502020204030204" pitchFamily="34" charset="0"/>
              <a:sym typeface="Lato"/>
            </a:endParaRPr>
          </a:p>
          <a:p>
            <a:pPr lvl="1" indent="-468630">
              <a:lnSpc>
                <a:spcPct val="115000"/>
              </a:lnSpc>
              <a:buFont typeface="Lato"/>
              <a:buAutoNum type="arabicPeriod"/>
            </a:pPr>
            <a:r>
              <a:rPr lang="en-ZA" i="0" u="none" strike="noStrike" cap="none" dirty="0">
                <a:solidFill>
                  <a:schemeClr val="dk1"/>
                </a:solidFill>
                <a:latin typeface="Calibri" panose="020F0502020204030204" pitchFamily="34" charset="0"/>
                <a:ea typeface="Lato"/>
                <a:cs typeface="Calibri" panose="020F0502020204030204" pitchFamily="34" charset="0"/>
                <a:sym typeface="Lato"/>
              </a:rPr>
              <a:t>Non-standard preferences</a:t>
            </a:r>
            <a:endParaRPr dirty="0">
              <a:latin typeface="Calibri" panose="020F0502020204030204" pitchFamily="34" charset="0"/>
              <a:ea typeface="Lato Light"/>
              <a:cs typeface="Calibri" panose="020F0502020204030204" pitchFamily="34" charset="0"/>
              <a:sym typeface="Lato Light"/>
            </a:endParaRPr>
          </a:p>
          <a:p>
            <a:pPr lvl="1" indent="-468630">
              <a:lnSpc>
                <a:spcPct val="115000"/>
              </a:lnSpc>
              <a:buFont typeface="Lato"/>
              <a:buAutoNum type="arabicPeriod"/>
            </a:pPr>
            <a:r>
              <a:rPr lang="en-ZA" i="0" u="none" strike="noStrike" cap="none" dirty="0">
                <a:solidFill>
                  <a:schemeClr val="dk1"/>
                </a:solidFill>
                <a:latin typeface="Calibri" panose="020F0502020204030204" pitchFamily="34" charset="0"/>
                <a:ea typeface="Lato"/>
                <a:cs typeface="Calibri" panose="020F0502020204030204" pitchFamily="34" charset="0"/>
                <a:sym typeface="Lato"/>
              </a:rPr>
              <a:t>Non-standard beliefs</a:t>
            </a:r>
            <a:endParaRPr dirty="0">
              <a:latin typeface="Calibri" panose="020F0502020204030204" pitchFamily="34" charset="0"/>
              <a:ea typeface="Lato Light"/>
              <a:cs typeface="Calibri" panose="020F0502020204030204" pitchFamily="34" charset="0"/>
              <a:sym typeface="Lato Light"/>
            </a:endParaRPr>
          </a:p>
          <a:p>
            <a:pPr lvl="1" indent="-468630">
              <a:lnSpc>
                <a:spcPct val="115000"/>
              </a:lnSpc>
              <a:buFont typeface="Lato"/>
              <a:buAutoNum type="arabicPeriod"/>
            </a:pPr>
            <a:r>
              <a:rPr lang="en-ZA" i="0" u="none" strike="noStrike" cap="none" dirty="0">
                <a:solidFill>
                  <a:schemeClr val="dk1"/>
                </a:solidFill>
                <a:latin typeface="Calibri" panose="020F0502020204030204" pitchFamily="34" charset="0"/>
                <a:ea typeface="Lato"/>
                <a:cs typeface="Calibri" panose="020F0502020204030204" pitchFamily="34" charset="0"/>
                <a:sym typeface="Lato"/>
              </a:rPr>
              <a:t>Non-standard decision-making</a:t>
            </a:r>
            <a:endParaRPr dirty="0">
              <a:latin typeface="Calibri" panose="020F0502020204030204" pitchFamily="34" charset="0"/>
              <a:ea typeface="Lato"/>
              <a:cs typeface="Calibri" panose="020F0502020204030204" pitchFamily="34" charset="0"/>
              <a:sym typeface="Lato"/>
            </a:endParaRPr>
          </a:p>
          <a:p>
            <a:pPr marL="0" marR="0" lvl="0" indent="0" algn="l" rtl="0">
              <a:lnSpc>
                <a:spcPct val="115000"/>
              </a:lnSpc>
              <a:spcBef>
                <a:spcPts val="500"/>
              </a:spcBef>
              <a:spcAft>
                <a:spcPts val="0"/>
              </a:spcAft>
              <a:buNone/>
            </a:pPr>
            <a:endParaRPr sz="17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
        <p:nvSpPr>
          <p:cNvPr id="122" name="Shape 1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Behavioural economics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extLst>
      <p:ext uri="{BB962C8B-B14F-4D97-AF65-F5344CB8AC3E}">
        <p14:creationId xmlns:p14="http://schemas.microsoft.com/office/powerpoint/2010/main" val="17551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body" idx="1"/>
          </p:nvPr>
        </p:nvSpPr>
        <p:spPr>
          <a:xfrm>
            <a:off x="838199" y="1825625"/>
            <a:ext cx="11237843" cy="4952862"/>
          </a:xfrm>
          <a:prstGeom prst="rect">
            <a:avLst/>
          </a:prstGeom>
          <a:noFill/>
          <a:ln>
            <a:noFill/>
          </a:ln>
        </p:spPr>
        <p:txBody>
          <a:bodyPr spcFirstLastPara="1" wrap="square" lIns="91425" tIns="45700" rIns="91425" bIns="45700" anchor="t" anchorCtr="0">
            <a:noAutofit/>
          </a:bodyPr>
          <a:lstStyle/>
          <a:p>
            <a:pPr>
              <a:lnSpc>
                <a:spcPct val="100000"/>
              </a:lnSpc>
              <a:spcBef>
                <a:spcPts val="600"/>
              </a:spcBef>
              <a:buSzPct val="86000"/>
              <a:buFont typeface="Lato"/>
              <a:buChar char="•"/>
            </a:pPr>
            <a:r>
              <a:rPr lang="en-ZA" sz="2000" dirty="0">
                <a:effectLst/>
                <a:latin typeface="Calibri" panose="020F0502020204030204" pitchFamily="34" charset="0"/>
                <a:ea typeface="Calibri" panose="020F0502020204030204" pitchFamily="34" charset="0"/>
                <a:cs typeface="Calibri" panose="020F0502020204030204" pitchFamily="34" charset="0"/>
              </a:rPr>
              <a:t>One set of explanations for behavioural anomalies is that individual preferences may deviate from what is commonly assumed:</a:t>
            </a:r>
            <a:endParaRPr lang="en-US" sz="2000" dirty="0">
              <a:latin typeface="Calibri" panose="020F0502020204030204" pitchFamily="34" charset="0"/>
              <a:ea typeface="Lato Light"/>
              <a:cs typeface="Calibri" panose="020F0502020204030204" pitchFamily="34" charset="0"/>
              <a:sym typeface="Lato Light"/>
            </a:endParaRPr>
          </a:p>
          <a:p>
            <a:pPr lvl="1">
              <a:lnSpc>
                <a:spcPct val="100000"/>
              </a:lnSpc>
              <a:spcBef>
                <a:spcPts val="600"/>
              </a:spcBef>
            </a:pPr>
            <a:r>
              <a:rPr lang="en-ZA" sz="2000" dirty="0">
                <a:effectLst/>
                <a:latin typeface="Calibri" panose="020F0502020204030204" pitchFamily="34" charset="0"/>
                <a:ea typeface="Calibri" panose="020F0502020204030204" pitchFamily="34" charset="0"/>
                <a:cs typeface="Calibri" panose="020F0502020204030204" pitchFamily="34" charset="0"/>
              </a:rPr>
              <a:t>When costs and benefits of decision accrues over time, individuals may have present-biased preferences</a:t>
            </a:r>
          </a:p>
          <a:p>
            <a:pPr lvl="2">
              <a:lnSpc>
                <a:spcPct val="100000"/>
              </a:lnSpc>
              <a:spcBef>
                <a:spcPts val="600"/>
              </a:spcBef>
            </a:pPr>
            <a:r>
              <a:rPr lang="en-ZA" dirty="0">
                <a:latin typeface="Calibri" panose="020F0502020204030204" pitchFamily="34" charset="0"/>
                <a:ea typeface="Calibri" panose="020F0502020204030204" pitchFamily="34" charset="0"/>
                <a:cs typeface="Calibri" panose="020F0502020204030204" pitchFamily="34" charset="0"/>
              </a:rPr>
              <a:t>Re</a:t>
            </a:r>
            <a:r>
              <a:rPr lang="en-ZA" dirty="0">
                <a:effectLst/>
                <a:latin typeface="Calibri" panose="020F0502020204030204" pitchFamily="34" charset="0"/>
                <a:ea typeface="Calibri" panose="020F0502020204030204" pitchFamily="34" charset="0"/>
                <a:cs typeface="Calibri" panose="020F0502020204030204" pitchFamily="34" charset="0"/>
              </a:rPr>
              <a:t>latively impatient when trading off current and near-term future utility, but patient when trading off near and far-term future utility</a:t>
            </a:r>
          </a:p>
          <a:p>
            <a:pPr lvl="2">
              <a:lnSpc>
                <a:spcPct val="100000"/>
              </a:lnSpc>
              <a:spcBef>
                <a:spcPts val="600"/>
              </a:spcBef>
            </a:pPr>
            <a:r>
              <a:rPr lang="en-ZA" dirty="0">
                <a:effectLst/>
                <a:latin typeface="Calibri" panose="020F0502020204030204" pitchFamily="34" charset="0"/>
                <a:ea typeface="Calibri" panose="020F0502020204030204" pitchFamily="34" charset="0"/>
                <a:cs typeface="Calibri" panose="020F0502020204030204" pitchFamily="34" charset="0"/>
              </a:rPr>
              <a:t>More about this </a:t>
            </a:r>
            <a:r>
              <a:rPr lang="en-ZA" dirty="0">
                <a:latin typeface="Calibri" panose="020F0502020204030204" pitchFamily="34" charset="0"/>
                <a:ea typeface="Calibri" panose="020F0502020204030204" pitchFamily="34" charset="0"/>
                <a:cs typeface="Calibri" panose="020F0502020204030204" pitchFamily="34" charset="0"/>
              </a:rPr>
              <a:t>later</a:t>
            </a:r>
            <a:endParaRPr lang="en-ZA"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0000"/>
              </a:lnSpc>
              <a:spcBef>
                <a:spcPts val="600"/>
              </a:spcBef>
            </a:pPr>
            <a:r>
              <a:rPr lang="en-ZA" sz="2000" dirty="0">
                <a:effectLst/>
                <a:latin typeface="Calibri" panose="020F0502020204030204" pitchFamily="34" charset="0"/>
                <a:ea typeface="Calibri" panose="020F0502020204030204" pitchFamily="34" charset="0"/>
                <a:cs typeface="Calibri" panose="020F0502020204030204" pitchFamily="34" charset="0"/>
              </a:rPr>
              <a:t>They may also reveal reference dependence</a:t>
            </a:r>
          </a:p>
          <a:p>
            <a:pPr lvl="2">
              <a:lnSpc>
                <a:spcPct val="100000"/>
              </a:lnSpc>
              <a:spcBef>
                <a:spcPts val="600"/>
              </a:spcBef>
            </a:pPr>
            <a:r>
              <a:rPr lang="en-ZA" dirty="0">
                <a:latin typeface="Calibri" panose="020F0502020204030204" pitchFamily="34" charset="0"/>
                <a:ea typeface="Calibri" panose="020F0502020204030204" pitchFamily="34" charset="0"/>
                <a:cs typeface="Calibri" panose="020F0502020204030204" pitchFamily="34" charset="0"/>
              </a:rPr>
              <a:t>E</a:t>
            </a:r>
            <a:r>
              <a:rPr lang="en-ZA" dirty="0">
                <a:effectLst/>
                <a:latin typeface="Calibri" panose="020F0502020204030204" pitchFamily="34" charset="0"/>
                <a:ea typeface="Calibri" panose="020F0502020204030204" pitchFamily="34" charset="0"/>
                <a:cs typeface="Calibri" panose="020F0502020204030204" pitchFamily="34" charset="0"/>
              </a:rPr>
              <a:t>valuating outcomes relative to some reference point</a:t>
            </a:r>
          </a:p>
          <a:p>
            <a:pPr lvl="2">
              <a:lnSpc>
                <a:spcPct val="100000"/>
              </a:lnSpc>
              <a:spcBef>
                <a:spcPts val="600"/>
              </a:spcBef>
            </a:pPr>
            <a:r>
              <a:rPr lang="en-ZA" dirty="0">
                <a:effectLst/>
                <a:latin typeface="Calibri" panose="020F0502020204030204" pitchFamily="34" charset="0"/>
                <a:ea typeface="Calibri" panose="020F0502020204030204" pitchFamily="34" charset="0"/>
                <a:cs typeface="Calibri" panose="020F0502020204030204" pitchFamily="34" charset="0"/>
              </a:rPr>
              <a:t>E.g. an unemployed person rejecting a good wage offer, because it is lower than the wage received at their previous job</a:t>
            </a:r>
            <a:endParaRPr lang="en-ZA"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spcBef>
                <a:spcPts val="600"/>
              </a:spcBef>
            </a:pPr>
            <a:r>
              <a:rPr lang="en-ZA" sz="2000" dirty="0">
                <a:effectLst/>
                <a:latin typeface="Calibri" panose="020F0502020204030204" pitchFamily="34" charset="0"/>
                <a:ea typeface="Calibri" panose="020F0502020204030204" pitchFamily="34" charset="0"/>
                <a:cs typeface="Calibri" panose="020F0502020204030204" pitchFamily="34" charset="0"/>
              </a:rPr>
              <a:t>Individual utility may reveal social preferences</a:t>
            </a:r>
          </a:p>
          <a:p>
            <a:pPr lvl="2">
              <a:lnSpc>
                <a:spcPct val="100000"/>
              </a:lnSpc>
              <a:spcBef>
                <a:spcPts val="600"/>
              </a:spcBef>
            </a:pPr>
            <a:r>
              <a:rPr lang="en-ZA" dirty="0">
                <a:effectLst/>
                <a:latin typeface="Calibri" panose="020F0502020204030204" pitchFamily="34" charset="0"/>
                <a:ea typeface="Calibri" panose="020F0502020204030204" pitchFamily="34" charset="0"/>
                <a:cs typeface="Calibri" panose="020F0502020204030204" pitchFamily="34" charset="0"/>
              </a:rPr>
              <a:t>Having a utility function that includes altruism, inequality aversion, fairness and reciprocity</a:t>
            </a:r>
          </a:p>
          <a:p>
            <a:pPr marL="533400" lvl="1" indent="0">
              <a:lnSpc>
                <a:spcPct val="100000"/>
              </a:lnSpc>
              <a:spcBef>
                <a:spcPts val="600"/>
              </a:spcBef>
              <a:buSzPct val="86000"/>
              <a:buNone/>
            </a:pPr>
            <a:endParaRPr lang="en-US" sz="2000" dirty="0">
              <a:latin typeface="Calibri" panose="020F0502020204030204" pitchFamily="34" charset="0"/>
              <a:ea typeface="Lato Light"/>
              <a:cs typeface="Calibri" panose="020F0502020204030204" pitchFamily="34" charset="0"/>
              <a:sym typeface="Lato Light"/>
            </a:endParaRPr>
          </a:p>
        </p:txBody>
      </p:sp>
      <p:sp>
        <p:nvSpPr>
          <p:cNvPr id="128" name="Shape 1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Non-standard preferences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600"/>
              </a:spcBef>
              <a:spcAft>
                <a:spcPts val="0"/>
              </a:spcAft>
              <a:buClr>
                <a:schemeClr val="dk1"/>
              </a:buClr>
              <a:buSzPct val="86000"/>
              <a:buFont typeface="Lato"/>
              <a:buChar char="•"/>
            </a:pPr>
            <a:r>
              <a:rPr lang="en-ZA" sz="2400" dirty="0">
                <a:latin typeface="Calibri" panose="020F0502020204030204" pitchFamily="34" charset="0"/>
                <a:ea typeface="Lato"/>
                <a:cs typeface="Calibri" panose="020F0502020204030204" pitchFamily="34" charset="0"/>
                <a:sym typeface="Lato"/>
              </a:rPr>
              <a:t>A second set of deviations occur because people form beliefs about future utility and states of the world that deviates from rational expectations</a:t>
            </a:r>
          </a:p>
          <a:p>
            <a:pPr marL="457200" marR="0" lvl="0" indent="-381000" algn="l" rtl="0">
              <a:lnSpc>
                <a:spcPct val="100000"/>
              </a:lnSpc>
              <a:spcBef>
                <a:spcPts val="600"/>
              </a:spcBef>
              <a:spcAft>
                <a:spcPts val="0"/>
              </a:spcAft>
              <a:buClr>
                <a:schemeClr val="dk1"/>
              </a:buClr>
              <a:buSzPct val="86000"/>
              <a:buFont typeface="Lato"/>
              <a:buChar char="•"/>
            </a:pPr>
            <a:r>
              <a:rPr lang="en-ZA" sz="2400" i="0" u="none" strike="noStrike" cap="none" dirty="0">
                <a:solidFill>
                  <a:schemeClr val="dk1"/>
                </a:solidFill>
                <a:latin typeface="Calibri" panose="020F0502020204030204" pitchFamily="34" charset="0"/>
                <a:ea typeface="Lato"/>
                <a:cs typeface="Calibri" panose="020F0502020204030204" pitchFamily="34" charset="0"/>
                <a:sym typeface="Lato"/>
              </a:rPr>
              <a:t>People tend to:</a:t>
            </a:r>
            <a:endParaRPr sz="2400" dirty="0">
              <a:latin typeface="Calibri" panose="020F0502020204030204" pitchFamily="34" charset="0"/>
              <a:ea typeface="Lato"/>
              <a:cs typeface="Calibri" panose="020F0502020204030204" pitchFamily="34" charset="0"/>
              <a:sym typeface="Lato"/>
            </a:endParaRPr>
          </a:p>
          <a:p>
            <a:pPr marL="914400" marR="0" lvl="1" indent="-368300" algn="l" rtl="0">
              <a:lnSpc>
                <a:spcPct val="100000"/>
              </a:lnSpc>
              <a:spcBef>
                <a:spcPts val="6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have misplaced confidence in precision of beliefs (overconfidence);</a:t>
            </a:r>
          </a:p>
          <a:p>
            <a:pPr lvl="1" indent="-368300">
              <a:lnSpc>
                <a:spcPct val="100000"/>
              </a:lnSpc>
              <a:spcBef>
                <a:spcPts val="600"/>
              </a:spcBef>
              <a:buSzPct val="86000"/>
              <a:buFont typeface="Lato Light"/>
              <a:buChar char="•"/>
            </a:pPr>
            <a:r>
              <a:rPr lang="en-ZA" sz="2200" dirty="0">
                <a:latin typeface="Calibri" panose="020F0502020204030204" pitchFamily="34" charset="0"/>
                <a:ea typeface="Lato Light"/>
                <a:cs typeface="Calibri" panose="020F0502020204030204" pitchFamily="34" charset="0"/>
                <a:sym typeface="Lato Light"/>
              </a:rPr>
              <a:t>overestimate own performance (particularly relative to others);</a:t>
            </a:r>
            <a:endParaRPr sz="2200" dirty="0">
              <a:latin typeface="Calibri" panose="020F0502020204030204" pitchFamily="34" charset="0"/>
              <a:ea typeface="Lato Light"/>
              <a:cs typeface="Calibri" panose="020F0502020204030204" pitchFamily="34" charset="0"/>
              <a:sym typeface="Lato Light"/>
            </a:endParaRPr>
          </a:p>
          <a:p>
            <a:pPr marL="914400" marR="0" lvl="1" indent="-368300" algn="l" rtl="0">
              <a:lnSpc>
                <a:spcPct val="100000"/>
              </a:lnSpc>
              <a:spcBef>
                <a:spcPts val="6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not anticipate predictable changes in their preferences</a:t>
            </a:r>
            <a:r>
              <a:rPr lang="en-ZA" sz="2200" dirty="0">
                <a:latin typeface="Calibri" panose="020F0502020204030204" pitchFamily="34" charset="0"/>
                <a:ea typeface="Lato Light"/>
                <a:cs typeface="Calibri" panose="020F0502020204030204" pitchFamily="34" charset="0"/>
                <a:sym typeface="Lato Light"/>
              </a:rPr>
              <a:t> (</a:t>
            </a: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projection bias);</a:t>
            </a:r>
            <a:endParaRPr sz="2200" dirty="0">
              <a:latin typeface="Calibri" panose="020F0502020204030204" pitchFamily="34" charset="0"/>
              <a:ea typeface="Lato Light"/>
              <a:cs typeface="Calibri" panose="020F0502020204030204" pitchFamily="34" charset="0"/>
              <a:sym typeface="Lato Light"/>
            </a:endParaRPr>
          </a:p>
          <a:p>
            <a:pPr marL="914400" marR="0" lvl="1" indent="-368300" algn="l" rtl="0">
              <a:lnSpc>
                <a:spcPct val="100000"/>
              </a:lnSpc>
              <a:spcBef>
                <a:spcPts val="600"/>
              </a:spcBef>
              <a:spcAft>
                <a:spcPts val="0"/>
              </a:spcAft>
              <a:buClr>
                <a:schemeClr val="dk1"/>
              </a:buClr>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be too hasty in generalising from a small sample (law of small numbers);</a:t>
            </a:r>
          </a:p>
          <a:p>
            <a:pPr lvl="1" indent="-368300">
              <a:lnSpc>
                <a:spcPct val="100000"/>
              </a:lnSpc>
              <a:spcBef>
                <a:spcPts val="600"/>
              </a:spcBef>
              <a:buSzPct val="86000"/>
              <a:buFont typeface="Lato Light"/>
              <a:buChar char="•"/>
            </a:pPr>
            <a:r>
              <a:rPr lang="en-ZA" sz="2200" dirty="0">
                <a:latin typeface="Calibri" panose="020F0502020204030204" pitchFamily="34" charset="0"/>
                <a:ea typeface="Lato Light"/>
                <a:cs typeface="Calibri" panose="020F0502020204030204" pitchFamily="34" charset="0"/>
                <a:sym typeface="Lato Light"/>
              </a:rPr>
              <a:t>excessively  update beliefs based on personal experiences (experience effects);</a:t>
            </a:r>
          </a:p>
          <a:p>
            <a:pPr lvl="1" indent="-368300">
              <a:lnSpc>
                <a:spcPct val="100000"/>
              </a:lnSpc>
              <a:spcBef>
                <a:spcPts val="600"/>
              </a:spcBef>
              <a:buSzPct val="86000"/>
              <a:buFont typeface="Lato Light"/>
              <a:buChar char="•"/>
            </a:pPr>
            <a:r>
              <a:rPr lang="en-ZA" sz="2200" i="0" u="none" strike="noStrike" cap="none" dirty="0">
                <a:solidFill>
                  <a:schemeClr val="dk1"/>
                </a:solidFill>
                <a:latin typeface="Calibri" panose="020F0502020204030204" pitchFamily="34" charset="0"/>
                <a:ea typeface="Lato Light"/>
                <a:cs typeface="Calibri" panose="020F0502020204030204" pitchFamily="34" charset="0"/>
                <a:sym typeface="Lato Light"/>
              </a:rPr>
              <a:t>have biased expectation (wishful thinking or defensive pessimism)</a:t>
            </a:r>
          </a:p>
          <a:p>
            <a:pPr indent="-368300">
              <a:lnSpc>
                <a:spcPct val="100000"/>
              </a:lnSpc>
              <a:spcBef>
                <a:spcPts val="600"/>
              </a:spcBef>
              <a:buSzPct val="86000"/>
              <a:buFont typeface="Lato Light"/>
              <a:buChar char="•"/>
            </a:pPr>
            <a:r>
              <a:rPr lang="en-ZA" sz="2400" dirty="0">
                <a:latin typeface="Calibri" panose="020F0502020204030204" pitchFamily="34" charset="0"/>
                <a:ea typeface="Lato Light"/>
                <a:cs typeface="Calibri" panose="020F0502020204030204" pitchFamily="34" charset="0"/>
                <a:sym typeface="Lato Light"/>
              </a:rPr>
              <a:t>Also possible that beliefs may directly affect utility (belief-based preferences)</a:t>
            </a:r>
            <a:endParaRPr sz="2400" dirty="0">
              <a:latin typeface="Calibri" panose="020F0502020204030204" pitchFamily="34" charset="0"/>
              <a:ea typeface="Lato Light"/>
              <a:cs typeface="Calibri" panose="020F0502020204030204" pitchFamily="34" charset="0"/>
              <a:sym typeface="Lato Light"/>
            </a:endParaRPr>
          </a:p>
        </p:txBody>
      </p:sp>
      <p:sp>
        <p:nvSpPr>
          <p:cNvPr id="134" name="Shape 1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Non-standard beliefs</a:t>
            </a:r>
            <a:endParaRPr sz="4400" i="0" u="none" strike="noStrike" cap="none" dirty="0">
              <a:solidFill>
                <a:schemeClr val="dk1"/>
              </a:solidFill>
              <a:latin typeface="Calibri" panose="020F0502020204030204" pitchFamily="34" charset="0"/>
              <a:ea typeface="Lato Light"/>
              <a:cs typeface="Calibri" panose="020F0502020204030204" pitchFamily="34" charset="0"/>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ZA" sz="4400" i="0" u="none" strike="noStrike" cap="none" dirty="0">
                <a:solidFill>
                  <a:schemeClr val="dk1"/>
                </a:solidFill>
                <a:latin typeface="Calibri" panose="020F0502020204030204" pitchFamily="34" charset="0"/>
                <a:ea typeface="Lato Light"/>
                <a:cs typeface="Calibri" panose="020F0502020204030204" pitchFamily="34" charset="0"/>
                <a:sym typeface="Lato Light"/>
              </a:rPr>
              <a:t>Non-standard decision-making</a:t>
            </a:r>
            <a:endParaRPr dirty="0">
              <a:latin typeface="Calibri" panose="020F0502020204030204" pitchFamily="34" charset="0"/>
              <a:ea typeface="Lato Light"/>
              <a:cs typeface="Calibri" panose="020F0502020204030204" pitchFamily="34" charset="0"/>
              <a:sym typeface="Lato Light"/>
            </a:endParaRPr>
          </a:p>
        </p:txBody>
      </p:sp>
      <p:sp>
        <p:nvSpPr>
          <p:cNvPr id="141" name="Shape 141"/>
          <p:cNvSpPr txBox="1"/>
          <p:nvPr/>
        </p:nvSpPr>
        <p:spPr>
          <a:xfrm>
            <a:off x="838200" y="1949690"/>
            <a:ext cx="10515600" cy="4486200"/>
          </a:xfrm>
          <a:prstGeom prst="rect">
            <a:avLst/>
          </a:prstGeom>
          <a:noFill/>
          <a:ln>
            <a:noFill/>
          </a:ln>
        </p:spPr>
        <p:txBody>
          <a:bodyPr spcFirstLastPara="1" wrap="square" lIns="91425" tIns="91425" rIns="91425" bIns="91425" anchor="ctr" anchorCtr="0">
            <a:noAutofit/>
          </a:bodyPr>
          <a:lstStyle/>
          <a:p>
            <a:pPr marL="457200" lvl="0" indent="-381000" rtl="0">
              <a:spcBef>
                <a:spcPts val="600"/>
              </a:spcBef>
              <a:spcAft>
                <a:spcPts val="0"/>
              </a:spcAft>
              <a:buClr>
                <a:schemeClr val="dk1"/>
              </a:buClr>
              <a:buSzPct val="86000"/>
              <a:buFont typeface="Lato"/>
              <a:buChar char="•"/>
            </a:pPr>
            <a:r>
              <a:rPr lang="en-ZA" sz="2400" dirty="0">
                <a:solidFill>
                  <a:schemeClr val="dk1"/>
                </a:solidFill>
                <a:latin typeface="Lato"/>
                <a:ea typeface="Lato"/>
                <a:cs typeface="Lato"/>
                <a:sym typeface="Lato"/>
              </a:rPr>
              <a:t>Decision making sometimes deviates from utility maximisation, such as when:</a:t>
            </a:r>
            <a:endParaRPr sz="2400" dirty="0">
              <a:solidFill>
                <a:schemeClr val="dk1"/>
              </a:solidFill>
              <a:latin typeface="Lato"/>
              <a:ea typeface="Lato"/>
              <a:cs typeface="Lato"/>
              <a:sym typeface="Lato"/>
            </a:endParaRPr>
          </a:p>
          <a:p>
            <a:pPr marL="914400" lvl="1" indent="-36195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people ignore choices that do not come to mind when making a decision (limited attention effect);</a:t>
            </a:r>
            <a:endParaRPr sz="2100" dirty="0">
              <a:solidFill>
                <a:schemeClr val="dk1"/>
              </a:solidFill>
              <a:latin typeface="Lato Light"/>
              <a:ea typeface="Lato Light"/>
              <a:cs typeface="Lato Light"/>
              <a:sym typeface="Lato Light"/>
            </a:endParaRPr>
          </a:p>
          <a:p>
            <a:pPr marL="914400" lvl="1" indent="-36195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decisions are affected by the inclusion of irrelevant alternatives (menu effect);</a:t>
            </a:r>
            <a:endParaRPr sz="2100" dirty="0">
              <a:solidFill>
                <a:schemeClr val="dk1"/>
              </a:solidFill>
              <a:latin typeface="Lato Light"/>
              <a:ea typeface="Lato Light"/>
              <a:cs typeface="Lato Light"/>
              <a:sym typeface="Lato Light"/>
            </a:endParaRPr>
          </a:p>
          <a:p>
            <a:pPr marL="914400" lvl="1" indent="-36195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people mentally partition expenses into different accounts in a way that affects decisions (mental accounting);</a:t>
            </a:r>
            <a:endParaRPr sz="2100" dirty="0">
              <a:solidFill>
                <a:schemeClr val="dk1"/>
              </a:solidFill>
              <a:latin typeface="Lato Light"/>
              <a:ea typeface="Lato Light"/>
              <a:cs typeface="Lato Light"/>
              <a:sym typeface="Lato Light"/>
            </a:endParaRPr>
          </a:p>
          <a:p>
            <a:pPr marL="914400" lvl="1" indent="-36195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decisions are affected by advertising, promotions or political campaigns beyond the effect of such campaigns on information or prices (persuasion);</a:t>
            </a:r>
            <a:endParaRPr sz="2100" dirty="0">
              <a:solidFill>
                <a:schemeClr val="dk1"/>
              </a:solidFill>
              <a:latin typeface="Lato Light"/>
              <a:ea typeface="Lato Light"/>
              <a:cs typeface="Lato Light"/>
              <a:sym typeface="Lato Light"/>
            </a:endParaRPr>
          </a:p>
          <a:p>
            <a:pPr marL="914400" lvl="1" indent="-36195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decisions are affected by emotions such as regret, envy or fear;</a:t>
            </a:r>
            <a:endParaRPr sz="2100" dirty="0">
              <a:solidFill>
                <a:schemeClr val="dk1"/>
              </a:solidFill>
              <a:latin typeface="Lato Light"/>
              <a:ea typeface="Lato Light"/>
              <a:cs typeface="Lato Light"/>
              <a:sym typeface="Lato Light"/>
            </a:endParaRPr>
          </a:p>
          <a:p>
            <a:pPr marL="914400" lvl="1" indent="-368300" rtl="0">
              <a:spcBef>
                <a:spcPts val="600"/>
              </a:spcBef>
              <a:spcAft>
                <a:spcPts val="0"/>
              </a:spcAft>
              <a:buClr>
                <a:schemeClr val="dk1"/>
              </a:buClr>
              <a:buSzPct val="86000"/>
              <a:buFont typeface="Lato Light"/>
              <a:buChar char="•"/>
            </a:pPr>
            <a:r>
              <a:rPr lang="en-ZA" sz="2100" dirty="0">
                <a:solidFill>
                  <a:schemeClr val="dk1"/>
                </a:solidFill>
                <a:latin typeface="Lato Light"/>
                <a:ea typeface="Lato Light"/>
                <a:cs typeface="Lato Light"/>
                <a:sym typeface="Lato Light"/>
              </a:rPr>
              <a:t>maximising “decision utility” is not the same as maximising happiness, life satisfaction or “experienced utility”</a:t>
            </a:r>
            <a:endParaRPr sz="2200" dirty="0">
              <a:solidFill>
                <a:schemeClr val="dk1"/>
              </a:solidFill>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50800" marR="0" lvl="0" algn="l" rtl="0">
              <a:lnSpc>
                <a:spcPct val="115000"/>
              </a:lnSpc>
              <a:spcBef>
                <a:spcPts val="600"/>
              </a:spcBef>
              <a:spcAft>
                <a:spcPts val="0"/>
              </a:spcAft>
              <a:buClr>
                <a:schemeClr val="dk1"/>
              </a:buClr>
              <a:buSzPct val="86000"/>
            </a:pPr>
            <a:r>
              <a:rPr lang="en-ZA" sz="4400" i="0" u="none" strike="noStrike" cap="none" dirty="0">
                <a:solidFill>
                  <a:schemeClr val="dk1"/>
                </a:solidFill>
                <a:latin typeface="Calibri" panose="020F0502020204030204" pitchFamily="34" charset="0"/>
                <a:ea typeface="Lato"/>
                <a:cs typeface="Calibri" panose="020F0502020204030204" pitchFamily="34" charset="0"/>
                <a:sym typeface="Lato"/>
              </a:rPr>
              <a:t>Dual</a:t>
            </a:r>
            <a:r>
              <a:rPr lang="en-ZA" dirty="0">
                <a:latin typeface="Calibri" panose="020F0502020204030204" pitchFamily="34" charset="0"/>
                <a:ea typeface="Lato"/>
                <a:cs typeface="Calibri" panose="020F0502020204030204" pitchFamily="34" charset="0"/>
                <a:sym typeface="Lato"/>
              </a:rPr>
              <a:t>-</a:t>
            </a:r>
            <a:r>
              <a:rPr lang="en-ZA" sz="4400" i="0" u="none" strike="noStrike" cap="none" dirty="0">
                <a:solidFill>
                  <a:schemeClr val="dk1"/>
                </a:solidFill>
                <a:latin typeface="Calibri" panose="020F0502020204030204" pitchFamily="34" charset="0"/>
                <a:ea typeface="Lato"/>
                <a:cs typeface="Calibri" panose="020F0502020204030204" pitchFamily="34" charset="0"/>
                <a:sym typeface="Lato"/>
              </a:rPr>
              <a:t>process model of cognition</a:t>
            </a:r>
          </a:p>
        </p:txBody>
      </p:sp>
      <p:sp>
        <p:nvSpPr>
          <p:cNvPr id="236" name="Shape 236"/>
          <p:cNvSpPr txBox="1">
            <a:spLocks noGrp="1"/>
          </p:cNvSpPr>
          <p:nvPr>
            <p:ph type="body" idx="1"/>
          </p:nvPr>
        </p:nvSpPr>
        <p:spPr>
          <a:xfrm>
            <a:off x="838200" y="1584107"/>
            <a:ext cx="10515600" cy="4935300"/>
          </a:xfrm>
          <a:prstGeom prst="rect">
            <a:avLst/>
          </a:prstGeom>
          <a:noFill/>
          <a:ln>
            <a:noFill/>
          </a:ln>
        </p:spPr>
        <p:txBody>
          <a:bodyPr spcFirstLastPara="1" wrap="square" lIns="91425" tIns="45700" rIns="91425" bIns="45700" anchor="t" anchorCtr="0">
            <a:noAutofit/>
          </a:bodyPr>
          <a:lstStyle/>
          <a:p>
            <a:pPr marL="419100" indent="-468000">
              <a:lnSpc>
                <a:spcPct val="130000"/>
              </a:lnSpc>
              <a:buSzPts val="2400"/>
            </a:pPr>
            <a:r>
              <a:rPr lang="en-ZA" sz="2400" dirty="0">
                <a:latin typeface="Calibri" panose="020F0502020204030204" pitchFamily="34" charset="0"/>
                <a:ea typeface="Lato"/>
                <a:cs typeface="Calibri" panose="020F0502020204030204" pitchFamily="34" charset="0"/>
                <a:sym typeface="Lato"/>
              </a:rPr>
              <a:t>Many contemporary models of cognition conceive of mind as composed of two different sets of processes</a:t>
            </a:r>
          </a:p>
          <a:p>
            <a:pPr marL="419100" indent="-468000">
              <a:lnSpc>
                <a:spcPct val="130000"/>
              </a:lnSpc>
              <a:buSzPts val="2400"/>
            </a:pPr>
            <a:r>
              <a:rPr lang="en-ZA" sz="2400" dirty="0">
                <a:latin typeface="Calibri" panose="020F0502020204030204" pitchFamily="34" charset="0"/>
                <a:ea typeface="Lato"/>
                <a:cs typeface="Calibri" panose="020F0502020204030204" pitchFamily="34" charset="0"/>
                <a:sym typeface="Lato"/>
              </a:rPr>
              <a:t>Idea has many intellectual precursors: Plato, Freud, Adam Smith</a:t>
            </a:r>
          </a:p>
          <a:p>
            <a:pPr marL="419100" indent="-468000">
              <a:lnSpc>
                <a:spcPct val="130000"/>
              </a:lnSpc>
              <a:buSzPts val="2400"/>
            </a:pPr>
            <a:r>
              <a:rPr lang="en-ZA" sz="2400" dirty="0">
                <a:latin typeface="Calibri" panose="020F0502020204030204" pitchFamily="34" charset="0"/>
                <a:ea typeface="Lato"/>
                <a:cs typeface="Calibri" panose="020F0502020204030204" pitchFamily="34" charset="0"/>
                <a:sym typeface="Lato"/>
              </a:rPr>
              <a:t>More recently, social and cognitive psychologists have conceptualised the human brain as if functioning as two specialised processes</a:t>
            </a:r>
          </a:p>
          <a:p>
            <a:pPr marL="419100" indent="-468000">
              <a:lnSpc>
                <a:spcPct val="130000"/>
              </a:lnSpc>
              <a:buSzPts val="2400"/>
            </a:pPr>
            <a:r>
              <a:rPr lang="en-ZA" sz="2400" dirty="0">
                <a:latin typeface="Calibri" panose="020F0502020204030204" pitchFamily="34" charset="0"/>
                <a:ea typeface="Lato"/>
                <a:cs typeface="Calibri" panose="020F0502020204030204" pitchFamily="34" charset="0"/>
                <a:sym typeface="Lato"/>
              </a:rPr>
              <a:t>Kahneman (2011) popularised labels of System 1 and System 2</a:t>
            </a:r>
          </a:p>
          <a:p>
            <a:pPr marL="419100" indent="-468000">
              <a:lnSpc>
                <a:spcPct val="130000"/>
              </a:lnSpc>
              <a:buSzPts val="2400"/>
            </a:pPr>
            <a:r>
              <a:rPr lang="en-ZA" sz="2400" dirty="0">
                <a:latin typeface="Calibri" panose="020F0502020204030204" pitchFamily="34" charset="0"/>
                <a:ea typeface="Lato"/>
                <a:cs typeface="Calibri" panose="020F0502020204030204" pitchFamily="34" charset="0"/>
                <a:sym typeface="Lato"/>
              </a:rPr>
              <a:t>Neurological studies are confirming that these two processes occur in different parts of the brain</a:t>
            </a:r>
          </a:p>
          <a:p>
            <a:pPr marL="876300" lvl="1" indent="-468000">
              <a:lnSpc>
                <a:spcPct val="130000"/>
              </a:lnSpc>
            </a:pPr>
            <a:endParaRPr lang="en-ZA" sz="2000" dirty="0">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1673166512"/>
      </p:ext>
    </p:extLst>
  </p:cSld>
  <p:clrMapOvr>
    <a:masterClrMapping/>
  </p:clrMapOvr>
</p:sld>
</file>

<file path=ppt/theme/theme1.xml><?xml version="1.0" encoding="utf-8"?>
<a:theme xmlns:a="http://schemas.openxmlformats.org/drawingml/2006/main" name="Lecture sl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slides" id="{8F78FD68-3356-48CD-9950-E43959C69C88}" vid="{58E7C5CD-CE7F-4690-9008-E020E7111FD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slides</Template>
  <TotalTime>12879</TotalTime>
  <Words>4211</Words>
  <Application>Microsoft Office PowerPoint</Application>
  <PresentationFormat>Widescreen</PresentationFormat>
  <Paragraphs>287</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Cambria Math</vt:lpstr>
      <vt:lpstr>Lato</vt:lpstr>
      <vt:lpstr>Courier New</vt:lpstr>
      <vt:lpstr>Lato Light</vt:lpstr>
      <vt:lpstr>Calibri</vt:lpstr>
      <vt:lpstr>Lecture slides</vt:lpstr>
      <vt:lpstr>Economics and Philosophy</vt:lpstr>
      <vt:lpstr>Outline for lecture</vt:lpstr>
      <vt:lpstr>Classical economics</vt:lpstr>
      <vt:lpstr>Behavioural economics</vt:lpstr>
      <vt:lpstr>Behavioural economics</vt:lpstr>
      <vt:lpstr>Non-standard preferences</vt:lpstr>
      <vt:lpstr>Non-standard beliefs</vt:lpstr>
      <vt:lpstr>Non-standard decision-making</vt:lpstr>
      <vt:lpstr>Dual-process model of cognition</vt:lpstr>
      <vt:lpstr>Two system thinking</vt:lpstr>
      <vt:lpstr>System 1 and System 2</vt:lpstr>
      <vt:lpstr>PowerPoint Presentation</vt:lpstr>
      <vt:lpstr>Two system thinking</vt:lpstr>
      <vt:lpstr>Neuroeconomics</vt:lpstr>
      <vt:lpstr>PowerPoint Presentation</vt:lpstr>
      <vt:lpstr>PowerPoint Presentation</vt:lpstr>
      <vt:lpstr>Trolley dilemma</vt:lpstr>
      <vt:lpstr>Trolley dilemma</vt:lpstr>
      <vt:lpstr>Model of revealed preference</vt:lpstr>
      <vt:lpstr>Model of revealed preference</vt:lpstr>
      <vt:lpstr>Model of revealed preference</vt:lpstr>
      <vt:lpstr>Behavioural economic model</vt:lpstr>
      <vt:lpstr>Intertemporal choice</vt:lpstr>
      <vt:lpstr>Time inconsistency</vt:lpstr>
      <vt:lpstr>History of the hyperbolic discounting model</vt:lpstr>
      <vt:lpstr>Hyperbolic discounting: predictions</vt:lpstr>
      <vt:lpstr>Neuro-economic evidence</vt:lpstr>
      <vt:lpstr>Consumption of vice and virtue goods</vt:lpstr>
      <vt:lpstr>Procrastination</vt:lpstr>
      <vt:lpstr>Thornton (2008)</vt:lpstr>
      <vt:lpstr>Thornton (2008)</vt:lpstr>
      <vt:lpstr>Thornton (2008)</vt:lpstr>
      <vt:lpstr>Thornton (2008)</vt:lpstr>
      <vt:lpstr>Self-awareness</vt:lpstr>
      <vt:lpstr>List of known commitment devices</vt:lpstr>
      <vt:lpstr>PowerPoint Presentation</vt:lpstr>
      <vt:lpstr>PowerPoint Presentation</vt:lpstr>
      <vt:lpstr>Retirement savings</vt:lpstr>
      <vt:lpstr>Madrian &amp; Shea (2001)</vt:lpstr>
      <vt:lpstr>Madrian &amp; Shea (2001)</vt:lpstr>
      <vt:lpstr>Madrian &amp; Shea (2001)</vt:lpstr>
      <vt:lpstr>Policy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Overview</dc:title>
  <dc:creator>Burger, Rulof [rulof@sun.ac.za]</dc:creator>
  <cp:lastModifiedBy>Burger, Rulof [rulof@sun.ac.za]</cp:lastModifiedBy>
  <cp:revision>84</cp:revision>
  <dcterms:modified xsi:type="dcterms:W3CDTF">2021-09-08T04:51:24Z</dcterms:modified>
</cp:coreProperties>
</file>