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  <p:sldMasterId id="2147483700" r:id="rId4"/>
  </p:sldMasterIdLst>
  <p:notesMasterIdLst>
    <p:notesMasterId r:id="rId54"/>
  </p:notesMasterIdLst>
  <p:sldIdLst>
    <p:sldId id="256" r:id="rId5"/>
    <p:sldId id="257" r:id="rId6"/>
    <p:sldId id="258" r:id="rId7"/>
    <p:sldId id="320" r:id="rId8"/>
    <p:sldId id="259" r:id="rId9"/>
    <p:sldId id="341" r:id="rId10"/>
    <p:sldId id="342" r:id="rId11"/>
    <p:sldId id="343" r:id="rId12"/>
    <p:sldId id="344" r:id="rId13"/>
    <p:sldId id="345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326" r:id="rId25"/>
    <p:sldId id="270" r:id="rId26"/>
    <p:sldId id="271" r:id="rId27"/>
    <p:sldId id="272" r:id="rId28"/>
    <p:sldId id="340" r:id="rId29"/>
    <p:sldId id="273" r:id="rId30"/>
    <p:sldId id="274" r:id="rId31"/>
    <p:sldId id="275" r:id="rId32"/>
    <p:sldId id="276" r:id="rId33"/>
    <p:sldId id="277" r:id="rId34"/>
    <p:sldId id="309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36" r:id="rId44"/>
    <p:sldId id="337" r:id="rId45"/>
    <p:sldId id="338" r:id="rId46"/>
    <p:sldId id="339" r:id="rId47"/>
    <p:sldId id="327" r:id="rId48"/>
    <p:sldId id="310" r:id="rId49"/>
    <p:sldId id="318" r:id="rId50"/>
    <p:sldId id="319" r:id="rId51"/>
    <p:sldId id="278" r:id="rId52"/>
    <p:sldId id="279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17"/>
    <p:restoredTop sz="94741"/>
  </p:normalViewPr>
  <p:slideViewPr>
    <p:cSldViewPr snapToGrid="0">
      <p:cViewPr>
        <p:scale>
          <a:sx n="100" d="100"/>
          <a:sy n="100" d="100"/>
        </p:scale>
        <p:origin x="144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Click to move the slide</a:t>
            </a: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0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10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11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12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30E5DA7D-0996-4442-ABAD-4C69CAD2A491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28CE70-3D65-425F-9001-3A41374CB2A4}" type="slidenum">
              <a:rPr lang="en-US" sz="1200" b="0" strike="noStrike" spc="-1">
                <a:latin typeface="Times New Roman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91D1E-18CF-8B66-2C09-221008885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>
            <a:extLst>
              <a:ext uri="{FF2B5EF4-FFF2-40B4-BE49-F238E27FC236}">
                <a16:creationId xmlns:a16="http://schemas.microsoft.com/office/drawing/2014/main" id="{A3AC463D-9BBA-F425-FB70-022FFBC684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>
            <a:extLst>
              <a:ext uri="{FF2B5EF4-FFF2-40B4-BE49-F238E27FC236}">
                <a16:creationId xmlns:a16="http://schemas.microsoft.com/office/drawing/2014/main" id="{467D79CD-DC70-2051-C91F-5C2CE774BCF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4" name="PlaceHolder 3">
            <a:extLst>
              <a:ext uri="{FF2B5EF4-FFF2-40B4-BE49-F238E27FC236}">
                <a16:creationId xmlns:a16="http://schemas.microsoft.com/office/drawing/2014/main" id="{CCEDA1AE-C461-4F3B-0D9F-091659F71B5A}"/>
              </a:ext>
            </a:extLst>
          </p:cNvPr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C8D87B-1467-49E4-9DC1-9C04E00FE82F}" type="slidenum">
              <a:rPr lang="en-US" sz="1200" b="0" strike="noStrike" spc="-1">
                <a:latin typeface="Times New Roman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0390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A2BE33-CEF9-4E26-ACE4-E8A766A1724F}" type="slidenum">
              <a:rPr lang="en-US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571393-7F3C-4BB2-A13A-63E46468EA10}" type="slidenum">
              <a:rPr lang="en-US" sz="1200" b="0" strike="noStrike" spc="-1">
                <a:latin typeface="Times New Roman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AA1B38-6C9C-48A7-AA35-3B48D3CDFE7C}" type="slidenum">
              <a:rPr lang="en-US" sz="1200" b="0" strike="noStrike" spc="-1">
                <a:latin typeface="Times New Roman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2921C2-3BEB-43AA-91E1-C56C111E8916}" type="slidenum">
              <a:rPr lang="en-US" sz="1200" b="0" strike="noStrike" spc="-1">
                <a:latin typeface="Times New Roman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A2F35-59BA-47CB-FB9A-EC1A97FC1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>
            <a:extLst>
              <a:ext uri="{FF2B5EF4-FFF2-40B4-BE49-F238E27FC236}">
                <a16:creationId xmlns:a16="http://schemas.microsoft.com/office/drawing/2014/main" id="{CFCF198C-7DFB-4F6F-8166-ED77034EB0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65" name="PlaceHolder 2">
            <a:extLst>
              <a:ext uri="{FF2B5EF4-FFF2-40B4-BE49-F238E27FC236}">
                <a16:creationId xmlns:a16="http://schemas.microsoft.com/office/drawing/2014/main" id="{3939CF6F-21A2-2BD0-27A1-90F6F8925E0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6" name="PlaceHolder 3">
            <a:extLst>
              <a:ext uri="{FF2B5EF4-FFF2-40B4-BE49-F238E27FC236}">
                <a16:creationId xmlns:a16="http://schemas.microsoft.com/office/drawing/2014/main" id="{CA8F36FB-1D24-A0B6-6958-E1FA61F65442}"/>
              </a:ext>
            </a:extLst>
          </p:cNvPr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2921C2-3BEB-43AA-91E1-C56C111E8916}" type="slidenum">
              <a:rPr lang="en-US" sz="1200" b="0" strike="noStrike" spc="-1">
                <a:latin typeface="Times New Roman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3442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EF6D33-F4D0-4BBF-B41E-3B640B4E329F}" type="slidenum">
              <a:rPr lang="en-US" sz="1200" b="0" strike="noStrike" spc="-1">
                <a:latin typeface="Times New Roman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A44DC9-E62D-4FFF-B6AB-46DC3DEDF6A0}" type="slidenum">
              <a:rPr lang="en-US" sz="1200" b="0" strike="noStrike" spc="-1">
                <a:latin typeface="Times New Roman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1C7813-A72C-4E31-8EF7-1EE5FFB8E73C}" type="slidenum">
              <a:rPr lang="en-US" sz="1200" b="0" strike="noStrike" spc="-1">
                <a:latin typeface="Times New Roman"/>
              </a:rPr>
              <a:t>24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52257C-61F0-4B8F-A258-C17DAC0843EF}" type="slidenum">
              <a:rPr lang="en-US" sz="1200" b="0" strike="noStrike" spc="-1">
                <a:latin typeface="Times New Roman"/>
              </a:rPr>
              <a:t>26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5009BB-0505-4F2F-904E-2CF0D41739AE}" type="slidenum">
              <a:rPr lang="en-US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A499BE-3F14-4B83-AABD-B6EF651A995E}" type="slidenum">
              <a:rPr lang="en-US" sz="1200" b="0" strike="noStrike" spc="-1">
                <a:latin typeface="Times New Roman"/>
              </a:rPr>
              <a:t>27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FEC843-E80B-4BD8-811A-C3EAFA80F082}" type="slidenum">
              <a:rPr lang="en-US" sz="1200" b="0" strike="noStrike" spc="-1">
                <a:latin typeface="Times New Roman"/>
              </a:rPr>
              <a:t>28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C45069-FC7A-4E21-824C-AD7D202123A3}" type="slidenum">
              <a:rPr lang="en-US" sz="1200" b="0" strike="noStrike" spc="-1">
                <a:latin typeface="Times New Roman"/>
              </a:rPr>
              <a:t>29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7EFD89-D619-4632-AFB3-1A10EF184ABD}" type="slidenum">
              <a:rPr lang="en-US" sz="1200" b="0" strike="noStrike" spc="-1">
                <a:latin typeface="Times New Roman"/>
              </a:rPr>
              <a:t>30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537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012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86B5B6-C4D9-43E6-A8A8-E7406972FDC4}" type="slidenum">
              <a:rPr lang="en-US" sz="1200" b="0" strike="noStrike" spc="-1">
                <a:latin typeface="Times New Roman"/>
              </a:rPr>
              <a:t>48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5B962E-94E6-4DBD-B7A9-67376CBD8BA8}" type="slidenum">
              <a:rPr lang="en-US" sz="1200" b="0" strike="noStrike" spc="-1">
                <a:latin typeface="Times New Roman"/>
              </a:rPr>
              <a:t>49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3B054F-6B57-4D42-B5BD-2A757B552A6E}" type="slidenum">
              <a:rPr lang="en-US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7E93C-1FC7-F980-0C3D-D0C382C0E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>
            <a:extLst>
              <a:ext uri="{FF2B5EF4-FFF2-40B4-BE49-F238E27FC236}">
                <a16:creationId xmlns:a16="http://schemas.microsoft.com/office/drawing/2014/main" id="{F8E75E92-E8AB-49E7-D28A-E141496989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0" name="PlaceHolder 2">
            <a:extLst>
              <a:ext uri="{FF2B5EF4-FFF2-40B4-BE49-F238E27FC236}">
                <a16:creationId xmlns:a16="http://schemas.microsoft.com/office/drawing/2014/main" id="{FA78523C-B1C5-3637-7FE3-1122EC85C5B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1" name="PlaceHolder 3">
            <a:extLst>
              <a:ext uri="{FF2B5EF4-FFF2-40B4-BE49-F238E27FC236}">
                <a16:creationId xmlns:a16="http://schemas.microsoft.com/office/drawing/2014/main" id="{DF0FF322-EF24-DC4B-A4AB-921666D0C184}"/>
              </a:ext>
            </a:extLst>
          </p:cNvPr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3B054F-6B57-4D42-B5BD-2A757B552A6E}" type="slidenum">
              <a:rPr lang="en-US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4022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C8D87B-1467-49E4-9DC1-9C04E00FE82F}" type="slidenum">
              <a:rPr lang="en-US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5DC1E-99C5-FCAA-1B8E-70D385B5A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>
            <a:extLst>
              <a:ext uri="{FF2B5EF4-FFF2-40B4-BE49-F238E27FC236}">
                <a16:creationId xmlns:a16="http://schemas.microsoft.com/office/drawing/2014/main" id="{A09DC863-6346-3201-1B93-6339677AF6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>
            <a:extLst>
              <a:ext uri="{FF2B5EF4-FFF2-40B4-BE49-F238E27FC236}">
                <a16:creationId xmlns:a16="http://schemas.microsoft.com/office/drawing/2014/main" id="{21758599-C3D9-0B7F-B746-760741E40E3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4" name="PlaceHolder 3">
            <a:extLst>
              <a:ext uri="{FF2B5EF4-FFF2-40B4-BE49-F238E27FC236}">
                <a16:creationId xmlns:a16="http://schemas.microsoft.com/office/drawing/2014/main" id="{896AB2EA-8E3A-2337-B63E-B5C87130F635}"/>
              </a:ext>
            </a:extLst>
          </p:cNvPr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C8D87B-1467-49E4-9DC1-9C04E00FE82F}" type="slidenum">
              <a:rPr lang="en-US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2432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0839F-EA0A-87A4-7110-D79301980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>
            <a:extLst>
              <a:ext uri="{FF2B5EF4-FFF2-40B4-BE49-F238E27FC236}">
                <a16:creationId xmlns:a16="http://schemas.microsoft.com/office/drawing/2014/main" id="{618C9368-B0F6-30CC-1682-D10E7022F7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>
            <a:extLst>
              <a:ext uri="{FF2B5EF4-FFF2-40B4-BE49-F238E27FC236}">
                <a16:creationId xmlns:a16="http://schemas.microsoft.com/office/drawing/2014/main" id="{2CF920AB-4D0D-F1A2-549A-9994AD198AF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4" name="PlaceHolder 3">
            <a:extLst>
              <a:ext uri="{FF2B5EF4-FFF2-40B4-BE49-F238E27FC236}">
                <a16:creationId xmlns:a16="http://schemas.microsoft.com/office/drawing/2014/main" id="{F7A1CE95-5E21-876D-AC2E-855E82D1ABAE}"/>
              </a:ext>
            </a:extLst>
          </p:cNvPr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C8D87B-1467-49E4-9DC1-9C04E00FE82F}" type="slidenum">
              <a:rPr lang="en-US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25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93294-A054-C2EF-DCEB-95393A312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>
            <a:extLst>
              <a:ext uri="{FF2B5EF4-FFF2-40B4-BE49-F238E27FC236}">
                <a16:creationId xmlns:a16="http://schemas.microsoft.com/office/drawing/2014/main" id="{649EDF88-999B-F777-127D-53F34DF659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>
            <a:extLst>
              <a:ext uri="{FF2B5EF4-FFF2-40B4-BE49-F238E27FC236}">
                <a16:creationId xmlns:a16="http://schemas.microsoft.com/office/drawing/2014/main" id="{7453032E-37BF-1839-7AC9-790ACB14AAF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4" name="PlaceHolder 3">
            <a:extLst>
              <a:ext uri="{FF2B5EF4-FFF2-40B4-BE49-F238E27FC236}">
                <a16:creationId xmlns:a16="http://schemas.microsoft.com/office/drawing/2014/main" id="{659CDB4F-A4FF-60EE-342B-6D1E34C9C11F}"/>
              </a:ext>
            </a:extLst>
          </p:cNvPr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C8D87B-1467-49E4-9DC1-9C04E00FE82F}" type="slidenum">
              <a:rPr lang="en-US" sz="1200" b="0" strike="noStrike" spc="-1">
                <a:latin typeface="Times New Roman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1032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042CE-4176-3DB8-E602-FCF1F062B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>
            <a:extLst>
              <a:ext uri="{FF2B5EF4-FFF2-40B4-BE49-F238E27FC236}">
                <a16:creationId xmlns:a16="http://schemas.microsoft.com/office/drawing/2014/main" id="{1B9657DD-D8F0-421A-D4E3-CC35A719A7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>
            <a:extLst>
              <a:ext uri="{FF2B5EF4-FFF2-40B4-BE49-F238E27FC236}">
                <a16:creationId xmlns:a16="http://schemas.microsoft.com/office/drawing/2014/main" id="{A72881B1-F8B3-034F-66BF-9916384B5C7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4" name="PlaceHolder 3">
            <a:extLst>
              <a:ext uri="{FF2B5EF4-FFF2-40B4-BE49-F238E27FC236}">
                <a16:creationId xmlns:a16="http://schemas.microsoft.com/office/drawing/2014/main" id="{BECCCEE5-FAAE-AF64-A121-D8D98C596FFC}"/>
              </a:ext>
            </a:extLst>
          </p:cNvPr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C8D87B-1467-49E4-9DC1-9C04E00FE82F}" type="slidenum">
              <a:rPr lang="en-US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042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819F1B1A-B755-46EB-8FA9-098D3AA037A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342DC3B0-CDBF-42CA-A143-A8F9BD306A2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64A75252-8C23-435A-8311-775070CEDA8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CEF5E2A1-E42D-4211-981E-3B36AFB1651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C6248B06-440E-42D0-9C68-D0923F70936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9240" cy="706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44C7427-8295-4438-8F75-DE0B56BB8B5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B0E2FEA0-4DBD-4D77-B6C6-662BCCB7530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B64D15BD-8FFC-4153-8E10-D8D6534077B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DDFE6D3F-011E-4C33-8C8E-9D55A11CE06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8A899655-A5EB-4EDE-BD3D-3AF0B0B18BB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DA9B5397-ED65-47B3-B73C-D9293C30FBF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6A3A1649-204F-487D-99F9-1A17C3F72C4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510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785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9240" cy="706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75D9869-90FD-4869-BF74-82AB53E5572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40E60CF-CBDA-4679-A9A3-A68DC0C06D8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B80C419-DD6B-416C-8809-FE4D2FCB5DC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E7D9834-C022-4728-8575-4AAEF5EF426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80F8E73-9774-4E61-A6FD-6F28B410BE0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9240" cy="706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6A17085-E3D0-4EF6-838D-769019EAD49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CE0FC39-804D-4B63-B2FC-F4F4AE4105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E1A319C-1C17-4C49-A01D-2AF8C1CFFD8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B2A8681-6BCF-4819-AE5B-0D3C2D87F1D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3FE932B-037A-4A99-A66F-0CA3780F4E2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8D7DC02-3A3D-412E-B86A-93A0FB5F35B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931E6E5-8028-4343-902C-DBDB008B3C3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9240" cy="706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441840" y="3329640"/>
            <a:ext cx="4941360" cy="3200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cap="all" spc="148">
                <a:solidFill>
                  <a:srgbClr val="000000"/>
                </a:solidFill>
                <a:latin typeface="Tenorite"/>
              </a:rPr>
              <a:t>CLICK TO add title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4" name="Graphic 7"/>
          <p:cNvPicPr/>
          <p:nvPr/>
        </p:nvPicPr>
        <p:blipFill>
          <a:blip r:embed="rId14"/>
          <a:srcRect l="9358" t="23650"/>
          <a:stretch/>
        </p:blipFill>
        <p:spPr>
          <a:xfrm>
            <a:off x="0" y="0"/>
            <a:ext cx="9487800" cy="50540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enorite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CLICK TO add title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322280" y="2763000"/>
            <a:ext cx="728784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1" strike="noStrike" spc="49">
                <a:solidFill>
                  <a:srgbClr val="000000"/>
                </a:solidFill>
                <a:latin typeface="Tenorite"/>
              </a:rPr>
              <a:t>Click to add content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</a:rPr>
              <a:t>Second level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56700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</a:rPr>
              <a:t>Third level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859680" lvl="3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1143000" lvl="4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grpSp>
        <p:nvGrpSpPr>
          <p:cNvPr id="85" name="Group 8"/>
          <p:cNvGrpSpPr/>
          <p:nvPr/>
        </p:nvGrpSpPr>
        <p:grpSpPr>
          <a:xfrm>
            <a:off x="9096120" y="-25200"/>
            <a:ext cx="3095640" cy="6883200"/>
            <a:chOff x="9096120" y="-25200"/>
            <a:chExt cx="3095640" cy="6883200"/>
          </a:xfrm>
        </p:grpSpPr>
        <p:sp>
          <p:nvSpPr>
            <p:cNvPr id="86" name="Straight Connector 9"/>
            <p:cNvSpPr/>
            <p:nvPr/>
          </p:nvSpPr>
          <p:spPr>
            <a:xfrm>
              <a:off x="9096120" y="1496880"/>
              <a:ext cx="3095640" cy="3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Straight Connector 10"/>
            <p:cNvSpPr/>
            <p:nvPr/>
          </p:nvSpPr>
          <p:spPr>
            <a:xfrm flipH="1">
              <a:off x="9381600" y="-25200"/>
              <a:ext cx="2810160" cy="68832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8" name="Straight Connector 11"/>
          <p:cNvSpPr/>
          <p:nvPr/>
        </p:nvSpPr>
        <p:spPr>
          <a:xfrm flipV="1">
            <a:off x="0" y="-25200"/>
            <a:ext cx="1210320" cy="20476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3"/>
          <p:cNvSpPr>
            <a:spLocks noGrp="1"/>
          </p:cNvSpPr>
          <p:nvPr>
            <p:ph type="ftr" idx="3"/>
          </p:nvPr>
        </p:nvSpPr>
        <p:spPr>
          <a:xfrm>
            <a:off x="1333440" y="6356520"/>
            <a:ext cx="3818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8B8B8B"/>
                </a:solidFill>
                <a:latin typeface="Tenorite"/>
              </a:rPr>
              <a:t>&lt;footer&gt;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sldNum" idx="4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83774D-E073-4AAB-9FCB-6FFA6F16EFFB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713" r:id="rId13"/>
    <p:sldLayoutId id="214748371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991200" y="406440"/>
            <a:ext cx="4179240" cy="3457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cap="all" spc="148">
                <a:solidFill>
                  <a:srgbClr val="FFFFFF"/>
                </a:solidFill>
                <a:latin typeface="Tenorite"/>
              </a:rPr>
              <a:t>CLICK TO add title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128" name="Graphic 3"/>
          <p:cNvPicPr/>
          <p:nvPr/>
        </p:nvPicPr>
        <p:blipFill>
          <a:blip r:embed="rId14"/>
          <a:stretch/>
        </p:blipFill>
        <p:spPr>
          <a:xfrm>
            <a:off x="0" y="828720"/>
            <a:ext cx="5876640" cy="5200200"/>
          </a:xfrm>
          <a:prstGeom prst="rect">
            <a:avLst/>
          </a:prstGeom>
          <a:ln w="0">
            <a:noFill/>
          </a:ln>
        </p:spPr>
      </p:pic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enorite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cap="all" spc="148">
                <a:solidFill>
                  <a:srgbClr val="FFFFFF"/>
                </a:solidFill>
                <a:latin typeface="Tenorite"/>
              </a:rPr>
              <a:t>CLICK TO add title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167" name="Graphic 5"/>
          <p:cNvPicPr/>
          <p:nvPr/>
        </p:nvPicPr>
        <p:blipFill>
          <a:blip r:embed="rId14"/>
          <a:stretch/>
        </p:blipFill>
        <p:spPr>
          <a:xfrm>
            <a:off x="0" y="0"/>
            <a:ext cx="3176640" cy="6857640"/>
          </a:xfrm>
          <a:prstGeom prst="rect">
            <a:avLst/>
          </a:prstGeom>
          <a:ln w="0">
            <a:noFill/>
          </a:ln>
        </p:spPr>
      </p:pic>
      <p:sp>
        <p:nvSpPr>
          <p:cNvPr id="168" name="PlaceHolder 2"/>
          <p:cNvSpPr>
            <a:spLocks noGrp="1"/>
          </p:cNvSpPr>
          <p:nvPr>
            <p:ph type="ftr" idx="5"/>
          </p:nvPr>
        </p:nvSpPr>
        <p:spPr>
          <a:xfrm>
            <a:off x="4267080" y="6356520"/>
            <a:ext cx="4179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8B8B8B"/>
                </a:solidFill>
                <a:latin typeface="Tenorite"/>
              </a:rPr>
              <a:t>&lt;footer&gt;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6"/>
          </p:nvPr>
        </p:nvSpPr>
        <p:spPr>
          <a:xfrm>
            <a:off x="9579600" y="6356520"/>
            <a:ext cx="17740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119D40-6128-4B79-BA91-62B3A96DEB0E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enorite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9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9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9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9.svg"/><Relationship Id="rId5" Type="http://schemas.openxmlformats.org/officeDocument/2006/relationships/image" Target="../media/image11.png"/><Relationship Id="rId4" Type="http://schemas.openxmlformats.org/officeDocument/2006/relationships/image" Target="../media/image21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9.svg"/><Relationship Id="rId5" Type="http://schemas.openxmlformats.org/officeDocument/2006/relationships/image" Target="../media/image11.png"/><Relationship Id="rId4" Type="http://schemas.openxmlformats.org/officeDocument/2006/relationships/image" Target="../media/image21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9.svg"/><Relationship Id="rId5" Type="http://schemas.openxmlformats.org/officeDocument/2006/relationships/image" Target="../media/image11.png"/><Relationship Id="rId4" Type="http://schemas.openxmlformats.org/officeDocument/2006/relationships/image" Target="../media/image21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9.svg"/><Relationship Id="rId5" Type="http://schemas.openxmlformats.org/officeDocument/2006/relationships/image" Target="../media/image11.png"/><Relationship Id="rId4" Type="http://schemas.openxmlformats.org/officeDocument/2006/relationships/image" Target="../media/image21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9.svg"/><Relationship Id="rId5" Type="http://schemas.openxmlformats.org/officeDocument/2006/relationships/image" Target="../media/image11.png"/><Relationship Id="rId4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9.svg"/><Relationship Id="rId5" Type="http://schemas.openxmlformats.org/officeDocument/2006/relationships/image" Target="../media/image11.png"/><Relationship Id="rId4" Type="http://schemas.openxmlformats.org/officeDocument/2006/relationships/image" Target="../media/image21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9.svg"/><Relationship Id="rId5" Type="http://schemas.openxmlformats.org/officeDocument/2006/relationships/image" Target="../media/image11.png"/><Relationship Id="rId4" Type="http://schemas.openxmlformats.org/officeDocument/2006/relationships/image" Target="../media/image21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9.svg"/><Relationship Id="rId5" Type="http://schemas.openxmlformats.org/officeDocument/2006/relationships/image" Target="../media/image11.png"/><Relationship Id="rId4" Type="http://schemas.openxmlformats.org/officeDocument/2006/relationships/image" Target="../media/image21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9.svg"/><Relationship Id="rId5" Type="http://schemas.openxmlformats.org/officeDocument/2006/relationships/image" Target="../media/image11.png"/><Relationship Id="rId4" Type="http://schemas.openxmlformats.org/officeDocument/2006/relationships/image" Target="../media/image21.sv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0.xml"/><Relationship Id="rId4" Type="http://schemas.openxmlformats.org/officeDocument/2006/relationships/hyperlink" Target="https://git-scm.com/book/en/v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424160" y="4709880"/>
            <a:ext cx="7256160" cy="2150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cap="all" spc="148">
                <a:solidFill>
                  <a:srgbClr val="000000"/>
                </a:solidFill>
                <a:latin typeface="Tenorite"/>
                <a:ea typeface="Tenorite"/>
              </a:rPr>
              <a:t>Version Control and GitHub 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buNone/>
            </a:pPr>
            <a:r>
              <a:rPr lang="en-US" sz="3600" b="0" strike="noStrike" cap="all" spc="148">
                <a:solidFill>
                  <a:srgbClr val="000000"/>
                </a:solidFill>
                <a:latin typeface="Tenorite"/>
                <a:ea typeface="Tenorite"/>
              </a:rPr>
              <a:t>GitHub Workshop day 1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214" name="Picture 4" descr="A black and white cat logo&#10;&#10;Description automatically generated"/>
          <p:cNvPicPr/>
          <p:nvPr/>
        </p:nvPicPr>
        <p:blipFill>
          <a:blip r:embed="rId3"/>
          <a:stretch/>
        </p:blipFill>
        <p:spPr>
          <a:xfrm>
            <a:off x="6994440" y="574920"/>
            <a:ext cx="3838320" cy="3838320"/>
          </a:xfrm>
          <a:prstGeom prst="rect">
            <a:avLst/>
          </a:prstGeom>
          <a:ln w="0">
            <a:noFill/>
          </a:ln>
        </p:spPr>
      </p:pic>
      <p:sp>
        <p:nvSpPr>
          <p:cNvPr id="215" name="TextBox 5"/>
          <p:cNvSpPr/>
          <p:nvPr/>
        </p:nvSpPr>
        <p:spPr>
          <a:xfrm>
            <a:off x="9296280" y="5457600"/>
            <a:ext cx="2742840" cy="6463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Tenorite"/>
              </a:rPr>
              <a:t>Cassandra Hui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Tenorite"/>
              </a:rPr>
              <a:t>25</a:t>
            </a:r>
            <a:r>
              <a:rPr lang="en-US" sz="1800" b="0" strike="noStrike" spc="-1" dirty="0">
                <a:solidFill>
                  <a:srgbClr val="000000"/>
                </a:solidFill>
                <a:latin typeface="Tenorite"/>
              </a:rPr>
              <a:t> November 2024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6" name="Straight Arrow Connector 6"/>
          <p:cNvSpPr/>
          <p:nvPr/>
        </p:nvSpPr>
        <p:spPr>
          <a:xfrm>
            <a:off x="5638680" y="297180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7" name="Straight Arrow Connector 7"/>
          <p:cNvSpPr/>
          <p:nvPr/>
        </p:nvSpPr>
        <p:spPr>
          <a:xfrm>
            <a:off x="5781600" y="311472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8" name="Straight Arrow Connector 8"/>
          <p:cNvSpPr/>
          <p:nvPr/>
        </p:nvSpPr>
        <p:spPr>
          <a:xfrm>
            <a:off x="8958240" y="4939560"/>
            <a:ext cx="22680" cy="1503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8989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1CE2C-A6A7-1BD1-A55E-2FEF8D678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>
            <a:extLst>
              <a:ext uri="{FF2B5EF4-FFF2-40B4-BE49-F238E27FC236}">
                <a16:creationId xmlns:a16="http://schemas.microsoft.com/office/drawing/2014/main" id="{41CD1C21-D840-650F-E42C-7935DEC7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Calibri"/>
                <a:ea typeface="Calibri"/>
              </a:rPr>
              <a:t>Git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6" name="PlaceHolder 2">
            <a:extLst>
              <a:ext uri="{FF2B5EF4-FFF2-40B4-BE49-F238E27FC236}">
                <a16:creationId xmlns:a16="http://schemas.microsoft.com/office/drawing/2014/main" id="{96C9C126-A3C8-3C08-7FFE-6BA4AC1FA52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75573" y="2388960"/>
            <a:ext cx="4692787" cy="4200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lnSpcReduction="10000"/>
          </a:bodyPr>
          <a:lstStyle/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Git is a version </a:t>
            </a:r>
            <a:r>
              <a:rPr lang="en-US" spc="49" dirty="0">
                <a:solidFill>
                  <a:srgbClr val="000000"/>
                </a:solidFill>
                <a:latin typeface="Tenorite"/>
                <a:ea typeface="Tenorite"/>
              </a:rPr>
              <a:t>c</a:t>
            </a: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ontrol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49" dirty="0">
                <a:solidFill>
                  <a:srgbClr val="000000"/>
                </a:solidFill>
                <a:latin typeface="Tenorite"/>
              </a:rPr>
              <a:t>It tracks changes to files and allows collaboration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Allows you to work offline and sync changes later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Commits create “snapshots” of the entire project, not just the differences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Can be stored in a remote location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7" name="PlaceHolder 3">
            <a:extLst>
              <a:ext uri="{FF2B5EF4-FFF2-40B4-BE49-F238E27FC236}">
                <a16:creationId xmlns:a16="http://schemas.microsoft.com/office/drawing/2014/main" id="{47352189-BC25-483C-7D34-8223879686B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9F2FE8-BB39-4674-A735-FCC88774BB22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10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228" name="Picture 3" descr="Git">
            <a:extLst>
              <a:ext uri="{FF2B5EF4-FFF2-40B4-BE49-F238E27FC236}">
                <a16:creationId xmlns:a16="http://schemas.microsoft.com/office/drawing/2014/main" id="{99023D7C-BF8D-B3D3-81C7-18E89CA2A12E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494240" y="645480"/>
            <a:ext cx="3856680" cy="1539000"/>
          </a:xfrm>
          <a:prstGeom prst="rect">
            <a:avLst/>
          </a:prstGeom>
          <a:ln w="0">
            <a:noFill/>
          </a:ln>
        </p:spPr>
      </p:pic>
      <p:pic>
        <p:nvPicPr>
          <p:cNvPr id="229" name="Picture 4" descr="A screenshot of a diagram&#10;&#10;Description automatically generated">
            <a:extLst>
              <a:ext uri="{FF2B5EF4-FFF2-40B4-BE49-F238E27FC236}">
                <a16:creationId xmlns:a16="http://schemas.microsoft.com/office/drawing/2014/main" id="{F44B5DB2-F0C9-A55B-964C-CE16A59348EB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963320" y="3187080"/>
            <a:ext cx="6619680" cy="2561760"/>
          </a:xfrm>
          <a:prstGeom prst="rect">
            <a:avLst/>
          </a:prstGeom>
          <a:ln w="0"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348DB64-3022-5B10-BD46-14ECBF833EA4}"/>
              </a:ext>
            </a:extLst>
          </p:cNvPr>
          <p:cNvSpPr/>
          <p:nvPr/>
        </p:nvSpPr>
        <p:spPr>
          <a:xfrm>
            <a:off x="10334111" y="3187080"/>
            <a:ext cx="1232452" cy="2723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39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322280" y="1130940"/>
            <a:ext cx="7287840" cy="12634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 dirty="0">
                <a:solidFill>
                  <a:srgbClr val="000000"/>
                </a:solidFill>
                <a:latin typeface="Tenorite"/>
              </a:rPr>
              <a:t>GitHub</a:t>
            </a:r>
            <a:endParaRPr lang="en-US" sz="2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526850" y="2794140"/>
            <a:ext cx="3645370" cy="39270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Platform for hosting Git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Online (Remote) and free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Collaboration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Find other repositories (Course Materials)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Personal Portfolio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 dirty="0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 dirty="0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ldNum" idx="13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CFF417-C11E-4F7C-AC7E-28E0076EEED7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11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233" name="Picture 3" descr="A screenshot of a computer&#10;&#10;Description automatically generated"/>
          <p:cNvPicPr/>
          <p:nvPr/>
        </p:nvPicPr>
        <p:blipFill>
          <a:blip r:embed="rId3"/>
          <a:stretch/>
        </p:blipFill>
        <p:spPr>
          <a:xfrm>
            <a:off x="4966200" y="0"/>
            <a:ext cx="9149997" cy="8809463"/>
          </a:xfrm>
          <a:prstGeom prst="rect">
            <a:avLst/>
          </a:prstGeom>
          <a:ln w="0">
            <a:noFill/>
          </a:ln>
        </p:spPr>
      </p:pic>
      <p:sp>
        <p:nvSpPr>
          <p:cNvPr id="234" name="Rectangle 4"/>
          <p:cNvSpPr/>
          <p:nvPr/>
        </p:nvSpPr>
        <p:spPr>
          <a:xfrm>
            <a:off x="5860150" y="904500"/>
            <a:ext cx="1477352" cy="2264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5" name="Arrow: Right 5"/>
          <p:cNvSpPr/>
          <p:nvPr/>
        </p:nvSpPr>
        <p:spPr>
          <a:xfrm>
            <a:off x="4561657" y="904500"/>
            <a:ext cx="385560" cy="266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9E6DF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6" name="TextBox 6"/>
          <p:cNvSpPr/>
          <p:nvPr/>
        </p:nvSpPr>
        <p:spPr>
          <a:xfrm>
            <a:off x="2205680" y="821446"/>
            <a:ext cx="2381852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wrap="square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trike="noStrike" spc="-1" dirty="0">
                <a:solidFill>
                  <a:srgbClr val="000000"/>
                </a:solidFill>
                <a:latin typeface="Tenorite"/>
              </a:rPr>
              <a:t>User/Repository 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37" name="Rectangle 7"/>
          <p:cNvSpPr/>
          <p:nvPr/>
        </p:nvSpPr>
        <p:spPr>
          <a:xfrm>
            <a:off x="5208406" y="3240505"/>
            <a:ext cx="1477351" cy="1376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8" name="Arrow: Right 8"/>
          <p:cNvSpPr/>
          <p:nvPr/>
        </p:nvSpPr>
        <p:spPr>
          <a:xfrm>
            <a:off x="4566420" y="3753360"/>
            <a:ext cx="385560" cy="266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9E6DF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9" name="TextBox 9"/>
          <p:cNvSpPr/>
          <p:nvPr/>
        </p:nvSpPr>
        <p:spPr>
          <a:xfrm>
            <a:off x="3785977" y="3655907"/>
            <a:ext cx="801555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wrap="square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trike="noStrike" spc="-1" dirty="0">
                <a:solidFill>
                  <a:srgbClr val="000000"/>
                </a:solidFill>
                <a:latin typeface="Tenorite"/>
              </a:rPr>
              <a:t>Files</a:t>
            </a:r>
            <a:r>
              <a:rPr lang="en-US" sz="1800" b="1" strike="noStrike" spc="-1" dirty="0">
                <a:solidFill>
                  <a:srgbClr val="000000"/>
                </a:solidFill>
                <a:latin typeface="Tenorite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240" name="Picture 11" descr="A black and white cat logo&#10;&#10;Description automatically generated"/>
          <p:cNvPicPr/>
          <p:nvPr/>
        </p:nvPicPr>
        <p:blipFill>
          <a:blip r:embed="rId4"/>
          <a:stretch/>
        </p:blipFill>
        <p:spPr>
          <a:xfrm>
            <a:off x="448920" y="1942370"/>
            <a:ext cx="554400" cy="554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1759383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 dirty="0">
                <a:solidFill>
                  <a:srgbClr val="000000"/>
                </a:solidFill>
                <a:latin typeface="Tenorite"/>
              </a:rPr>
              <a:t>GitHub Definitions</a:t>
            </a:r>
            <a:endParaRPr lang="en-US" sz="2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1322279" y="2141951"/>
            <a:ext cx="8097293" cy="4447849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 lnSpcReduction="10000"/>
          </a:bodyPr>
          <a:lstStyle/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trike="noStrike" spc="49" dirty="0">
                <a:solidFill>
                  <a:srgbClr val="000000"/>
                </a:solidFill>
                <a:latin typeface="Tenorite"/>
              </a:rPr>
              <a:t>Repository:</a:t>
            </a:r>
            <a:r>
              <a:rPr lang="en-US" b="0" strike="noStrike" spc="49" dirty="0">
                <a:solidFill>
                  <a:srgbClr val="000000"/>
                </a:solidFill>
                <a:latin typeface="Tenorite"/>
              </a:rPr>
              <a:t> A file of files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trike="noStrike" spc="49" dirty="0">
                <a:solidFill>
                  <a:srgbClr val="000000"/>
                </a:solidFill>
                <a:latin typeface="Tenorite"/>
              </a:rPr>
              <a:t>Clone:</a:t>
            </a:r>
            <a:r>
              <a:rPr lang="en-US" b="0" strike="noStrike" spc="49" dirty="0">
                <a:solidFill>
                  <a:srgbClr val="000000"/>
                </a:solidFill>
                <a:latin typeface="Tenorite"/>
              </a:rPr>
              <a:t> Create an exact copy of your repository on your local computer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trike="noStrike" spc="49" dirty="0">
                <a:solidFill>
                  <a:srgbClr val="000000"/>
                </a:solidFill>
                <a:latin typeface="Tenorite"/>
              </a:rPr>
              <a:t>Pull:</a:t>
            </a:r>
            <a:r>
              <a:rPr lang="en-US" b="0" strike="noStrike" spc="49" dirty="0">
                <a:solidFill>
                  <a:srgbClr val="000000"/>
                </a:solidFill>
                <a:latin typeface="Tenorite"/>
              </a:rPr>
              <a:t> Pulls new content from a remote repository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trike="noStrike" spc="49" dirty="0">
                <a:solidFill>
                  <a:srgbClr val="000000"/>
                </a:solidFill>
                <a:latin typeface="Tenorite"/>
              </a:rPr>
              <a:t>Push:</a:t>
            </a:r>
            <a:r>
              <a:rPr lang="en-US" b="0" strike="noStrike" spc="49" dirty="0">
                <a:solidFill>
                  <a:srgbClr val="000000"/>
                </a:solidFill>
                <a:latin typeface="Tenorite"/>
              </a:rPr>
              <a:t> Pushes new content from your local computer to a remote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trike="noStrike" spc="49" dirty="0">
                <a:solidFill>
                  <a:srgbClr val="000000"/>
                </a:solidFill>
                <a:latin typeface="Tenorite"/>
              </a:rPr>
              <a:t>Branching:</a:t>
            </a:r>
            <a:r>
              <a:rPr lang="en-US" b="0" strike="noStrike" spc="49" dirty="0">
                <a:solidFill>
                  <a:srgbClr val="000000"/>
                </a:solidFill>
                <a:latin typeface="Tenorite"/>
              </a:rPr>
              <a:t> Duplicates an exact copy a repository in the same repository and allows you to make changes without altering the main-</a:t>
            </a:r>
            <a:r>
              <a:rPr lang="en-US" b="1" strike="noStrike" spc="49" dirty="0">
                <a:solidFill>
                  <a:srgbClr val="000000"/>
                </a:solidFill>
                <a:latin typeface="Tenorite"/>
              </a:rPr>
              <a:t>Covered Next Session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trike="noStrike" spc="49" dirty="0">
                <a:solidFill>
                  <a:srgbClr val="000000"/>
                </a:solidFill>
                <a:latin typeface="Tenorite"/>
              </a:rPr>
              <a:t>GitHub Pages: </a:t>
            </a:r>
            <a:r>
              <a:rPr lang="en-US" b="0" strike="noStrike" spc="49" dirty="0">
                <a:solidFill>
                  <a:srgbClr val="000000"/>
                </a:solidFill>
                <a:latin typeface="Tenorite"/>
              </a:rPr>
              <a:t>A static site hosting service (website)-</a:t>
            </a:r>
            <a:r>
              <a:rPr lang="en-US" b="1" strike="noStrike" spc="49" dirty="0">
                <a:solidFill>
                  <a:srgbClr val="000000"/>
                </a:solidFill>
                <a:latin typeface="Tenorite"/>
              </a:rPr>
              <a:t>Covered Next Session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sldNum" idx="14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14DAA1-CD05-446D-8EF0-F9926FBF6494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12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  <a:ea typeface="Tenorite"/>
              </a:rPr>
              <a:t>What is a repository?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728784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49" dirty="0">
                <a:solidFill>
                  <a:srgbClr val="000000"/>
                </a:solidFill>
                <a:latin typeface="Tenorite"/>
              </a:rPr>
              <a:t>A file of files</a:t>
            </a:r>
            <a:endParaRPr lang="en-US" sz="24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Location where items are stored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This can be on: 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56628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Your personal computer</a:t>
            </a:r>
            <a:endParaRPr lang="en-US" sz="2400" b="0" strike="noStrike" spc="-1" dirty="0">
              <a:solidFill>
                <a:srgbClr val="000000"/>
              </a:solidFill>
              <a:latin typeface="Tenorite"/>
            </a:endParaRPr>
          </a:p>
          <a:p>
            <a:pPr marL="56628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Remote location </a:t>
            </a:r>
            <a:endParaRPr lang="en-US" sz="2400" b="0" strike="noStrike" spc="-1" dirty="0">
              <a:solidFill>
                <a:srgbClr val="000000"/>
              </a:solidFill>
              <a:latin typeface="Tenorite"/>
            </a:endParaRPr>
          </a:p>
          <a:p>
            <a:pPr marL="56628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Both</a:t>
            </a:r>
            <a:endParaRPr lang="en-US" sz="24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15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85FE5A-6F60-4415-9530-28E042B4BEA3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13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1309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Remote Location 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48" name="Rectangle 4"/>
          <p:cNvSpPr/>
          <p:nvPr/>
        </p:nvSpPr>
        <p:spPr>
          <a:xfrm>
            <a:off x="1830600" y="2642400"/>
            <a:ext cx="2444040" cy="405360"/>
          </a:xfrm>
          <a:prstGeom prst="rect">
            <a:avLst/>
          </a:prstGeom>
          <a:solidFill>
            <a:srgbClr val="ED7D31"/>
          </a:solidFill>
          <a:ln>
            <a:solidFill>
              <a:srgbClr val="ED7D31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Emily's Computer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9" name="Rectangle 5"/>
          <p:cNvSpPr/>
          <p:nvPr/>
        </p:nvSpPr>
        <p:spPr>
          <a:xfrm>
            <a:off x="4759920" y="2642400"/>
            <a:ext cx="2444040" cy="405360"/>
          </a:xfrm>
          <a:prstGeom prst="rect">
            <a:avLst/>
          </a:prstGeom>
          <a:solidFill>
            <a:schemeClr val="accent5"/>
          </a:solidFill>
          <a:ln>
            <a:solidFill>
              <a:srgbClr val="5B9BD5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Remote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0" name="Rectangle 7"/>
          <p:cNvSpPr/>
          <p:nvPr/>
        </p:nvSpPr>
        <p:spPr>
          <a:xfrm>
            <a:off x="1830600" y="3048120"/>
            <a:ext cx="2444040" cy="2770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1" name="Rectangle 8"/>
          <p:cNvSpPr/>
          <p:nvPr/>
        </p:nvSpPr>
        <p:spPr>
          <a:xfrm>
            <a:off x="4759920" y="3048120"/>
            <a:ext cx="2444040" cy="27705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52" name="Picture 11" descr="A black and white cat logo&#10;&#10;Description automatically generated"/>
          <p:cNvPicPr/>
          <p:nvPr/>
        </p:nvPicPr>
        <p:blipFill>
          <a:blip r:embed="rId2"/>
          <a:srcRect t="-819" r="3024" b="709"/>
          <a:stretch/>
        </p:blipFill>
        <p:spPr>
          <a:xfrm>
            <a:off x="5767560" y="2051640"/>
            <a:ext cx="513720" cy="586800"/>
          </a:xfrm>
          <a:prstGeom prst="rect">
            <a:avLst/>
          </a:prstGeom>
          <a:ln w="0">
            <a:noFill/>
          </a:ln>
        </p:spPr>
      </p:pic>
      <p:pic>
        <p:nvPicPr>
          <p:cNvPr id="253" name="Graphic 13" descr="Programmer female with solid fill"/>
          <p:cNvPicPr/>
          <p:nvPr/>
        </p:nvPicPr>
        <p:blipFill>
          <a:blip r:embed="rId3"/>
          <a:stretch/>
        </p:blipFill>
        <p:spPr>
          <a:xfrm>
            <a:off x="1833120" y="2045880"/>
            <a:ext cx="508320" cy="597240"/>
          </a:xfrm>
          <a:prstGeom prst="rect">
            <a:avLst/>
          </a:prstGeom>
          <a:ln w="0">
            <a:noFill/>
          </a:ln>
        </p:spPr>
      </p:pic>
      <p:sp>
        <p:nvSpPr>
          <p:cNvPr id="254" name="Straight Arrow Connector 16"/>
          <p:cNvSpPr/>
          <p:nvPr/>
        </p:nvSpPr>
        <p:spPr>
          <a:xfrm>
            <a:off x="5781600" y="311472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5" name="Straight Arrow Connector 17"/>
          <p:cNvSpPr/>
          <p:nvPr/>
        </p:nvSpPr>
        <p:spPr>
          <a:xfrm>
            <a:off x="5924520" y="325764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6" name="Straight Arrow Connector 23"/>
          <p:cNvSpPr/>
          <p:nvPr/>
        </p:nvSpPr>
        <p:spPr>
          <a:xfrm>
            <a:off x="6067440" y="340056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7" name="Straight Arrow Connector 50"/>
          <p:cNvSpPr/>
          <p:nvPr/>
        </p:nvSpPr>
        <p:spPr>
          <a:xfrm flipV="1">
            <a:off x="6129360" y="3228840"/>
            <a:ext cx="2067840" cy="1958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8" name="Straight Arrow Connector 51"/>
          <p:cNvSpPr/>
          <p:nvPr/>
        </p:nvSpPr>
        <p:spPr>
          <a:xfrm>
            <a:off x="6187320" y="5464800"/>
            <a:ext cx="1975320" cy="199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9" name="Rectangle: Rounded Corners 52"/>
          <p:cNvSpPr/>
          <p:nvPr/>
        </p:nvSpPr>
        <p:spPr>
          <a:xfrm>
            <a:off x="8175960" y="3004200"/>
            <a:ext cx="2220480" cy="2868840"/>
          </a:xfrm>
          <a:prstGeom prst="roundRect">
            <a:avLst>
              <a:gd name="adj" fmla="val 16667"/>
            </a:avLst>
          </a:prstGeom>
          <a:solidFill>
            <a:srgbClr val="E9E6DF"/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0" name="TextBox 53"/>
          <p:cNvSpPr/>
          <p:nvPr/>
        </p:nvSpPr>
        <p:spPr>
          <a:xfrm>
            <a:off x="8480880" y="3206160"/>
            <a:ext cx="1632600" cy="365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00">
                <a:lumMod val="65000"/>
                <a:lumOff val="35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Project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1" name="Oval 12"/>
          <p:cNvSpPr/>
          <p:nvPr/>
        </p:nvSpPr>
        <p:spPr>
          <a:xfrm>
            <a:off x="5868360" y="51955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62" name="Graphic 27" descr="Folder outline"/>
          <p:cNvPicPr/>
          <p:nvPr/>
        </p:nvPicPr>
        <p:blipFill>
          <a:blip r:embed="rId4"/>
          <a:stretch/>
        </p:blipFill>
        <p:spPr>
          <a:xfrm>
            <a:off x="8478000" y="3715560"/>
            <a:ext cx="505800" cy="469440"/>
          </a:xfrm>
          <a:prstGeom prst="rect">
            <a:avLst/>
          </a:prstGeom>
          <a:ln w="0">
            <a:noFill/>
          </a:ln>
        </p:spPr>
      </p:pic>
      <p:sp>
        <p:nvSpPr>
          <p:cNvPr id="263" name="TextBox 29"/>
          <p:cNvSpPr/>
          <p:nvPr/>
        </p:nvSpPr>
        <p:spPr>
          <a:xfrm>
            <a:off x="8976600" y="3803400"/>
            <a:ext cx="12466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Raw Data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64" name="Graphic 31" descr="Document outline"/>
          <p:cNvPicPr/>
          <p:nvPr/>
        </p:nvPicPr>
        <p:blipFill>
          <a:blip r:embed="rId5"/>
          <a:stretch/>
        </p:blipFill>
        <p:spPr>
          <a:xfrm>
            <a:off x="8541720" y="4187520"/>
            <a:ext cx="378720" cy="424080"/>
          </a:xfrm>
          <a:prstGeom prst="rect">
            <a:avLst/>
          </a:prstGeom>
          <a:ln w="0">
            <a:noFill/>
          </a:ln>
        </p:spPr>
      </p:pic>
      <p:pic>
        <p:nvPicPr>
          <p:cNvPr id="265" name="Graphic 33" descr="Document outline"/>
          <p:cNvPicPr/>
          <p:nvPr/>
        </p:nvPicPr>
        <p:blipFill>
          <a:blip r:embed="rId5"/>
          <a:stretch/>
        </p:blipFill>
        <p:spPr>
          <a:xfrm>
            <a:off x="8541720" y="468612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266" name="TextBox 35"/>
          <p:cNvSpPr/>
          <p:nvPr/>
        </p:nvSpPr>
        <p:spPr>
          <a:xfrm>
            <a:off x="8976600" y="4257000"/>
            <a:ext cx="124668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Stats.R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7" name="TextBox 37"/>
          <p:cNvSpPr/>
          <p:nvPr/>
        </p:nvSpPr>
        <p:spPr>
          <a:xfrm>
            <a:off x="8949240" y="4719600"/>
            <a:ext cx="144612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README.md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1309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Remote Location 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69" name="Rectangle 4"/>
          <p:cNvSpPr/>
          <p:nvPr/>
        </p:nvSpPr>
        <p:spPr>
          <a:xfrm>
            <a:off x="1830600" y="2642400"/>
            <a:ext cx="2444040" cy="405360"/>
          </a:xfrm>
          <a:prstGeom prst="rect">
            <a:avLst/>
          </a:prstGeom>
          <a:solidFill>
            <a:srgbClr val="ED7D31"/>
          </a:solidFill>
          <a:ln>
            <a:solidFill>
              <a:srgbClr val="ED7D31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Emily's Computer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0" name="Rectangle 5"/>
          <p:cNvSpPr/>
          <p:nvPr/>
        </p:nvSpPr>
        <p:spPr>
          <a:xfrm>
            <a:off x="4759920" y="2642400"/>
            <a:ext cx="2444040" cy="405360"/>
          </a:xfrm>
          <a:prstGeom prst="rect">
            <a:avLst/>
          </a:prstGeom>
          <a:solidFill>
            <a:schemeClr val="accent5"/>
          </a:solidFill>
          <a:ln>
            <a:solidFill>
              <a:srgbClr val="5B9BD5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Remote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1" name="Rectangle 7"/>
          <p:cNvSpPr/>
          <p:nvPr/>
        </p:nvSpPr>
        <p:spPr>
          <a:xfrm>
            <a:off x="1830600" y="3048120"/>
            <a:ext cx="2444040" cy="2770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2" name="Rectangle 8"/>
          <p:cNvSpPr/>
          <p:nvPr/>
        </p:nvSpPr>
        <p:spPr>
          <a:xfrm>
            <a:off x="4759920" y="3048120"/>
            <a:ext cx="2444040" cy="27705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73" name="Picture 11" descr="A black and white cat logo&#10;&#10;Description automatically generated"/>
          <p:cNvPicPr/>
          <p:nvPr/>
        </p:nvPicPr>
        <p:blipFill>
          <a:blip r:embed="rId2"/>
          <a:srcRect t="-819" r="3024" b="709"/>
          <a:stretch/>
        </p:blipFill>
        <p:spPr>
          <a:xfrm>
            <a:off x="5767560" y="2051640"/>
            <a:ext cx="513720" cy="586800"/>
          </a:xfrm>
          <a:prstGeom prst="rect">
            <a:avLst/>
          </a:prstGeom>
          <a:ln w="0">
            <a:noFill/>
          </a:ln>
        </p:spPr>
      </p:pic>
      <p:pic>
        <p:nvPicPr>
          <p:cNvPr id="274" name="Graphic 13" descr="Programmer female with solid fill"/>
          <p:cNvPicPr/>
          <p:nvPr/>
        </p:nvPicPr>
        <p:blipFill>
          <a:blip r:embed="rId3"/>
          <a:stretch/>
        </p:blipFill>
        <p:spPr>
          <a:xfrm>
            <a:off x="1833120" y="2045880"/>
            <a:ext cx="508320" cy="597240"/>
          </a:xfrm>
          <a:prstGeom prst="rect">
            <a:avLst/>
          </a:prstGeom>
          <a:ln w="0">
            <a:noFill/>
          </a:ln>
        </p:spPr>
      </p:pic>
      <p:sp>
        <p:nvSpPr>
          <p:cNvPr id="275" name="Straight Arrow Connector 16"/>
          <p:cNvSpPr/>
          <p:nvPr/>
        </p:nvSpPr>
        <p:spPr>
          <a:xfrm>
            <a:off x="5781600" y="311472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6" name="Straight Arrow Connector 17"/>
          <p:cNvSpPr/>
          <p:nvPr/>
        </p:nvSpPr>
        <p:spPr>
          <a:xfrm>
            <a:off x="5924520" y="325764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7" name="Straight Arrow Connector 23"/>
          <p:cNvSpPr/>
          <p:nvPr/>
        </p:nvSpPr>
        <p:spPr>
          <a:xfrm>
            <a:off x="6067440" y="340056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8" name="Straight Arrow Connector 50"/>
          <p:cNvSpPr/>
          <p:nvPr/>
        </p:nvSpPr>
        <p:spPr>
          <a:xfrm flipV="1">
            <a:off x="6129360" y="3228840"/>
            <a:ext cx="2067840" cy="1958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9" name="Straight Arrow Connector 51"/>
          <p:cNvSpPr/>
          <p:nvPr/>
        </p:nvSpPr>
        <p:spPr>
          <a:xfrm>
            <a:off x="6187320" y="5464800"/>
            <a:ext cx="1975320" cy="199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0" name="Rectangle: Rounded Corners 52"/>
          <p:cNvSpPr/>
          <p:nvPr/>
        </p:nvSpPr>
        <p:spPr>
          <a:xfrm>
            <a:off x="8175960" y="3004200"/>
            <a:ext cx="2220480" cy="2868840"/>
          </a:xfrm>
          <a:prstGeom prst="roundRect">
            <a:avLst>
              <a:gd name="adj" fmla="val 16667"/>
            </a:avLst>
          </a:prstGeom>
          <a:solidFill>
            <a:srgbClr val="E9E6DF"/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1" name="TextBox 53"/>
          <p:cNvSpPr/>
          <p:nvPr/>
        </p:nvSpPr>
        <p:spPr>
          <a:xfrm>
            <a:off x="8480880" y="3206160"/>
            <a:ext cx="1632600" cy="365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00">
                <a:lumMod val="65000"/>
                <a:lumOff val="35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Project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2" name="Oval 12"/>
          <p:cNvSpPr/>
          <p:nvPr/>
        </p:nvSpPr>
        <p:spPr>
          <a:xfrm>
            <a:off x="5868360" y="51955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3" name="Rectangle: Rounded Corners 6"/>
          <p:cNvSpPr/>
          <p:nvPr/>
        </p:nvSpPr>
        <p:spPr>
          <a:xfrm>
            <a:off x="3807360" y="5135400"/>
            <a:ext cx="1632600" cy="47448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Tenorite"/>
              </a:rPr>
              <a:t>Commit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4" name="Arrow: Right 14"/>
          <p:cNvSpPr/>
          <p:nvPr/>
        </p:nvSpPr>
        <p:spPr>
          <a:xfrm>
            <a:off x="5436360" y="5319000"/>
            <a:ext cx="370440" cy="1123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85" name="Graphic 27" descr="Folder outline"/>
          <p:cNvPicPr/>
          <p:nvPr/>
        </p:nvPicPr>
        <p:blipFill>
          <a:blip r:embed="rId4"/>
          <a:stretch/>
        </p:blipFill>
        <p:spPr>
          <a:xfrm>
            <a:off x="8478000" y="3715560"/>
            <a:ext cx="505800" cy="469440"/>
          </a:xfrm>
          <a:prstGeom prst="rect">
            <a:avLst/>
          </a:prstGeom>
          <a:ln w="0">
            <a:noFill/>
          </a:ln>
        </p:spPr>
      </p:pic>
      <p:sp>
        <p:nvSpPr>
          <p:cNvPr id="286" name="TextBox 29"/>
          <p:cNvSpPr/>
          <p:nvPr/>
        </p:nvSpPr>
        <p:spPr>
          <a:xfrm>
            <a:off x="8976600" y="3803400"/>
            <a:ext cx="12466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Raw Data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87" name="Graphic 31" descr="Document outline"/>
          <p:cNvPicPr/>
          <p:nvPr/>
        </p:nvPicPr>
        <p:blipFill>
          <a:blip r:embed="rId5"/>
          <a:stretch/>
        </p:blipFill>
        <p:spPr>
          <a:xfrm>
            <a:off x="8541720" y="4187520"/>
            <a:ext cx="378720" cy="424080"/>
          </a:xfrm>
          <a:prstGeom prst="rect">
            <a:avLst/>
          </a:prstGeom>
          <a:ln w="0">
            <a:noFill/>
          </a:ln>
        </p:spPr>
      </p:pic>
      <p:pic>
        <p:nvPicPr>
          <p:cNvPr id="288" name="Graphic 33" descr="Document outline"/>
          <p:cNvPicPr/>
          <p:nvPr/>
        </p:nvPicPr>
        <p:blipFill>
          <a:blip r:embed="rId5"/>
          <a:stretch/>
        </p:blipFill>
        <p:spPr>
          <a:xfrm>
            <a:off x="8541720" y="468612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289" name="TextBox 35"/>
          <p:cNvSpPr/>
          <p:nvPr/>
        </p:nvSpPr>
        <p:spPr>
          <a:xfrm>
            <a:off x="8976600" y="4257000"/>
            <a:ext cx="124668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Stats.R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0" name="TextBox 37"/>
          <p:cNvSpPr/>
          <p:nvPr/>
        </p:nvSpPr>
        <p:spPr>
          <a:xfrm>
            <a:off x="8949240" y="4719600"/>
            <a:ext cx="144612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README.md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1309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Remote Location 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92" name="Rectangle 4"/>
          <p:cNvSpPr/>
          <p:nvPr/>
        </p:nvSpPr>
        <p:spPr>
          <a:xfrm>
            <a:off x="1830600" y="2642400"/>
            <a:ext cx="2444040" cy="405360"/>
          </a:xfrm>
          <a:prstGeom prst="rect">
            <a:avLst/>
          </a:prstGeom>
          <a:solidFill>
            <a:srgbClr val="ED7D31"/>
          </a:solidFill>
          <a:ln>
            <a:solidFill>
              <a:srgbClr val="ED7D31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Emily's Computer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3" name="Rectangle 5"/>
          <p:cNvSpPr/>
          <p:nvPr/>
        </p:nvSpPr>
        <p:spPr>
          <a:xfrm>
            <a:off x="4759920" y="2642400"/>
            <a:ext cx="2444040" cy="405360"/>
          </a:xfrm>
          <a:prstGeom prst="rect">
            <a:avLst/>
          </a:prstGeom>
          <a:solidFill>
            <a:schemeClr val="accent5"/>
          </a:solidFill>
          <a:ln>
            <a:solidFill>
              <a:srgbClr val="5B9BD5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Remote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4" name="Rectangle 7"/>
          <p:cNvSpPr/>
          <p:nvPr/>
        </p:nvSpPr>
        <p:spPr>
          <a:xfrm>
            <a:off x="1830600" y="3048120"/>
            <a:ext cx="2444040" cy="2770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5" name="Rectangle 8"/>
          <p:cNvSpPr/>
          <p:nvPr/>
        </p:nvSpPr>
        <p:spPr>
          <a:xfrm>
            <a:off x="4759920" y="3048120"/>
            <a:ext cx="2444040" cy="27705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96" name="Picture 11" descr="A black and white cat logo&#10;&#10;Description automatically generated"/>
          <p:cNvPicPr/>
          <p:nvPr/>
        </p:nvPicPr>
        <p:blipFill>
          <a:blip r:embed="rId2"/>
          <a:srcRect t="-819" r="3024" b="709"/>
          <a:stretch/>
        </p:blipFill>
        <p:spPr>
          <a:xfrm>
            <a:off x="5767560" y="2051640"/>
            <a:ext cx="513720" cy="586800"/>
          </a:xfrm>
          <a:prstGeom prst="rect">
            <a:avLst/>
          </a:prstGeom>
          <a:ln w="0">
            <a:noFill/>
          </a:ln>
        </p:spPr>
      </p:pic>
      <p:pic>
        <p:nvPicPr>
          <p:cNvPr id="297" name="Graphic 13" descr="Programmer female with solid fill"/>
          <p:cNvPicPr/>
          <p:nvPr/>
        </p:nvPicPr>
        <p:blipFill>
          <a:blip r:embed="rId3"/>
          <a:stretch/>
        </p:blipFill>
        <p:spPr>
          <a:xfrm>
            <a:off x="1833120" y="2045880"/>
            <a:ext cx="508320" cy="597240"/>
          </a:xfrm>
          <a:prstGeom prst="rect">
            <a:avLst/>
          </a:prstGeom>
          <a:ln w="0">
            <a:noFill/>
          </a:ln>
        </p:spPr>
      </p:pic>
      <p:sp>
        <p:nvSpPr>
          <p:cNvPr id="298" name="Oval 14"/>
          <p:cNvSpPr/>
          <p:nvPr/>
        </p:nvSpPr>
        <p:spPr>
          <a:xfrm>
            <a:off x="2889720" y="52153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9" name="TextBox 15"/>
          <p:cNvSpPr/>
          <p:nvPr/>
        </p:nvSpPr>
        <p:spPr>
          <a:xfrm>
            <a:off x="3750120" y="5101380"/>
            <a:ext cx="88056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 dirty="0">
                <a:solidFill>
                  <a:srgbClr val="FF0000"/>
                </a:solidFill>
                <a:latin typeface="Tenorite"/>
              </a:rPr>
              <a:t>Clone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00" name="Straight Arrow Connector 16"/>
          <p:cNvSpPr/>
          <p:nvPr/>
        </p:nvSpPr>
        <p:spPr>
          <a:xfrm>
            <a:off x="5781600" y="311472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1" name="Straight Arrow Connector 17"/>
          <p:cNvSpPr/>
          <p:nvPr/>
        </p:nvSpPr>
        <p:spPr>
          <a:xfrm>
            <a:off x="5924520" y="325764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2" name="Arrow: Right 18"/>
          <p:cNvSpPr/>
          <p:nvPr/>
        </p:nvSpPr>
        <p:spPr>
          <a:xfrm rot="10800000">
            <a:off x="3572640" y="5413680"/>
            <a:ext cx="1187280" cy="10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3" name="Oval 19"/>
          <p:cNvSpPr/>
          <p:nvPr/>
        </p:nvSpPr>
        <p:spPr>
          <a:xfrm>
            <a:off x="5868360" y="51955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4" name="Straight Arrow Connector 23"/>
          <p:cNvSpPr/>
          <p:nvPr/>
        </p:nvSpPr>
        <p:spPr>
          <a:xfrm>
            <a:off x="6067440" y="340056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5" name="Straight Arrow Connector 50"/>
          <p:cNvSpPr/>
          <p:nvPr/>
        </p:nvSpPr>
        <p:spPr>
          <a:xfrm flipV="1">
            <a:off x="6165000" y="3295800"/>
            <a:ext cx="2020680" cy="1960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6" name="Straight Arrow Connector 51"/>
          <p:cNvSpPr/>
          <p:nvPr/>
        </p:nvSpPr>
        <p:spPr>
          <a:xfrm>
            <a:off x="6174000" y="5421240"/>
            <a:ext cx="2075040" cy="24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7" name="Rectangle: Rounded Corners 52"/>
          <p:cNvSpPr/>
          <p:nvPr/>
        </p:nvSpPr>
        <p:spPr>
          <a:xfrm>
            <a:off x="8175960" y="3004200"/>
            <a:ext cx="2220480" cy="2868840"/>
          </a:xfrm>
          <a:prstGeom prst="roundRect">
            <a:avLst>
              <a:gd name="adj" fmla="val 16667"/>
            </a:avLst>
          </a:prstGeom>
          <a:solidFill>
            <a:srgbClr val="E9E6DF"/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8" name="TextBox 53"/>
          <p:cNvSpPr/>
          <p:nvPr/>
        </p:nvSpPr>
        <p:spPr>
          <a:xfrm>
            <a:off x="8480880" y="3206160"/>
            <a:ext cx="1632600" cy="365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00">
                <a:lumMod val="65000"/>
                <a:lumOff val="35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Project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09" name="Graphic 28" descr="Folder outline"/>
          <p:cNvPicPr/>
          <p:nvPr/>
        </p:nvPicPr>
        <p:blipFill>
          <a:blip r:embed="rId4"/>
          <a:stretch/>
        </p:blipFill>
        <p:spPr>
          <a:xfrm>
            <a:off x="8478000" y="3715560"/>
            <a:ext cx="505800" cy="469440"/>
          </a:xfrm>
          <a:prstGeom prst="rect">
            <a:avLst/>
          </a:prstGeom>
          <a:ln w="0">
            <a:noFill/>
          </a:ln>
        </p:spPr>
      </p:pic>
      <p:sp>
        <p:nvSpPr>
          <p:cNvPr id="310" name="TextBox 30"/>
          <p:cNvSpPr/>
          <p:nvPr/>
        </p:nvSpPr>
        <p:spPr>
          <a:xfrm>
            <a:off x="8976600" y="3803400"/>
            <a:ext cx="12466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Raw Data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11" name="Graphic 32" descr="Document outline"/>
          <p:cNvPicPr/>
          <p:nvPr/>
        </p:nvPicPr>
        <p:blipFill>
          <a:blip r:embed="rId5"/>
          <a:stretch/>
        </p:blipFill>
        <p:spPr>
          <a:xfrm>
            <a:off x="8541720" y="4187520"/>
            <a:ext cx="378720" cy="424080"/>
          </a:xfrm>
          <a:prstGeom prst="rect">
            <a:avLst/>
          </a:prstGeom>
          <a:ln w="0">
            <a:noFill/>
          </a:ln>
        </p:spPr>
      </p:pic>
      <p:pic>
        <p:nvPicPr>
          <p:cNvPr id="312" name="Graphic 34" descr="Document outline"/>
          <p:cNvPicPr/>
          <p:nvPr/>
        </p:nvPicPr>
        <p:blipFill>
          <a:blip r:embed="rId5"/>
          <a:stretch/>
        </p:blipFill>
        <p:spPr>
          <a:xfrm>
            <a:off x="8541720" y="468612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313" name="TextBox 36"/>
          <p:cNvSpPr/>
          <p:nvPr/>
        </p:nvSpPr>
        <p:spPr>
          <a:xfrm>
            <a:off x="8976600" y="4257000"/>
            <a:ext cx="124668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Stats.R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4" name="TextBox 38"/>
          <p:cNvSpPr/>
          <p:nvPr/>
        </p:nvSpPr>
        <p:spPr>
          <a:xfrm>
            <a:off x="8949240" y="4719600"/>
            <a:ext cx="144612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README.md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1309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Remote Location 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16" name="Rectangle 4"/>
          <p:cNvSpPr/>
          <p:nvPr/>
        </p:nvSpPr>
        <p:spPr>
          <a:xfrm>
            <a:off x="1830600" y="2642400"/>
            <a:ext cx="2444040" cy="405360"/>
          </a:xfrm>
          <a:prstGeom prst="rect">
            <a:avLst/>
          </a:prstGeom>
          <a:solidFill>
            <a:srgbClr val="ED7D31"/>
          </a:solidFill>
          <a:ln>
            <a:solidFill>
              <a:srgbClr val="ED7D31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Emily's Computer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7" name="Rectangle 5"/>
          <p:cNvSpPr/>
          <p:nvPr/>
        </p:nvSpPr>
        <p:spPr>
          <a:xfrm>
            <a:off x="4759920" y="2642400"/>
            <a:ext cx="2444040" cy="405360"/>
          </a:xfrm>
          <a:prstGeom prst="rect">
            <a:avLst/>
          </a:prstGeom>
          <a:solidFill>
            <a:schemeClr val="accent5"/>
          </a:solidFill>
          <a:ln>
            <a:solidFill>
              <a:srgbClr val="5B9BD5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Remote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8" name="Rectangle 7"/>
          <p:cNvSpPr/>
          <p:nvPr/>
        </p:nvSpPr>
        <p:spPr>
          <a:xfrm>
            <a:off x="1830600" y="3048120"/>
            <a:ext cx="2444040" cy="2770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9" name="Rectangle 8"/>
          <p:cNvSpPr/>
          <p:nvPr/>
        </p:nvSpPr>
        <p:spPr>
          <a:xfrm>
            <a:off x="4759920" y="3048120"/>
            <a:ext cx="2444040" cy="27705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20" name="Picture 11" descr="A black and white cat logo&#10;&#10;Description automatically generated"/>
          <p:cNvPicPr/>
          <p:nvPr/>
        </p:nvPicPr>
        <p:blipFill>
          <a:blip r:embed="rId2"/>
          <a:srcRect t="-819" r="3024" b="709"/>
          <a:stretch/>
        </p:blipFill>
        <p:spPr>
          <a:xfrm>
            <a:off x="5767560" y="2051640"/>
            <a:ext cx="513720" cy="586800"/>
          </a:xfrm>
          <a:prstGeom prst="rect">
            <a:avLst/>
          </a:prstGeom>
          <a:ln w="0">
            <a:noFill/>
          </a:ln>
        </p:spPr>
      </p:pic>
      <p:pic>
        <p:nvPicPr>
          <p:cNvPr id="321" name="Graphic 13" descr="Programmer female with solid fill"/>
          <p:cNvPicPr/>
          <p:nvPr/>
        </p:nvPicPr>
        <p:blipFill>
          <a:blip r:embed="rId3"/>
          <a:stretch/>
        </p:blipFill>
        <p:spPr>
          <a:xfrm>
            <a:off x="1833120" y="2045880"/>
            <a:ext cx="508320" cy="597240"/>
          </a:xfrm>
          <a:prstGeom prst="rect">
            <a:avLst/>
          </a:prstGeom>
          <a:ln w="0">
            <a:noFill/>
          </a:ln>
        </p:spPr>
      </p:pic>
      <p:sp>
        <p:nvSpPr>
          <p:cNvPr id="322" name="Oval 14"/>
          <p:cNvSpPr/>
          <p:nvPr/>
        </p:nvSpPr>
        <p:spPr>
          <a:xfrm>
            <a:off x="2889720" y="52153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3" name="TextBox 15"/>
          <p:cNvSpPr/>
          <p:nvPr/>
        </p:nvSpPr>
        <p:spPr>
          <a:xfrm>
            <a:off x="3681360" y="5142512"/>
            <a:ext cx="88056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Tenorite"/>
              </a:rPr>
              <a:t>Clone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24" name="Straight Arrow Connector 16"/>
          <p:cNvSpPr/>
          <p:nvPr/>
        </p:nvSpPr>
        <p:spPr>
          <a:xfrm>
            <a:off x="5781600" y="311472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5" name="Straight Arrow Connector 17"/>
          <p:cNvSpPr/>
          <p:nvPr/>
        </p:nvSpPr>
        <p:spPr>
          <a:xfrm>
            <a:off x="5924520" y="325764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6" name="Arrow: Right 18"/>
          <p:cNvSpPr/>
          <p:nvPr/>
        </p:nvSpPr>
        <p:spPr>
          <a:xfrm rot="10800000">
            <a:off x="3572640" y="5413680"/>
            <a:ext cx="1187280" cy="10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7" name="Oval 19"/>
          <p:cNvSpPr/>
          <p:nvPr/>
        </p:nvSpPr>
        <p:spPr>
          <a:xfrm>
            <a:off x="5868360" y="51955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8" name="Straight Arrow Connector 23"/>
          <p:cNvSpPr/>
          <p:nvPr/>
        </p:nvSpPr>
        <p:spPr>
          <a:xfrm>
            <a:off x="6067440" y="340056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9" name="Straight Arrow Connector 44"/>
          <p:cNvSpPr/>
          <p:nvPr/>
        </p:nvSpPr>
        <p:spPr>
          <a:xfrm>
            <a:off x="3043440" y="4886640"/>
            <a:ext cx="3600" cy="34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0" name="Oval 45"/>
          <p:cNvSpPr/>
          <p:nvPr/>
        </p:nvSpPr>
        <p:spPr>
          <a:xfrm>
            <a:off x="2889720" y="460908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1" name="Straight Arrow Connector 50"/>
          <p:cNvSpPr/>
          <p:nvPr/>
        </p:nvSpPr>
        <p:spPr>
          <a:xfrm flipV="1">
            <a:off x="6165000" y="3295800"/>
            <a:ext cx="2020680" cy="1960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2" name="Straight Arrow Connector 51"/>
          <p:cNvSpPr/>
          <p:nvPr/>
        </p:nvSpPr>
        <p:spPr>
          <a:xfrm>
            <a:off x="6174000" y="5421240"/>
            <a:ext cx="2075040" cy="24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3" name="Rectangle: Rounded Corners 52"/>
          <p:cNvSpPr/>
          <p:nvPr/>
        </p:nvSpPr>
        <p:spPr>
          <a:xfrm>
            <a:off x="8175960" y="3004200"/>
            <a:ext cx="2220480" cy="2868840"/>
          </a:xfrm>
          <a:prstGeom prst="roundRect">
            <a:avLst>
              <a:gd name="adj" fmla="val 16667"/>
            </a:avLst>
          </a:prstGeom>
          <a:solidFill>
            <a:srgbClr val="E9E6DF"/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4" name="TextBox 53"/>
          <p:cNvSpPr/>
          <p:nvPr/>
        </p:nvSpPr>
        <p:spPr>
          <a:xfrm>
            <a:off x="8480880" y="3206160"/>
            <a:ext cx="1632600" cy="365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00">
                <a:lumMod val="65000"/>
                <a:lumOff val="35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Project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35" name="Graphic 54" descr="Folder outline"/>
          <p:cNvPicPr/>
          <p:nvPr/>
        </p:nvPicPr>
        <p:blipFill>
          <a:blip r:embed="rId4"/>
          <a:stretch/>
        </p:blipFill>
        <p:spPr>
          <a:xfrm>
            <a:off x="8478000" y="3715560"/>
            <a:ext cx="505800" cy="469440"/>
          </a:xfrm>
          <a:prstGeom prst="rect">
            <a:avLst/>
          </a:prstGeom>
          <a:ln w="0">
            <a:noFill/>
          </a:ln>
        </p:spPr>
      </p:pic>
      <p:sp>
        <p:nvSpPr>
          <p:cNvPr id="336" name="TextBox 55"/>
          <p:cNvSpPr/>
          <p:nvPr/>
        </p:nvSpPr>
        <p:spPr>
          <a:xfrm>
            <a:off x="8976600" y="3803400"/>
            <a:ext cx="12466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Raw Data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37" name="Graphic 56" descr="Document outline"/>
          <p:cNvPicPr/>
          <p:nvPr/>
        </p:nvPicPr>
        <p:blipFill>
          <a:blip r:embed="rId5"/>
          <a:stretch/>
        </p:blipFill>
        <p:spPr>
          <a:xfrm>
            <a:off x="8541720" y="4187520"/>
            <a:ext cx="378720" cy="424080"/>
          </a:xfrm>
          <a:prstGeom prst="rect">
            <a:avLst/>
          </a:prstGeom>
          <a:ln w="0">
            <a:noFill/>
          </a:ln>
        </p:spPr>
      </p:pic>
      <p:pic>
        <p:nvPicPr>
          <p:cNvPr id="338" name="Graphic 57" descr="Document outline"/>
          <p:cNvPicPr/>
          <p:nvPr/>
        </p:nvPicPr>
        <p:blipFill>
          <a:blip r:embed="rId5"/>
          <a:stretch/>
        </p:blipFill>
        <p:spPr>
          <a:xfrm>
            <a:off x="8541720" y="468612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339" name="TextBox 58"/>
          <p:cNvSpPr/>
          <p:nvPr/>
        </p:nvSpPr>
        <p:spPr>
          <a:xfrm>
            <a:off x="8976600" y="4257000"/>
            <a:ext cx="124668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Stats.R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0" name="TextBox 59"/>
          <p:cNvSpPr/>
          <p:nvPr/>
        </p:nvSpPr>
        <p:spPr>
          <a:xfrm>
            <a:off x="8949240" y="4719600"/>
            <a:ext cx="144612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README.md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1" name="Arrow: Right 3"/>
          <p:cNvSpPr/>
          <p:nvPr/>
        </p:nvSpPr>
        <p:spPr>
          <a:xfrm rot="2640000">
            <a:off x="2330640" y="4393800"/>
            <a:ext cx="624240" cy="1213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2" name="Rectangle: Rounded Corners 2"/>
          <p:cNvSpPr/>
          <p:nvPr/>
        </p:nvSpPr>
        <p:spPr>
          <a:xfrm>
            <a:off x="173880" y="3076200"/>
            <a:ext cx="2267640" cy="15267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Editing stats script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Writing manuscript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1309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Remote Location 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44" name="Rectangle 4"/>
          <p:cNvSpPr/>
          <p:nvPr/>
        </p:nvSpPr>
        <p:spPr>
          <a:xfrm>
            <a:off x="1830600" y="2642400"/>
            <a:ext cx="2444040" cy="405360"/>
          </a:xfrm>
          <a:prstGeom prst="rect">
            <a:avLst/>
          </a:prstGeom>
          <a:solidFill>
            <a:srgbClr val="ED7D31"/>
          </a:solidFill>
          <a:ln>
            <a:solidFill>
              <a:srgbClr val="ED7D31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Emily's Computer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5" name="Rectangle 5"/>
          <p:cNvSpPr/>
          <p:nvPr/>
        </p:nvSpPr>
        <p:spPr>
          <a:xfrm>
            <a:off x="4759920" y="2642400"/>
            <a:ext cx="2444040" cy="405360"/>
          </a:xfrm>
          <a:prstGeom prst="rect">
            <a:avLst/>
          </a:prstGeom>
          <a:solidFill>
            <a:schemeClr val="accent5"/>
          </a:solidFill>
          <a:ln>
            <a:solidFill>
              <a:srgbClr val="5B9BD5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Remote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6" name="Rectangle 7"/>
          <p:cNvSpPr/>
          <p:nvPr/>
        </p:nvSpPr>
        <p:spPr>
          <a:xfrm>
            <a:off x="1830600" y="3048120"/>
            <a:ext cx="2444040" cy="2770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7" name="Rectangle 8"/>
          <p:cNvSpPr/>
          <p:nvPr/>
        </p:nvSpPr>
        <p:spPr>
          <a:xfrm>
            <a:off x="4759920" y="3048120"/>
            <a:ext cx="2444040" cy="27705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48" name="Picture 11" descr="A black and white cat logo&#10;&#10;Description automatically generated"/>
          <p:cNvPicPr/>
          <p:nvPr/>
        </p:nvPicPr>
        <p:blipFill>
          <a:blip r:embed="rId2"/>
          <a:srcRect t="-819" r="3024" b="709"/>
          <a:stretch/>
        </p:blipFill>
        <p:spPr>
          <a:xfrm>
            <a:off x="5767560" y="2051640"/>
            <a:ext cx="513720" cy="586800"/>
          </a:xfrm>
          <a:prstGeom prst="rect">
            <a:avLst/>
          </a:prstGeom>
          <a:ln w="0">
            <a:noFill/>
          </a:ln>
        </p:spPr>
      </p:pic>
      <p:pic>
        <p:nvPicPr>
          <p:cNvPr id="349" name="Graphic 13" descr="Programmer female with solid fill"/>
          <p:cNvPicPr/>
          <p:nvPr/>
        </p:nvPicPr>
        <p:blipFill>
          <a:blip r:embed="rId3"/>
          <a:stretch/>
        </p:blipFill>
        <p:spPr>
          <a:xfrm>
            <a:off x="1833120" y="2045880"/>
            <a:ext cx="508320" cy="597240"/>
          </a:xfrm>
          <a:prstGeom prst="rect">
            <a:avLst/>
          </a:prstGeom>
          <a:ln w="0">
            <a:noFill/>
          </a:ln>
        </p:spPr>
      </p:pic>
      <p:sp>
        <p:nvSpPr>
          <p:cNvPr id="350" name="Oval 14"/>
          <p:cNvSpPr/>
          <p:nvPr/>
        </p:nvSpPr>
        <p:spPr>
          <a:xfrm>
            <a:off x="2889720" y="52153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1" name="TextBox 15"/>
          <p:cNvSpPr/>
          <p:nvPr/>
        </p:nvSpPr>
        <p:spPr>
          <a:xfrm>
            <a:off x="3681360" y="5142512"/>
            <a:ext cx="88056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Tenorite"/>
              </a:rPr>
              <a:t>Clone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52" name="Straight Arrow Connector 16"/>
          <p:cNvSpPr/>
          <p:nvPr/>
        </p:nvSpPr>
        <p:spPr>
          <a:xfrm>
            <a:off x="5781600" y="311472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3" name="Straight Arrow Connector 17"/>
          <p:cNvSpPr/>
          <p:nvPr/>
        </p:nvSpPr>
        <p:spPr>
          <a:xfrm>
            <a:off x="5924520" y="325764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4" name="Arrow: Right 18"/>
          <p:cNvSpPr/>
          <p:nvPr/>
        </p:nvSpPr>
        <p:spPr>
          <a:xfrm rot="10800000">
            <a:off x="3572640" y="5413680"/>
            <a:ext cx="1187280" cy="10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5" name="Oval 19"/>
          <p:cNvSpPr/>
          <p:nvPr/>
        </p:nvSpPr>
        <p:spPr>
          <a:xfrm>
            <a:off x="5868360" y="51955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6" name="Straight Arrow Connector 23"/>
          <p:cNvSpPr/>
          <p:nvPr/>
        </p:nvSpPr>
        <p:spPr>
          <a:xfrm>
            <a:off x="6067440" y="340056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7" name="Straight Arrow Connector 27"/>
          <p:cNvSpPr/>
          <p:nvPr/>
        </p:nvSpPr>
        <p:spPr>
          <a:xfrm>
            <a:off x="6022440" y="4839840"/>
            <a:ext cx="3600" cy="34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8" name="Straight Arrow Connector 40"/>
          <p:cNvSpPr/>
          <p:nvPr/>
        </p:nvSpPr>
        <p:spPr>
          <a:xfrm>
            <a:off x="3045240" y="4859640"/>
            <a:ext cx="1800" cy="34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9" name="Oval 43"/>
          <p:cNvSpPr/>
          <p:nvPr/>
        </p:nvSpPr>
        <p:spPr>
          <a:xfrm>
            <a:off x="2889720" y="453420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0" name="TextBox 46"/>
          <p:cNvSpPr/>
          <p:nvPr/>
        </p:nvSpPr>
        <p:spPr>
          <a:xfrm>
            <a:off x="3672360" y="4380392"/>
            <a:ext cx="88056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Tenorite"/>
              </a:rPr>
              <a:t>Push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61" name="Arrow: Right 47"/>
          <p:cNvSpPr/>
          <p:nvPr/>
        </p:nvSpPr>
        <p:spPr>
          <a:xfrm>
            <a:off x="3563280" y="4651200"/>
            <a:ext cx="1187280" cy="10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2" name="Rectangle: Rounded Corners 48"/>
          <p:cNvSpPr/>
          <p:nvPr/>
        </p:nvSpPr>
        <p:spPr>
          <a:xfrm>
            <a:off x="808920" y="4418640"/>
            <a:ext cx="1632600" cy="47448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Tenorite"/>
              </a:rPr>
              <a:t>Commit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3" name="Arrow: Right 49"/>
          <p:cNvSpPr/>
          <p:nvPr/>
        </p:nvSpPr>
        <p:spPr>
          <a:xfrm>
            <a:off x="2437920" y="4602600"/>
            <a:ext cx="370440" cy="1123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4" name="Straight Arrow Connector 50"/>
          <p:cNvSpPr/>
          <p:nvPr/>
        </p:nvSpPr>
        <p:spPr>
          <a:xfrm flipV="1">
            <a:off x="6110640" y="3277800"/>
            <a:ext cx="2048040" cy="1280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5" name="Straight Arrow Connector 51"/>
          <p:cNvSpPr/>
          <p:nvPr/>
        </p:nvSpPr>
        <p:spPr>
          <a:xfrm>
            <a:off x="6065280" y="4749840"/>
            <a:ext cx="218412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6" name="Rectangle: Rounded Corners 52"/>
          <p:cNvSpPr/>
          <p:nvPr/>
        </p:nvSpPr>
        <p:spPr>
          <a:xfrm>
            <a:off x="8175960" y="3004200"/>
            <a:ext cx="2220480" cy="2868840"/>
          </a:xfrm>
          <a:prstGeom prst="roundRect">
            <a:avLst>
              <a:gd name="adj" fmla="val 16667"/>
            </a:avLst>
          </a:prstGeom>
          <a:solidFill>
            <a:srgbClr val="E9E6DF"/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7" name="TextBox 53"/>
          <p:cNvSpPr/>
          <p:nvPr/>
        </p:nvSpPr>
        <p:spPr>
          <a:xfrm>
            <a:off x="8480880" y="3206160"/>
            <a:ext cx="1632600" cy="365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00">
                <a:lumMod val="65000"/>
                <a:lumOff val="35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Project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68" name="Graphic 54" descr="Folder outline"/>
          <p:cNvPicPr/>
          <p:nvPr/>
        </p:nvPicPr>
        <p:blipFill>
          <a:blip r:embed="rId4"/>
          <a:stretch/>
        </p:blipFill>
        <p:spPr>
          <a:xfrm>
            <a:off x="8478000" y="3715560"/>
            <a:ext cx="505800" cy="469440"/>
          </a:xfrm>
          <a:prstGeom prst="rect">
            <a:avLst/>
          </a:prstGeom>
          <a:ln w="0">
            <a:noFill/>
          </a:ln>
        </p:spPr>
      </p:pic>
      <p:sp>
        <p:nvSpPr>
          <p:cNvPr id="369" name="TextBox 55"/>
          <p:cNvSpPr/>
          <p:nvPr/>
        </p:nvSpPr>
        <p:spPr>
          <a:xfrm>
            <a:off x="8976600" y="3803400"/>
            <a:ext cx="12466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Raw Data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70" name="Graphic 56" descr="Document outline"/>
          <p:cNvPicPr/>
          <p:nvPr/>
        </p:nvPicPr>
        <p:blipFill>
          <a:blip r:embed="rId5"/>
          <a:stretch/>
        </p:blipFill>
        <p:spPr>
          <a:xfrm>
            <a:off x="8541720" y="4187520"/>
            <a:ext cx="378720" cy="424080"/>
          </a:xfrm>
          <a:prstGeom prst="rect">
            <a:avLst/>
          </a:prstGeom>
          <a:ln w="0">
            <a:noFill/>
          </a:ln>
        </p:spPr>
      </p:pic>
      <p:pic>
        <p:nvPicPr>
          <p:cNvPr id="371" name="Graphic 57" descr="Document outline"/>
          <p:cNvPicPr/>
          <p:nvPr/>
        </p:nvPicPr>
        <p:blipFill>
          <a:blip r:embed="rId5"/>
          <a:stretch/>
        </p:blipFill>
        <p:spPr>
          <a:xfrm>
            <a:off x="8541720" y="468612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372" name="TextBox 58"/>
          <p:cNvSpPr/>
          <p:nvPr/>
        </p:nvSpPr>
        <p:spPr>
          <a:xfrm>
            <a:off x="8949240" y="4239000"/>
            <a:ext cx="140976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Stats.R (v2)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3" name="TextBox 59"/>
          <p:cNvSpPr/>
          <p:nvPr/>
        </p:nvSpPr>
        <p:spPr>
          <a:xfrm>
            <a:off x="8949240" y="4728600"/>
            <a:ext cx="144612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README.md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4" name="Oval 28"/>
          <p:cNvSpPr/>
          <p:nvPr/>
        </p:nvSpPr>
        <p:spPr>
          <a:xfrm>
            <a:off x="5868360" y="453240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75" name="Graphic 2" descr="Document outline"/>
          <p:cNvPicPr/>
          <p:nvPr/>
        </p:nvPicPr>
        <p:blipFill>
          <a:blip r:embed="rId5"/>
          <a:stretch/>
        </p:blipFill>
        <p:spPr>
          <a:xfrm>
            <a:off x="8541720" y="519444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376" name="TextBox 3"/>
          <p:cNvSpPr/>
          <p:nvPr/>
        </p:nvSpPr>
        <p:spPr>
          <a:xfrm>
            <a:off x="8976600" y="5254920"/>
            <a:ext cx="14461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Manuscript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1309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Remote Location 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78" name="Rectangle 4"/>
          <p:cNvSpPr/>
          <p:nvPr/>
        </p:nvSpPr>
        <p:spPr>
          <a:xfrm>
            <a:off x="1830600" y="2642400"/>
            <a:ext cx="2444040" cy="405360"/>
          </a:xfrm>
          <a:prstGeom prst="rect">
            <a:avLst/>
          </a:prstGeom>
          <a:solidFill>
            <a:srgbClr val="ED7D31"/>
          </a:solidFill>
          <a:ln>
            <a:solidFill>
              <a:srgbClr val="ED7D31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Emily's Computer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9" name="Rectangle 5"/>
          <p:cNvSpPr/>
          <p:nvPr/>
        </p:nvSpPr>
        <p:spPr>
          <a:xfrm>
            <a:off x="4759920" y="2642400"/>
            <a:ext cx="2444040" cy="405360"/>
          </a:xfrm>
          <a:prstGeom prst="rect">
            <a:avLst/>
          </a:prstGeom>
          <a:solidFill>
            <a:schemeClr val="accent5"/>
          </a:solidFill>
          <a:ln>
            <a:solidFill>
              <a:srgbClr val="5B9BD5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Remote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0" name="Rectangle 7"/>
          <p:cNvSpPr/>
          <p:nvPr/>
        </p:nvSpPr>
        <p:spPr>
          <a:xfrm>
            <a:off x="1830600" y="3048120"/>
            <a:ext cx="2444040" cy="2770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1" name="Rectangle 8"/>
          <p:cNvSpPr/>
          <p:nvPr/>
        </p:nvSpPr>
        <p:spPr>
          <a:xfrm>
            <a:off x="4759920" y="3048120"/>
            <a:ext cx="2444040" cy="27705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82" name="Picture 11" descr="A black and white cat logo&#10;&#10;Description automatically generated"/>
          <p:cNvPicPr/>
          <p:nvPr/>
        </p:nvPicPr>
        <p:blipFill>
          <a:blip r:embed="rId2"/>
          <a:srcRect t="-819" r="3024" b="709"/>
          <a:stretch/>
        </p:blipFill>
        <p:spPr>
          <a:xfrm>
            <a:off x="5767560" y="2051640"/>
            <a:ext cx="513720" cy="586800"/>
          </a:xfrm>
          <a:prstGeom prst="rect">
            <a:avLst/>
          </a:prstGeom>
          <a:ln w="0">
            <a:noFill/>
          </a:ln>
        </p:spPr>
      </p:pic>
      <p:pic>
        <p:nvPicPr>
          <p:cNvPr id="383" name="Graphic 13" descr="Programmer female with solid fill"/>
          <p:cNvPicPr/>
          <p:nvPr/>
        </p:nvPicPr>
        <p:blipFill>
          <a:blip r:embed="rId3"/>
          <a:stretch/>
        </p:blipFill>
        <p:spPr>
          <a:xfrm>
            <a:off x="1833120" y="2045880"/>
            <a:ext cx="508320" cy="597240"/>
          </a:xfrm>
          <a:prstGeom prst="rect">
            <a:avLst/>
          </a:prstGeom>
          <a:ln w="0">
            <a:noFill/>
          </a:ln>
        </p:spPr>
      </p:pic>
      <p:sp>
        <p:nvSpPr>
          <p:cNvPr id="384" name="Oval 14"/>
          <p:cNvSpPr/>
          <p:nvPr/>
        </p:nvSpPr>
        <p:spPr>
          <a:xfrm>
            <a:off x="2889720" y="52153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5" name="TextBox 15"/>
          <p:cNvSpPr/>
          <p:nvPr/>
        </p:nvSpPr>
        <p:spPr>
          <a:xfrm>
            <a:off x="3681360" y="5142512"/>
            <a:ext cx="88056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Tenorite"/>
              </a:rPr>
              <a:t>Clone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86" name="Straight Arrow Connector 16"/>
          <p:cNvSpPr/>
          <p:nvPr/>
        </p:nvSpPr>
        <p:spPr>
          <a:xfrm>
            <a:off x="5781600" y="311472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7" name="Straight Arrow Connector 17"/>
          <p:cNvSpPr/>
          <p:nvPr/>
        </p:nvSpPr>
        <p:spPr>
          <a:xfrm>
            <a:off x="5924520" y="325764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8" name="Arrow: Right 18"/>
          <p:cNvSpPr/>
          <p:nvPr/>
        </p:nvSpPr>
        <p:spPr>
          <a:xfrm rot="10800000">
            <a:off x="3572640" y="5413680"/>
            <a:ext cx="1187280" cy="10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9" name="Oval 19"/>
          <p:cNvSpPr/>
          <p:nvPr/>
        </p:nvSpPr>
        <p:spPr>
          <a:xfrm>
            <a:off x="5868360" y="51955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0" name="Straight Arrow Connector 23"/>
          <p:cNvSpPr/>
          <p:nvPr/>
        </p:nvSpPr>
        <p:spPr>
          <a:xfrm>
            <a:off x="6067440" y="340056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1" name="Straight Arrow Connector 27"/>
          <p:cNvSpPr/>
          <p:nvPr/>
        </p:nvSpPr>
        <p:spPr>
          <a:xfrm>
            <a:off x="6022440" y="4839840"/>
            <a:ext cx="3600" cy="34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2" name="Straight Arrow Connector 40"/>
          <p:cNvSpPr/>
          <p:nvPr/>
        </p:nvSpPr>
        <p:spPr>
          <a:xfrm>
            <a:off x="3045240" y="4859640"/>
            <a:ext cx="1800" cy="34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3" name="Oval 43"/>
          <p:cNvSpPr/>
          <p:nvPr/>
        </p:nvSpPr>
        <p:spPr>
          <a:xfrm>
            <a:off x="2889720" y="453420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4" name="Straight Arrow Connector 44"/>
          <p:cNvSpPr/>
          <p:nvPr/>
        </p:nvSpPr>
        <p:spPr>
          <a:xfrm>
            <a:off x="3043440" y="4188240"/>
            <a:ext cx="3600" cy="34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5" name="Oval 45"/>
          <p:cNvSpPr/>
          <p:nvPr/>
        </p:nvSpPr>
        <p:spPr>
          <a:xfrm>
            <a:off x="2889720" y="391068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6" name="TextBox 46"/>
          <p:cNvSpPr/>
          <p:nvPr/>
        </p:nvSpPr>
        <p:spPr>
          <a:xfrm>
            <a:off x="3672360" y="4380392"/>
            <a:ext cx="88056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Tenorite"/>
              </a:rPr>
              <a:t>Push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97" name="Arrow: Right 47"/>
          <p:cNvSpPr/>
          <p:nvPr/>
        </p:nvSpPr>
        <p:spPr>
          <a:xfrm>
            <a:off x="3563280" y="4651200"/>
            <a:ext cx="1187280" cy="10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8" name="Rectangle: Rounded Corners 48"/>
          <p:cNvSpPr/>
          <p:nvPr/>
        </p:nvSpPr>
        <p:spPr>
          <a:xfrm>
            <a:off x="808920" y="3810960"/>
            <a:ext cx="1632600" cy="47448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More work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9" name="Arrow: Right 49"/>
          <p:cNvSpPr/>
          <p:nvPr/>
        </p:nvSpPr>
        <p:spPr>
          <a:xfrm>
            <a:off x="2437920" y="3994560"/>
            <a:ext cx="370440" cy="1123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0" name="Straight Arrow Connector 50"/>
          <p:cNvSpPr/>
          <p:nvPr/>
        </p:nvSpPr>
        <p:spPr>
          <a:xfrm flipV="1">
            <a:off x="6110640" y="3277800"/>
            <a:ext cx="2048040" cy="1280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1" name="Straight Arrow Connector 51"/>
          <p:cNvSpPr/>
          <p:nvPr/>
        </p:nvSpPr>
        <p:spPr>
          <a:xfrm>
            <a:off x="6065280" y="4749840"/>
            <a:ext cx="218412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2" name="Rectangle: Rounded Corners 52"/>
          <p:cNvSpPr/>
          <p:nvPr/>
        </p:nvSpPr>
        <p:spPr>
          <a:xfrm>
            <a:off x="8175960" y="3004200"/>
            <a:ext cx="2220480" cy="2868840"/>
          </a:xfrm>
          <a:prstGeom prst="roundRect">
            <a:avLst>
              <a:gd name="adj" fmla="val 16667"/>
            </a:avLst>
          </a:prstGeom>
          <a:solidFill>
            <a:srgbClr val="E9E6DF"/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3" name="TextBox 53"/>
          <p:cNvSpPr/>
          <p:nvPr/>
        </p:nvSpPr>
        <p:spPr>
          <a:xfrm>
            <a:off x="8480880" y="3206160"/>
            <a:ext cx="1632600" cy="365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00">
                <a:lumMod val="65000"/>
                <a:lumOff val="35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Project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04" name="Graphic 54" descr="Folder outline"/>
          <p:cNvPicPr/>
          <p:nvPr/>
        </p:nvPicPr>
        <p:blipFill>
          <a:blip r:embed="rId4"/>
          <a:stretch/>
        </p:blipFill>
        <p:spPr>
          <a:xfrm>
            <a:off x="8478000" y="3715560"/>
            <a:ext cx="505800" cy="469440"/>
          </a:xfrm>
          <a:prstGeom prst="rect">
            <a:avLst/>
          </a:prstGeom>
          <a:ln w="0">
            <a:noFill/>
          </a:ln>
        </p:spPr>
      </p:pic>
      <p:sp>
        <p:nvSpPr>
          <p:cNvPr id="405" name="TextBox 55"/>
          <p:cNvSpPr/>
          <p:nvPr/>
        </p:nvSpPr>
        <p:spPr>
          <a:xfrm>
            <a:off x="8976600" y="3803400"/>
            <a:ext cx="12466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Raw Data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06" name="Graphic 56" descr="Document outline"/>
          <p:cNvPicPr/>
          <p:nvPr/>
        </p:nvPicPr>
        <p:blipFill>
          <a:blip r:embed="rId5"/>
          <a:stretch/>
        </p:blipFill>
        <p:spPr>
          <a:xfrm>
            <a:off x="8541720" y="4187520"/>
            <a:ext cx="378720" cy="424080"/>
          </a:xfrm>
          <a:prstGeom prst="rect">
            <a:avLst/>
          </a:prstGeom>
          <a:ln w="0">
            <a:noFill/>
          </a:ln>
        </p:spPr>
      </p:pic>
      <p:pic>
        <p:nvPicPr>
          <p:cNvPr id="407" name="Graphic 57" descr="Document outline"/>
          <p:cNvPicPr/>
          <p:nvPr/>
        </p:nvPicPr>
        <p:blipFill>
          <a:blip r:embed="rId5"/>
          <a:stretch/>
        </p:blipFill>
        <p:spPr>
          <a:xfrm>
            <a:off x="8541720" y="468612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408" name="TextBox 58"/>
          <p:cNvSpPr/>
          <p:nvPr/>
        </p:nvSpPr>
        <p:spPr>
          <a:xfrm>
            <a:off x="8949240" y="4239000"/>
            <a:ext cx="140976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Stats.R (v2)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9" name="TextBox 59"/>
          <p:cNvSpPr/>
          <p:nvPr/>
        </p:nvSpPr>
        <p:spPr>
          <a:xfrm>
            <a:off x="8949240" y="4728600"/>
            <a:ext cx="144612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README.md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0" name="Oval 28"/>
          <p:cNvSpPr/>
          <p:nvPr/>
        </p:nvSpPr>
        <p:spPr>
          <a:xfrm>
            <a:off x="5868360" y="453240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411" name="Graphic 2" descr="Document outline"/>
          <p:cNvPicPr/>
          <p:nvPr/>
        </p:nvPicPr>
        <p:blipFill>
          <a:blip r:embed="rId5"/>
          <a:stretch/>
        </p:blipFill>
        <p:spPr>
          <a:xfrm>
            <a:off x="8541720" y="519444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412" name="TextBox 3"/>
          <p:cNvSpPr/>
          <p:nvPr/>
        </p:nvSpPr>
        <p:spPr>
          <a:xfrm>
            <a:off x="8976600" y="5254920"/>
            <a:ext cx="14461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Manuscript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 idx="4294967295"/>
          </p:nvPr>
        </p:nvSpPr>
        <p:spPr>
          <a:xfrm>
            <a:off x="7911548" y="136525"/>
            <a:ext cx="4179888" cy="106611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1" strike="noStrike" cap="all" spc="148" dirty="0">
                <a:solidFill>
                  <a:schemeClr val="bg1"/>
                </a:solidFill>
                <a:latin typeface="Tenorite"/>
              </a:rPr>
              <a:t>Outline</a:t>
            </a:r>
            <a:endParaRPr lang="en-US" sz="4000" b="0" strike="noStrike" spc="-1" dirty="0">
              <a:solidFill>
                <a:schemeClr val="bg1"/>
              </a:solidFill>
              <a:latin typeface="Tenorite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ldNum" idx="4294967295"/>
          </p:nvPr>
        </p:nvSpPr>
        <p:spPr>
          <a:xfrm>
            <a:off x="11204575" y="6356350"/>
            <a:ext cx="987425" cy="365125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Aft>
                <a:spcPts val="601"/>
              </a:spcAft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spcAft>
                <a:spcPts val="601"/>
              </a:spcAft>
              <a:buNone/>
            </a:pPr>
            <a:fld id="{674255AF-EED8-4E67-A0AF-1B92EEA79620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34C01-6D04-65D2-6BCB-670FAC965B6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02017" y="1086679"/>
            <a:ext cx="5989983" cy="54333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Version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Git as Version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GitHub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What is a Repository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Hands-on: Create a GitHub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What is Cloning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Hands-on: Clone a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Collaboration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Hands-on: Resolving Conflicts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1234923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cap="all" spc="148" dirty="0">
                <a:solidFill>
                  <a:srgbClr val="000000"/>
                </a:solidFill>
                <a:latin typeface="Tenorite"/>
              </a:rPr>
              <a:t>Setting up a Repository</a:t>
            </a:r>
            <a:endParaRPr lang="en-US" sz="2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sldNum" idx="16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1125FB-E165-48EE-9C50-71603C8F606D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DA712C63-EAD1-BAB3-7CA6-67D035D3ABE8}"/>
              </a:ext>
            </a:extLst>
          </p:cNvPr>
          <p:cNvSpPr txBox="1">
            <a:spLocks/>
          </p:cNvSpPr>
          <p:nvPr/>
        </p:nvSpPr>
        <p:spPr>
          <a:xfrm>
            <a:off x="1355411" y="1866378"/>
            <a:ext cx="9882431" cy="4854822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900"/>
              </a:spcBef>
            </a:pPr>
            <a:r>
              <a:rPr lang="en-US" sz="3200" b="1" dirty="0">
                <a:solidFill>
                  <a:srgbClr val="0E0E0E"/>
                </a:solidFill>
                <a:effectLst/>
                <a:latin typeface="Tenorite" pitchFamily="2" charset="0"/>
              </a:rPr>
              <a:t>Visibility Options:</a:t>
            </a:r>
            <a:endParaRPr lang="en-US" sz="3200" dirty="0">
              <a:solidFill>
                <a:srgbClr val="0E0E0E"/>
              </a:solidFill>
              <a:effectLst/>
              <a:latin typeface="Tenorite" pitchFamily="2" charset="0"/>
            </a:endParaRPr>
          </a:p>
          <a:p>
            <a:pPr lvl="1">
              <a:spcBef>
                <a:spcPts val="900"/>
              </a:spcBef>
            </a:pPr>
            <a:r>
              <a:rPr lang="en-US" b="1" dirty="0">
                <a:solidFill>
                  <a:srgbClr val="0E0E0E"/>
                </a:solidFill>
                <a:effectLst/>
                <a:latin typeface="Tenorite" pitchFamily="2" charset="0"/>
              </a:rPr>
              <a:t>Public:</a:t>
            </a:r>
            <a:r>
              <a:rPr lang="en-US" dirty="0">
                <a:solidFill>
                  <a:srgbClr val="0E0E0E"/>
                </a:solidFill>
                <a:effectLst/>
                <a:latin typeface="Tenorite" pitchFamily="2" charset="0"/>
              </a:rPr>
              <a:t> Anyone can see your repository.</a:t>
            </a:r>
          </a:p>
          <a:p>
            <a:pPr lvl="1">
              <a:spcBef>
                <a:spcPts val="900"/>
              </a:spcBef>
            </a:pPr>
            <a:r>
              <a:rPr lang="en-US" b="1" dirty="0">
                <a:solidFill>
                  <a:srgbClr val="0E0E0E"/>
                </a:solidFill>
                <a:effectLst/>
                <a:latin typeface="Tenorite" pitchFamily="2" charset="0"/>
              </a:rPr>
              <a:t>Private:</a:t>
            </a:r>
            <a:r>
              <a:rPr lang="en-US" dirty="0">
                <a:solidFill>
                  <a:srgbClr val="0E0E0E"/>
                </a:solidFill>
                <a:effectLst/>
                <a:latin typeface="Tenorite" pitchFamily="2" charset="0"/>
              </a:rPr>
              <a:t> Only you and collaborators can access the repository.</a:t>
            </a:r>
          </a:p>
          <a:p>
            <a:pPr>
              <a:spcBef>
                <a:spcPts val="900"/>
              </a:spcBef>
            </a:pPr>
            <a:r>
              <a:rPr lang="en-US" sz="3200" b="1" dirty="0">
                <a:solidFill>
                  <a:srgbClr val="0E0E0E"/>
                </a:solidFill>
                <a:effectLst/>
                <a:latin typeface="Tenorite" pitchFamily="2" charset="0"/>
              </a:rPr>
              <a:t>Initialize: </a:t>
            </a:r>
            <a:r>
              <a:rPr lang="en-US" sz="3200" dirty="0">
                <a:solidFill>
                  <a:srgbClr val="0E0E0E"/>
                </a:solidFill>
                <a:effectLst/>
                <a:latin typeface="Tenorite" pitchFamily="2" charset="0"/>
              </a:rPr>
              <a:t>Initializing a repository means setting up a new project folder (repository) for Git to start tracking changes. You can do this on your local computer or when setting up your repository online by adding selected files:</a:t>
            </a:r>
            <a:endParaRPr lang="en-US" sz="3200" b="1" dirty="0">
              <a:solidFill>
                <a:srgbClr val="0E0E0E"/>
              </a:solidFill>
              <a:latin typeface="Tenorite" pitchFamily="2" charset="0"/>
            </a:endParaRPr>
          </a:p>
          <a:p>
            <a:pPr lvl="1">
              <a:spcBef>
                <a:spcPts val="900"/>
              </a:spcBef>
            </a:pPr>
            <a:r>
              <a:rPr lang="en-US" b="1" dirty="0">
                <a:solidFill>
                  <a:srgbClr val="0E0E0E"/>
                </a:solidFill>
                <a:latin typeface="Tenorite" pitchFamily="2" charset="0"/>
              </a:rPr>
              <a:t>Add a</a:t>
            </a:r>
            <a:r>
              <a:rPr lang="en-US" b="1" dirty="0">
                <a:solidFill>
                  <a:srgbClr val="0E0E0E"/>
                </a:solidFill>
                <a:effectLst/>
                <a:latin typeface="Tenorite" pitchFamily="2" charset="0"/>
              </a:rPr>
              <a:t> README:</a:t>
            </a:r>
            <a:r>
              <a:rPr lang="en-US" dirty="0">
                <a:solidFill>
                  <a:srgbClr val="0E0E0E"/>
                </a:solidFill>
                <a:effectLst/>
                <a:latin typeface="Tenorite" pitchFamily="2" charset="0"/>
              </a:rPr>
              <a:t> Automatically adds a </a:t>
            </a:r>
            <a:r>
              <a:rPr lang="en-US" dirty="0" err="1">
                <a:solidFill>
                  <a:srgbClr val="0E0E0E"/>
                </a:solidFill>
                <a:effectLst/>
                <a:latin typeface="Tenorite" pitchFamily="2" charset="0"/>
              </a:rPr>
              <a:t>README.md</a:t>
            </a:r>
            <a:r>
              <a:rPr lang="en-US" dirty="0">
                <a:solidFill>
                  <a:srgbClr val="0E0E0E"/>
                </a:solidFill>
                <a:effectLst/>
                <a:latin typeface="Tenorite" pitchFamily="2" charset="0"/>
              </a:rPr>
              <a:t> file to get started.</a:t>
            </a:r>
          </a:p>
          <a:p>
            <a:pPr lvl="1">
              <a:spcBef>
                <a:spcPts val="900"/>
              </a:spcBef>
            </a:pPr>
            <a:r>
              <a:rPr lang="en-US" b="1" dirty="0">
                <a:solidFill>
                  <a:srgbClr val="0E0E0E"/>
                </a:solidFill>
                <a:effectLst/>
                <a:latin typeface="Tenorite" pitchFamily="2" charset="0"/>
              </a:rPr>
              <a:t>Add a .</a:t>
            </a:r>
            <a:r>
              <a:rPr lang="en-US" b="1" dirty="0" err="1">
                <a:solidFill>
                  <a:srgbClr val="0E0E0E"/>
                </a:solidFill>
                <a:effectLst/>
                <a:latin typeface="Tenorite" pitchFamily="2" charset="0"/>
              </a:rPr>
              <a:t>gitignore</a:t>
            </a:r>
            <a:r>
              <a:rPr lang="en-US" b="1" dirty="0">
                <a:solidFill>
                  <a:srgbClr val="0E0E0E"/>
                </a:solidFill>
                <a:effectLst/>
                <a:latin typeface="Tenorite" pitchFamily="2" charset="0"/>
              </a:rPr>
              <a:t> File:</a:t>
            </a:r>
            <a:r>
              <a:rPr lang="en-US" dirty="0">
                <a:solidFill>
                  <a:srgbClr val="0E0E0E"/>
                </a:solidFill>
                <a:effectLst/>
                <a:latin typeface="Tenorite" pitchFamily="2" charset="0"/>
              </a:rPr>
              <a:t> GitHub provides templates for common languages and tools (e.g., Python, Node.js).</a:t>
            </a:r>
          </a:p>
          <a:p>
            <a:pPr lvl="1">
              <a:spcBef>
                <a:spcPts val="900"/>
              </a:spcBef>
            </a:pPr>
            <a:r>
              <a:rPr lang="en-US" b="1" dirty="0">
                <a:solidFill>
                  <a:srgbClr val="0E0E0E"/>
                </a:solidFill>
                <a:effectLst/>
                <a:latin typeface="Tenorite" pitchFamily="2" charset="0"/>
              </a:rPr>
              <a:t>Add a License:</a:t>
            </a:r>
            <a:r>
              <a:rPr lang="en-US" dirty="0">
                <a:solidFill>
                  <a:srgbClr val="0E0E0E"/>
                </a:solidFill>
                <a:effectLst/>
                <a:latin typeface="Tenorite" pitchFamily="2" charset="0"/>
              </a:rPr>
              <a:t> GitHub lets you select and add a license when creating a repository.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A3DB8-DBC4-D6E6-65A3-0B7E9B6BE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>
            <a:extLst>
              <a:ext uri="{FF2B5EF4-FFF2-40B4-BE49-F238E27FC236}">
                <a16:creationId xmlns:a16="http://schemas.microsoft.com/office/drawing/2014/main" id="{7F9149DD-73B9-CBAA-5B22-87298D179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85" y="-477360"/>
            <a:ext cx="7287840" cy="1479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 dirty="0">
                <a:solidFill>
                  <a:srgbClr val="000000"/>
                </a:solidFill>
                <a:latin typeface="Tenorite"/>
              </a:rPr>
              <a:t>GitHub</a:t>
            </a:r>
            <a:endParaRPr lang="en-US" sz="2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15" name="PlaceHolder 3">
            <a:extLst>
              <a:ext uri="{FF2B5EF4-FFF2-40B4-BE49-F238E27FC236}">
                <a16:creationId xmlns:a16="http://schemas.microsoft.com/office/drawing/2014/main" id="{053D50A9-A625-6434-2DA4-9C17E2A45C4F}"/>
              </a:ext>
            </a:extLst>
          </p:cNvPr>
          <p:cNvSpPr>
            <a:spLocks noGrp="1"/>
          </p:cNvSpPr>
          <p:nvPr>
            <p:ph type="sldNum" idx="16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1125FB-E165-48EE-9C50-71603C8F606D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21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416" name="Picture 4" descr="Markdown Basics">
            <a:extLst>
              <a:ext uri="{FF2B5EF4-FFF2-40B4-BE49-F238E27FC236}">
                <a16:creationId xmlns:a16="http://schemas.microsoft.com/office/drawing/2014/main" id="{25EE05D8-E5D5-1F04-E5D5-3D0C7753995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0" y="0"/>
            <a:ext cx="10094070" cy="6141787"/>
          </a:xfrm>
          <a:prstGeom prst="rect">
            <a:avLst/>
          </a:prstGeom>
          <a:ln w="0">
            <a:noFill/>
          </a:ln>
        </p:spPr>
      </p:pic>
      <p:sp>
        <p:nvSpPr>
          <p:cNvPr id="414" name="PlaceHolder 2">
            <a:extLst>
              <a:ext uri="{FF2B5EF4-FFF2-40B4-BE49-F238E27FC236}">
                <a16:creationId xmlns:a16="http://schemas.microsoft.com/office/drawing/2014/main" id="{1E4E4F98-9014-419D-55D0-1B8ECC8D103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404101" y="2463800"/>
            <a:ext cx="4787900" cy="4394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>
            <a:normAutofit fontScale="92500"/>
          </a:bodyPr>
          <a:lstStyle/>
          <a:p>
            <a:pPr marL="280440" lvl="2" indent="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800" b="1" strike="noStrike" spc="49" dirty="0" err="1">
                <a:solidFill>
                  <a:srgbClr val="000000"/>
                </a:solidFill>
                <a:latin typeface="Tenorite" pitchFamily="2" charset="0"/>
                <a:ea typeface="Tenorite"/>
              </a:rPr>
              <a:t>README.md</a:t>
            </a:r>
            <a:endParaRPr lang="en-US" sz="2800" b="1" strike="noStrike" spc="49" dirty="0">
              <a:solidFill>
                <a:srgbClr val="000000"/>
              </a:solidFill>
              <a:latin typeface="Tenorite" pitchFamily="2" charset="0"/>
              <a:ea typeface="Tenorite"/>
            </a:endParaRPr>
          </a:p>
          <a:p>
            <a:r>
              <a:rPr lang="en-US" sz="2400" b="1" dirty="0">
                <a:solidFill>
                  <a:srgbClr val="0E0E0E"/>
                </a:solidFill>
                <a:effectLst/>
                <a:latin typeface="Tenorite" pitchFamily="2" charset="0"/>
              </a:rPr>
              <a:t>Purpose: </a:t>
            </a:r>
            <a:r>
              <a:rPr lang="en-US" sz="2400" dirty="0">
                <a:solidFill>
                  <a:srgbClr val="0E0E0E"/>
                </a:solidFill>
                <a:effectLst/>
                <a:latin typeface="Tenorite" pitchFamily="2" charset="0"/>
              </a:rPr>
              <a:t>Provides a description of the repository and its purpose.</a:t>
            </a:r>
          </a:p>
          <a:p>
            <a:pPr>
              <a:spcBef>
                <a:spcPts val="900"/>
              </a:spcBef>
            </a:pPr>
            <a:r>
              <a:rPr lang="en-US" sz="2400" b="1" dirty="0">
                <a:solidFill>
                  <a:srgbClr val="0E0E0E"/>
                </a:solidFill>
                <a:effectLst/>
                <a:latin typeface="Tenorite" pitchFamily="2" charset="0"/>
              </a:rPr>
              <a:t>Why It’s Important: </a:t>
            </a:r>
            <a:r>
              <a:rPr lang="en-US" sz="2400" dirty="0">
                <a:solidFill>
                  <a:srgbClr val="0E0E0E"/>
                </a:solidFill>
                <a:effectLst/>
                <a:latin typeface="Tenorite" pitchFamily="2" charset="0"/>
              </a:rPr>
              <a:t>Helps others (and you!) understand what the project is about and how to use it.</a:t>
            </a:r>
          </a:p>
          <a:p>
            <a:pPr>
              <a:spcBef>
                <a:spcPts val="900"/>
              </a:spcBef>
            </a:pPr>
            <a:r>
              <a:rPr lang="en-US" sz="2400" b="1" dirty="0">
                <a:solidFill>
                  <a:srgbClr val="0E0E0E"/>
                </a:solidFill>
                <a:effectLst/>
                <a:latin typeface="Tenorite" pitchFamily="2" charset="0"/>
              </a:rPr>
              <a:t>What to Include:</a:t>
            </a:r>
          </a:p>
          <a:p>
            <a:pPr lvl="1"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Tenorite" pitchFamily="2" charset="0"/>
              </a:rPr>
              <a:t>Project title and description.</a:t>
            </a:r>
          </a:p>
          <a:p>
            <a:pPr lvl="1"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Tenorite" pitchFamily="2" charset="0"/>
              </a:rPr>
              <a:t>Installation instructions.</a:t>
            </a:r>
          </a:p>
          <a:p>
            <a:pPr lvl="1"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Tenorite" pitchFamily="2" charset="0"/>
              </a:rPr>
              <a:t>Usage examples.</a:t>
            </a:r>
          </a:p>
          <a:p>
            <a:pPr lvl="1"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Tenorite" pitchFamily="2" charset="0"/>
              </a:rPr>
              <a:t>Contact information or links.</a:t>
            </a:r>
          </a:p>
          <a:p>
            <a:pPr marL="280440" lvl="2" indent="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None/>
            </a:pPr>
            <a:endParaRPr lang="en-US" sz="2400" strike="noStrike" spc="49" dirty="0">
              <a:solidFill>
                <a:srgbClr val="000000"/>
              </a:solidFill>
              <a:latin typeface="Tenorite" pitchFamily="2" charset="0"/>
              <a:ea typeface="Tenorite"/>
            </a:endParaRPr>
          </a:p>
        </p:txBody>
      </p:sp>
    </p:spTree>
    <p:extLst>
      <p:ext uri="{BB962C8B-B14F-4D97-AF65-F5344CB8AC3E}">
        <p14:creationId xmlns:p14="http://schemas.microsoft.com/office/powerpoint/2010/main" val="1309836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884195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 dirty="0">
                <a:solidFill>
                  <a:srgbClr val="000000"/>
                </a:solidFill>
                <a:latin typeface="Tenorite"/>
              </a:rPr>
              <a:t>GitHub</a:t>
            </a:r>
            <a:endParaRPr lang="en-US" sz="2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/>
          </p:nvPr>
        </p:nvSpPr>
        <p:spPr>
          <a:xfrm>
            <a:off x="400833" y="1540701"/>
            <a:ext cx="4934367" cy="5180499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2500" lnSpcReduction="10000"/>
          </a:bodyPr>
          <a:lstStyle/>
          <a:p>
            <a:pPr marL="280440" lvl="2" indent="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3600" b="1" strike="noStrike" spc="49" dirty="0">
                <a:solidFill>
                  <a:srgbClr val="000000"/>
                </a:solidFill>
                <a:latin typeface="Tenorite"/>
                <a:ea typeface="Tenorite"/>
              </a:rPr>
              <a:t>.</a:t>
            </a:r>
            <a:r>
              <a:rPr lang="en-US" sz="3600" b="1" strike="noStrike" spc="49" dirty="0" err="1">
                <a:solidFill>
                  <a:srgbClr val="000000"/>
                </a:solidFill>
                <a:latin typeface="Tenorite"/>
                <a:ea typeface="Tenorite"/>
              </a:rPr>
              <a:t>gitignore</a:t>
            </a:r>
            <a:endParaRPr lang="en-US" sz="3600" b="1" strike="noStrike" spc="49" dirty="0">
              <a:solidFill>
                <a:srgbClr val="000000"/>
              </a:solidFill>
              <a:latin typeface="Tenorite"/>
              <a:ea typeface="Tenorite"/>
            </a:endParaRPr>
          </a:p>
          <a:p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Purpose: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 Specifies files or file types that Git should ignore (not track).</a:t>
            </a:r>
          </a:p>
          <a:p>
            <a:pPr>
              <a:spcBef>
                <a:spcPts val="900"/>
              </a:spcBef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Why It’s Important: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 Prevents unnecessary or sensitive files (e.g., passwords, logs, system files) from being included in your repository.</a:t>
            </a:r>
          </a:p>
          <a:p>
            <a:pPr>
              <a:spcBef>
                <a:spcPts val="900"/>
              </a:spcBef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Examples of Files to Ignore:</a:t>
            </a: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 lvl="1">
              <a:spcBef>
                <a:spcPts val="900"/>
              </a:spcBef>
            </a:pPr>
            <a:r>
              <a:rPr lang="en-US" sz="2600" dirty="0">
                <a:solidFill>
                  <a:srgbClr val="0E0E0E"/>
                </a:solidFill>
                <a:effectLst/>
                <a:latin typeface=".AppleSystemUIFont"/>
              </a:rPr>
              <a:t>Temporary files (e.g., </a:t>
            </a:r>
            <a:r>
              <a:rPr lang="en-US" sz="2600" dirty="0">
                <a:solidFill>
                  <a:srgbClr val="0E0E0E"/>
                </a:solidFill>
                <a:effectLst/>
                <a:latin typeface=".AppleSystemUIFontMonospaced"/>
              </a:rPr>
              <a:t>.</a:t>
            </a:r>
            <a:r>
              <a:rPr lang="en-US" sz="2600" dirty="0" err="1">
                <a:solidFill>
                  <a:srgbClr val="0E0E0E"/>
                </a:solidFill>
                <a:effectLst/>
                <a:latin typeface=".AppleSystemUIFontMonospaced"/>
              </a:rPr>
              <a:t>DS_Store</a:t>
            </a:r>
            <a:r>
              <a:rPr lang="en-US" sz="2600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en-US" sz="2600" dirty="0">
                <a:solidFill>
                  <a:srgbClr val="0E0E0E"/>
                </a:solidFill>
                <a:effectLst/>
                <a:latin typeface=".AppleSystemUIFontMonospaced"/>
              </a:rPr>
              <a:t>*.</a:t>
            </a:r>
            <a:r>
              <a:rPr lang="en-US" sz="2600" dirty="0" err="1">
                <a:solidFill>
                  <a:srgbClr val="0E0E0E"/>
                </a:solidFill>
                <a:effectLst/>
                <a:latin typeface=".AppleSystemUIFontMonospaced"/>
              </a:rPr>
              <a:t>tmp</a:t>
            </a:r>
            <a:r>
              <a:rPr lang="en-US" sz="2600" dirty="0">
                <a:solidFill>
                  <a:srgbClr val="0E0E0E"/>
                </a:solidFill>
                <a:effectLst/>
                <a:latin typeface=".AppleSystemUIFont"/>
              </a:rPr>
              <a:t>).</a:t>
            </a:r>
          </a:p>
          <a:p>
            <a:pPr lvl="1">
              <a:spcBef>
                <a:spcPts val="900"/>
              </a:spcBef>
            </a:pPr>
            <a:r>
              <a:rPr lang="en-US" sz="2600" dirty="0">
                <a:solidFill>
                  <a:srgbClr val="0E0E0E"/>
                </a:solidFill>
                <a:effectLst/>
                <a:latin typeface=".AppleSystemUIFont"/>
              </a:rPr>
              <a:t>Files with sensitive information (e.g., </a:t>
            </a:r>
            <a:r>
              <a:rPr lang="en-US" sz="2600" dirty="0">
                <a:solidFill>
                  <a:srgbClr val="0E0E0E"/>
                </a:solidFill>
                <a:latin typeface=".AppleSystemUIFontMonospaced"/>
              </a:rPr>
              <a:t>personal files</a:t>
            </a:r>
            <a:r>
              <a:rPr lang="en-US" sz="2600" dirty="0">
                <a:solidFill>
                  <a:srgbClr val="0E0E0E"/>
                </a:solidFill>
                <a:effectLst/>
                <a:latin typeface=".AppleSystemUIFont"/>
              </a:rPr>
              <a:t>).</a:t>
            </a:r>
          </a:p>
          <a:p>
            <a:pPr marL="280440" lvl="2" indent="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None/>
            </a:pPr>
            <a:endParaRPr lang="en-US" b="1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sldNum" idx="17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7519B8-800F-4133-882D-6F8868362D46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22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420" name="Picture 3" descr="What is Git-Ignore and How to Use it? - GeeksforGeeks"/>
          <p:cNvPicPr/>
          <p:nvPr/>
        </p:nvPicPr>
        <p:blipFill>
          <a:blip r:embed="rId3"/>
          <a:stretch/>
        </p:blipFill>
        <p:spPr>
          <a:xfrm>
            <a:off x="5694460" y="1540701"/>
            <a:ext cx="6497540" cy="2975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883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 dirty="0">
                <a:solidFill>
                  <a:srgbClr val="000000"/>
                </a:solidFill>
                <a:latin typeface="Tenorite"/>
              </a:rPr>
              <a:t>GitHub</a:t>
            </a:r>
            <a:endParaRPr lang="en-US" sz="2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501041" y="1802520"/>
            <a:ext cx="4111639" cy="455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0440" lvl="2" indent="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800" b="1" strike="noStrike" spc="-1" dirty="0">
                <a:solidFill>
                  <a:srgbClr val="000000"/>
                </a:solidFill>
                <a:latin typeface="Tenorite"/>
              </a:rPr>
              <a:t>LICENSE</a:t>
            </a:r>
          </a:p>
          <a:p>
            <a:pPr marL="280440" lvl="2" indent="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None/>
            </a:pPr>
            <a:endParaRPr lang="en-US" sz="2800" b="1" strike="noStrike" spc="-1" dirty="0">
              <a:solidFill>
                <a:srgbClr val="000000"/>
              </a:solidFill>
              <a:latin typeface="Tenorite"/>
            </a:endParaRPr>
          </a:p>
          <a:p>
            <a:r>
              <a:rPr lang="en-US" sz="2400" b="1" dirty="0">
                <a:solidFill>
                  <a:srgbClr val="0E0E0E"/>
                </a:solidFill>
                <a:effectLst/>
                <a:latin typeface="Tenorite" pitchFamily="2" charset="0"/>
              </a:rPr>
              <a:t>Purpose:</a:t>
            </a:r>
            <a:r>
              <a:rPr lang="en-US" sz="2400" dirty="0">
                <a:solidFill>
                  <a:srgbClr val="0E0E0E"/>
                </a:solidFill>
                <a:effectLst/>
                <a:latin typeface="Tenorite" pitchFamily="2" charset="0"/>
              </a:rPr>
              <a:t> Specifies how others can use your code.</a:t>
            </a:r>
          </a:p>
          <a:p>
            <a:pPr>
              <a:spcBef>
                <a:spcPts val="900"/>
              </a:spcBef>
            </a:pPr>
            <a:r>
              <a:rPr lang="en-US" sz="2400" b="1" dirty="0">
                <a:solidFill>
                  <a:srgbClr val="0E0E0E"/>
                </a:solidFill>
                <a:effectLst/>
                <a:latin typeface="Tenorite" pitchFamily="2" charset="0"/>
              </a:rPr>
              <a:t>Why It’s Important:</a:t>
            </a:r>
            <a:r>
              <a:rPr lang="en-US" sz="2400" dirty="0">
                <a:solidFill>
                  <a:srgbClr val="0E0E0E"/>
                </a:solidFill>
                <a:effectLst/>
                <a:latin typeface="Tenorite" pitchFamily="2" charset="0"/>
              </a:rPr>
              <a:t> Protects your work and clarifies usage rights.</a:t>
            </a:r>
          </a:p>
          <a:p>
            <a:pPr marL="280440" lvl="2" indent="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None/>
            </a:pPr>
            <a:endParaRPr lang="en-US" sz="2800" b="1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sldNum" idx="18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BA44FF-0BF7-4E3D-AFD9-728C42CAB5AA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23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424" name="Picture 3" descr="A dev's guide to open source software licensing · GitHub"/>
          <p:cNvPicPr/>
          <p:nvPr/>
        </p:nvPicPr>
        <p:blipFill>
          <a:blip r:embed="rId3"/>
          <a:stretch/>
        </p:blipFill>
        <p:spPr>
          <a:xfrm>
            <a:off x="4612680" y="1152000"/>
            <a:ext cx="7579320" cy="5299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6991200" y="406440"/>
            <a:ext cx="4179240" cy="3457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cap="all" spc="148">
                <a:solidFill>
                  <a:srgbClr val="FFFFFF"/>
                </a:solidFill>
                <a:latin typeface="Tenorite"/>
              </a:rPr>
              <a:t>GitHub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F623-0679-1106-A0AE-4C973A7A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927" y="0"/>
            <a:ext cx="4179240" cy="914400"/>
          </a:xfrm>
        </p:spPr>
        <p:txBody>
          <a:bodyPr/>
          <a:lstStyle/>
          <a:p>
            <a:r>
              <a:rPr lang="en-US" dirty="0"/>
              <a:t>Text Editor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D59FA7-B8A5-F724-B0E8-1771D9140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26" y="0"/>
            <a:ext cx="2933700" cy="63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E4EF7A-7F55-9631-D442-024EF5584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4400"/>
            <a:ext cx="12163550" cy="789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04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851960" cy="1059559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 dirty="0" err="1">
                <a:solidFill>
                  <a:srgbClr val="000000"/>
                </a:solidFill>
                <a:latin typeface="Tenorite"/>
                <a:ea typeface="Tenorite"/>
              </a:rPr>
              <a:t>Hands-ON</a:t>
            </a:r>
            <a:r>
              <a:rPr lang="en-US" sz="2800" b="0" strike="noStrike" cap="all" spc="148" dirty="0">
                <a:solidFill>
                  <a:srgbClr val="000000"/>
                </a:solidFill>
                <a:latin typeface="Tenorite"/>
                <a:ea typeface="Tenorite"/>
              </a:rPr>
              <a:t>: Create a GitHub Repository</a:t>
            </a:r>
            <a:endParaRPr lang="en-US" sz="2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728784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49" dirty="0">
                <a:solidFill>
                  <a:srgbClr val="000000"/>
                </a:solidFill>
                <a:latin typeface="Tenorite"/>
              </a:rPr>
              <a:t>Test Repository</a:t>
            </a:r>
            <a:endParaRPr lang="en-US" sz="24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Follow 1_setup.md in the Practice folder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Create repository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Add a file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Update </a:t>
            </a:r>
            <a:r>
              <a:rPr lang="en-US" b="0" strike="noStrike" spc="49" dirty="0" err="1">
                <a:solidFill>
                  <a:srgbClr val="000000"/>
                </a:solidFill>
                <a:latin typeface="Tenorite"/>
                <a:ea typeface="Tenorite"/>
              </a:rPr>
              <a:t>README.md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sldNum" idx="19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D9B10E-6A61-4ADF-B35F-7FCEFD5EF297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26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6219000" y="406440"/>
            <a:ext cx="5566680" cy="3457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cap="all" spc="148">
                <a:solidFill>
                  <a:srgbClr val="FFFFFF"/>
                </a:solidFill>
                <a:latin typeface="Tenorite"/>
              </a:rPr>
              <a:t>Create a Repository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851960" cy="946825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 dirty="0">
                <a:solidFill>
                  <a:srgbClr val="000000"/>
                </a:solidFill>
                <a:latin typeface="Tenorite"/>
                <a:ea typeface="Tenorite"/>
              </a:rPr>
              <a:t>What is Cloning?</a:t>
            </a:r>
            <a:endParaRPr lang="en-US" sz="2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1322279" y="2016690"/>
            <a:ext cx="8172449" cy="415299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49" dirty="0">
                <a:solidFill>
                  <a:srgbClr val="000000"/>
                </a:solidFill>
                <a:latin typeface="Tenorite"/>
              </a:rPr>
              <a:t>Create an exact copy of your repository on your local computer</a:t>
            </a:r>
            <a:endParaRPr lang="en-US" sz="24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This can be done: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56628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On the command line</a:t>
            </a:r>
            <a:endParaRPr lang="en-US" sz="2400" b="0" strike="noStrike" spc="-1" dirty="0">
              <a:solidFill>
                <a:srgbClr val="000000"/>
              </a:solidFill>
              <a:latin typeface="Tenorite"/>
            </a:endParaRPr>
          </a:p>
          <a:p>
            <a:pPr marL="56628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With GitHub Desktop</a:t>
            </a:r>
            <a:endParaRPr lang="en-US" sz="24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You can work from your local computer and update your repository: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56628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Push to move new work to a remote location</a:t>
            </a:r>
            <a:endParaRPr lang="en-US" sz="2400" b="0" strike="noStrike" spc="-1" dirty="0">
              <a:solidFill>
                <a:srgbClr val="000000"/>
              </a:solidFill>
              <a:latin typeface="Tenorite"/>
            </a:endParaRPr>
          </a:p>
          <a:p>
            <a:pPr marL="56628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Pull to bring new work to your local computer</a:t>
            </a:r>
            <a:endParaRPr lang="en-US" sz="24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sldNum" idx="20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400DE2-4E09-42F0-B094-B55B0BD44403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28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1034507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 dirty="0">
                <a:solidFill>
                  <a:srgbClr val="000000"/>
                </a:solidFill>
                <a:latin typeface="Tenorite"/>
                <a:ea typeface="Tenorite"/>
              </a:rPr>
              <a:t>Hands-On: Cloning</a:t>
            </a:r>
            <a:endParaRPr lang="en-US" sz="2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1322280" y="1954060"/>
            <a:ext cx="7287840" cy="42156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49" dirty="0">
                <a:solidFill>
                  <a:srgbClr val="000000"/>
                </a:solidFill>
                <a:latin typeface="Tenorite"/>
              </a:rPr>
              <a:t>Working on your local computer</a:t>
            </a:r>
            <a:endParaRPr lang="en-US" sz="24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Follow 2_cloning.md in the Practice folder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Download GitHub Desktop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Clone your repository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Edit/add files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Push 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sldNum" idx="21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51D16A-0B9E-4D77-893E-57BC8E6DD3FF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29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Version Control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7848224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lnSpcReduction="10000"/>
          </a:bodyPr>
          <a:lstStyle/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49" dirty="0">
                <a:solidFill>
                  <a:srgbClr val="000000"/>
                </a:solidFill>
                <a:latin typeface="Tenorite" pitchFamily="2" charset="0"/>
                <a:ea typeface="Tenorite"/>
              </a:rPr>
              <a:t>A system that records your files over time.</a:t>
            </a:r>
            <a:endParaRPr lang="en-US" sz="2400" b="0" strike="noStrike" spc="-1" dirty="0">
              <a:solidFill>
                <a:srgbClr val="000000"/>
              </a:solidFill>
              <a:latin typeface="Tenorite" pitchFamily="2" charset="0"/>
            </a:endParaRPr>
          </a:p>
          <a:p>
            <a:pPr>
              <a:spcBef>
                <a:spcPts val="900"/>
              </a:spcBef>
            </a:pPr>
            <a:r>
              <a:rPr lang="en-US" sz="2400" b="1" dirty="0">
                <a:solidFill>
                  <a:srgbClr val="0E0E0E"/>
                </a:solidFill>
                <a:effectLst/>
                <a:latin typeface="Tenorite" pitchFamily="2" charset="0"/>
              </a:rPr>
              <a:t>Collaboration:</a:t>
            </a:r>
            <a:r>
              <a:rPr lang="en-US" sz="2400" dirty="0">
                <a:solidFill>
                  <a:srgbClr val="0E0E0E"/>
                </a:solidFill>
                <a:effectLst/>
                <a:latin typeface="Tenorite" pitchFamily="2" charset="0"/>
              </a:rPr>
              <a:t> Multiple people can work on the same project simultaneously without overwriting each other’s work.</a:t>
            </a:r>
          </a:p>
          <a:p>
            <a:pPr>
              <a:spcBef>
                <a:spcPts val="900"/>
              </a:spcBef>
            </a:pPr>
            <a:r>
              <a:rPr lang="en-US" sz="2400" b="1" dirty="0">
                <a:solidFill>
                  <a:srgbClr val="0E0E0E"/>
                </a:solidFill>
                <a:effectLst/>
                <a:latin typeface="Tenorite" pitchFamily="2" charset="0"/>
              </a:rPr>
              <a:t>History Tracking:</a:t>
            </a:r>
            <a:r>
              <a:rPr lang="en-US" sz="2400" dirty="0">
                <a:solidFill>
                  <a:srgbClr val="0E0E0E"/>
                </a:solidFill>
                <a:effectLst/>
                <a:latin typeface="Tenorite" pitchFamily="2" charset="0"/>
              </a:rPr>
              <a:t> Keeps a record of changes, so you can revert to earlier versions if something goes wrong.</a:t>
            </a: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Tenorite" pitchFamily="2" charset="0"/>
            </a:endParaRPr>
          </a:p>
          <a:p>
            <a:pPr>
              <a:spcBef>
                <a:spcPts val="900"/>
              </a:spcBef>
            </a:pPr>
            <a:r>
              <a:rPr lang="en-US" sz="2400" b="0" strike="noStrike" spc="49" dirty="0">
                <a:solidFill>
                  <a:srgbClr val="000000"/>
                </a:solidFill>
                <a:latin typeface="Tenorite" pitchFamily="2" charset="0"/>
                <a:ea typeface="Tenorite"/>
              </a:rPr>
              <a:t>Example: </a:t>
            </a:r>
            <a:r>
              <a:rPr lang="en-US" sz="2400" dirty="0">
                <a:solidFill>
                  <a:srgbClr val="0E0E0E"/>
                </a:solidFill>
                <a:effectLst/>
                <a:latin typeface="Tenorite" pitchFamily="2" charset="0"/>
              </a:rPr>
              <a:t>“Track changes” in Microsoft Word and  “Undo” feature in any software.</a:t>
            </a: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Tenorite" pitchFamily="2" charset="0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sldNum" idx="11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Aft>
                <a:spcPts val="601"/>
              </a:spcAft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spcAft>
                <a:spcPts val="601"/>
              </a:spcAft>
              <a:buNone/>
            </a:pPr>
            <a:fld id="{CE2930F9-F0AF-42D9-8CD8-8D87D7F5F4C7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3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6219000" y="406440"/>
            <a:ext cx="5566680" cy="3457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cap="all" spc="148">
                <a:solidFill>
                  <a:srgbClr val="FFFFFF"/>
                </a:solidFill>
                <a:latin typeface="Tenorite"/>
              </a:rPr>
              <a:t>Clone a Repository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>
            <a:normAutofit/>
          </a:bodyPr>
          <a:lstStyle/>
          <a:p>
            <a:r>
              <a:rPr lang="en-US" sz="4800" dirty="0"/>
              <a:t>Collaboration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85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9A43426-76AB-788D-D9E6-1C073DD9045F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94139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C6EEE6-04D7-A6C4-F24F-16C7D618F69B}"/>
              </a:ext>
            </a:extLst>
          </p:cNvPr>
          <p:cNvSpPr/>
          <p:nvPr/>
        </p:nvSpPr>
        <p:spPr>
          <a:xfrm>
            <a:off x="3817421" y="5135254"/>
            <a:ext cx="1632857" cy="47501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Commit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E31CFFE-7BE0-07FD-62AF-F346A9E1A006}"/>
              </a:ext>
            </a:extLst>
          </p:cNvPr>
          <p:cNvSpPr/>
          <p:nvPr/>
        </p:nvSpPr>
        <p:spPr>
          <a:xfrm>
            <a:off x="5446156" y="5319152"/>
            <a:ext cx="370623" cy="11270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7CB8A9-8D27-1C72-A444-66167E311DE3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963417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35233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15970E0D-6D16-1FA6-C0A5-F6D1F3F9627B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027473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35233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686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35233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4355D1-64EC-1469-1DE3-BEEC86A5E789}"/>
              </a:ext>
            </a:extLst>
          </p:cNvPr>
          <p:cNvSpPr/>
          <p:nvPr/>
        </p:nvSpPr>
        <p:spPr>
          <a:xfrm>
            <a:off x="720436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F6CB6F-6F2B-1E28-6A4C-3ED264CACD07}"/>
              </a:ext>
            </a:extLst>
          </p:cNvPr>
          <p:cNvSpPr txBox="1"/>
          <p:nvPr/>
        </p:nvSpPr>
        <p:spPr>
          <a:xfrm>
            <a:off x="7689272" y="5135232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Clone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3DF116-4849-E4EE-CDED-CEA42E01FD8D}"/>
              </a:ext>
            </a:extLst>
          </p:cNvPr>
          <p:cNvSpPr/>
          <p:nvPr/>
        </p:nvSpPr>
        <p:spPr>
          <a:xfrm>
            <a:off x="8827322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5095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35233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4355D1-64EC-1469-1DE3-BEEC86A5E789}"/>
              </a:ext>
            </a:extLst>
          </p:cNvPr>
          <p:cNvSpPr/>
          <p:nvPr/>
        </p:nvSpPr>
        <p:spPr>
          <a:xfrm>
            <a:off x="720436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F6CB6F-6F2B-1E28-6A4C-3ED264CACD07}"/>
              </a:ext>
            </a:extLst>
          </p:cNvPr>
          <p:cNvSpPr txBox="1"/>
          <p:nvPr/>
        </p:nvSpPr>
        <p:spPr>
          <a:xfrm>
            <a:off x="7689272" y="5135232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3DF116-4849-E4EE-CDED-CEA42E01FD8D}"/>
              </a:ext>
            </a:extLst>
          </p:cNvPr>
          <p:cNvSpPr/>
          <p:nvPr/>
        </p:nvSpPr>
        <p:spPr>
          <a:xfrm>
            <a:off x="8827322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7ED69A-FF80-2D3B-870D-A3B0B3F61E5A}"/>
              </a:ext>
            </a:extLst>
          </p:cNvPr>
          <p:cNvCxnSpPr/>
          <p:nvPr/>
        </p:nvCxnSpPr>
        <p:spPr>
          <a:xfrm>
            <a:off x="8981209" y="484958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A2080D3-98D3-F41B-6BB8-F2CAE66D2367}"/>
              </a:ext>
            </a:extLst>
          </p:cNvPr>
          <p:cNvSpPr/>
          <p:nvPr/>
        </p:nvSpPr>
        <p:spPr>
          <a:xfrm>
            <a:off x="8827322" y="4542308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398445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35233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4355D1-64EC-1469-1DE3-BEEC86A5E789}"/>
              </a:ext>
            </a:extLst>
          </p:cNvPr>
          <p:cNvSpPr/>
          <p:nvPr/>
        </p:nvSpPr>
        <p:spPr>
          <a:xfrm>
            <a:off x="720436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F6CB6F-6F2B-1E28-6A4C-3ED264CACD07}"/>
              </a:ext>
            </a:extLst>
          </p:cNvPr>
          <p:cNvSpPr txBox="1"/>
          <p:nvPr/>
        </p:nvSpPr>
        <p:spPr>
          <a:xfrm>
            <a:off x="7689272" y="5135232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3DF116-4849-E4EE-CDED-CEA42E01FD8D}"/>
              </a:ext>
            </a:extLst>
          </p:cNvPr>
          <p:cNvSpPr/>
          <p:nvPr/>
        </p:nvSpPr>
        <p:spPr>
          <a:xfrm>
            <a:off x="8827322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7ED69A-FF80-2D3B-870D-A3B0B3F61E5A}"/>
              </a:ext>
            </a:extLst>
          </p:cNvPr>
          <p:cNvCxnSpPr/>
          <p:nvPr/>
        </p:nvCxnSpPr>
        <p:spPr>
          <a:xfrm>
            <a:off x="8981209" y="484958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A2080D3-98D3-F41B-6BB8-F2CAE66D2367}"/>
              </a:ext>
            </a:extLst>
          </p:cNvPr>
          <p:cNvSpPr/>
          <p:nvPr/>
        </p:nvSpPr>
        <p:spPr>
          <a:xfrm>
            <a:off x="8827322" y="4542308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894C886-0EB1-1A38-9349-1F738A87BAEE}"/>
              </a:ext>
            </a:extLst>
          </p:cNvPr>
          <p:cNvSpPr/>
          <p:nvPr/>
        </p:nvSpPr>
        <p:spPr>
          <a:xfrm rot="10800000">
            <a:off x="7204363" y="4641271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BCC02A-12F2-97E0-F4D5-BCC39D8558A5}"/>
              </a:ext>
            </a:extLst>
          </p:cNvPr>
          <p:cNvCxnSpPr>
            <a:cxnSpLocks/>
          </p:cNvCxnSpPr>
          <p:nvPr/>
        </p:nvCxnSpPr>
        <p:spPr>
          <a:xfrm>
            <a:off x="6022274" y="4839689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042CF6-C9A9-5B9D-0AC6-B64349082C96}"/>
              </a:ext>
            </a:extLst>
          </p:cNvPr>
          <p:cNvSpPr/>
          <p:nvPr/>
        </p:nvSpPr>
        <p:spPr>
          <a:xfrm>
            <a:off x="5868387" y="4532412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D01DF6-C0BC-E1A5-2A37-337AAA5A4F71}"/>
              </a:ext>
            </a:extLst>
          </p:cNvPr>
          <p:cNvSpPr txBox="1"/>
          <p:nvPr/>
        </p:nvSpPr>
        <p:spPr>
          <a:xfrm>
            <a:off x="7649688" y="4348984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Push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C6EEE6-04D7-A6C4-F24F-16C7D618F69B}"/>
              </a:ext>
            </a:extLst>
          </p:cNvPr>
          <p:cNvSpPr/>
          <p:nvPr/>
        </p:nvSpPr>
        <p:spPr>
          <a:xfrm>
            <a:off x="9535719" y="4463968"/>
            <a:ext cx="1632857" cy="47501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Commit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E31CFFE-7BE0-07FD-62AF-F346A9E1A006}"/>
              </a:ext>
            </a:extLst>
          </p:cNvPr>
          <p:cNvSpPr/>
          <p:nvPr/>
        </p:nvSpPr>
        <p:spPr>
          <a:xfrm rot="10800000">
            <a:off x="9168740" y="4638794"/>
            <a:ext cx="370623" cy="11270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89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35233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4355D1-64EC-1469-1DE3-BEEC86A5E789}"/>
              </a:ext>
            </a:extLst>
          </p:cNvPr>
          <p:cNvSpPr/>
          <p:nvPr/>
        </p:nvSpPr>
        <p:spPr>
          <a:xfrm>
            <a:off x="720436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F6CB6F-6F2B-1E28-6A4C-3ED264CACD07}"/>
              </a:ext>
            </a:extLst>
          </p:cNvPr>
          <p:cNvSpPr txBox="1"/>
          <p:nvPr/>
        </p:nvSpPr>
        <p:spPr>
          <a:xfrm>
            <a:off x="7689272" y="5135232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3DF116-4849-E4EE-CDED-CEA42E01FD8D}"/>
              </a:ext>
            </a:extLst>
          </p:cNvPr>
          <p:cNvSpPr/>
          <p:nvPr/>
        </p:nvSpPr>
        <p:spPr>
          <a:xfrm>
            <a:off x="8827322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7ED69A-FF80-2D3B-870D-A3B0B3F61E5A}"/>
              </a:ext>
            </a:extLst>
          </p:cNvPr>
          <p:cNvCxnSpPr/>
          <p:nvPr/>
        </p:nvCxnSpPr>
        <p:spPr>
          <a:xfrm>
            <a:off x="8981209" y="484958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A2080D3-98D3-F41B-6BB8-F2CAE66D2367}"/>
              </a:ext>
            </a:extLst>
          </p:cNvPr>
          <p:cNvSpPr/>
          <p:nvPr/>
        </p:nvSpPr>
        <p:spPr>
          <a:xfrm>
            <a:off x="8827322" y="4542308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894C886-0EB1-1A38-9349-1F738A87BAEE}"/>
              </a:ext>
            </a:extLst>
          </p:cNvPr>
          <p:cNvSpPr/>
          <p:nvPr/>
        </p:nvSpPr>
        <p:spPr>
          <a:xfrm rot="10800000">
            <a:off x="7204363" y="4641271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BCC02A-12F2-97E0-F4D5-BCC39D8558A5}"/>
              </a:ext>
            </a:extLst>
          </p:cNvPr>
          <p:cNvCxnSpPr>
            <a:cxnSpLocks/>
          </p:cNvCxnSpPr>
          <p:nvPr/>
        </p:nvCxnSpPr>
        <p:spPr>
          <a:xfrm>
            <a:off x="6022274" y="4839689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042CF6-C9A9-5B9D-0AC6-B64349082C96}"/>
              </a:ext>
            </a:extLst>
          </p:cNvPr>
          <p:cNvSpPr/>
          <p:nvPr/>
        </p:nvSpPr>
        <p:spPr>
          <a:xfrm>
            <a:off x="5868387" y="4532412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D01DF6-C0BC-E1A5-2A37-337AAA5A4F71}"/>
              </a:ext>
            </a:extLst>
          </p:cNvPr>
          <p:cNvSpPr txBox="1"/>
          <p:nvPr/>
        </p:nvSpPr>
        <p:spPr>
          <a:xfrm>
            <a:off x="7649688" y="4360707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Push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390208-1651-034E-E50D-E004E6F9F9DF}"/>
              </a:ext>
            </a:extLst>
          </p:cNvPr>
          <p:cNvCxnSpPr>
            <a:cxnSpLocks/>
          </p:cNvCxnSpPr>
          <p:nvPr/>
        </p:nvCxnSpPr>
        <p:spPr>
          <a:xfrm>
            <a:off x="8971312" y="4186546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80CCDD8-C974-370F-F296-F9952DB43715}"/>
              </a:ext>
            </a:extLst>
          </p:cNvPr>
          <p:cNvSpPr/>
          <p:nvPr/>
        </p:nvSpPr>
        <p:spPr>
          <a:xfrm>
            <a:off x="7204362" y="4242953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9A434D-12AF-C356-49D9-7B59483AE14E}"/>
              </a:ext>
            </a:extLst>
          </p:cNvPr>
          <p:cNvSpPr txBox="1"/>
          <p:nvPr/>
        </p:nvSpPr>
        <p:spPr>
          <a:xfrm>
            <a:off x="7689271" y="3965017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37431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D7B9E-ECDC-99AE-0332-451465FF2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>
            <a:extLst>
              <a:ext uri="{FF2B5EF4-FFF2-40B4-BE49-F238E27FC236}">
                <a16:creationId xmlns:a16="http://schemas.microsoft.com/office/drawing/2014/main" id="{34EDADC6-223F-978E-E887-F48E66F6A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Version Control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2" name="PlaceHolder 2">
            <a:extLst>
              <a:ext uri="{FF2B5EF4-FFF2-40B4-BE49-F238E27FC236}">
                <a16:creationId xmlns:a16="http://schemas.microsoft.com/office/drawing/2014/main" id="{39CE333A-3F1E-175C-0B53-81A3B51B1FC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322280" y="3021496"/>
            <a:ext cx="3945240" cy="3148184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Example: Google Docs</a:t>
            </a:r>
            <a:endParaRPr lang="en-US" sz="24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3" name="PlaceHolder 3">
            <a:extLst>
              <a:ext uri="{FF2B5EF4-FFF2-40B4-BE49-F238E27FC236}">
                <a16:creationId xmlns:a16="http://schemas.microsoft.com/office/drawing/2014/main" id="{7EEFE8EA-14BF-3F25-89B0-DFBCB50CBEA8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Aft>
                <a:spcPts val="601"/>
              </a:spcAft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spcAft>
                <a:spcPts val="601"/>
              </a:spcAft>
              <a:buNone/>
            </a:pPr>
            <a:fld id="{CE2930F9-F0AF-42D9-8CD8-8D87D7F5F4C7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4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224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C9A473A-6ED3-6396-CE8C-B880CB200C6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271480" y="447120"/>
            <a:ext cx="6657840" cy="60955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6444976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35233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4355D1-64EC-1469-1DE3-BEEC86A5E789}"/>
              </a:ext>
            </a:extLst>
          </p:cNvPr>
          <p:cNvSpPr/>
          <p:nvPr/>
        </p:nvSpPr>
        <p:spPr>
          <a:xfrm>
            <a:off x="720436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F6CB6F-6F2B-1E28-6A4C-3ED264CACD07}"/>
              </a:ext>
            </a:extLst>
          </p:cNvPr>
          <p:cNvSpPr txBox="1"/>
          <p:nvPr/>
        </p:nvSpPr>
        <p:spPr>
          <a:xfrm>
            <a:off x="7689272" y="5135232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3DF116-4849-E4EE-CDED-CEA42E01FD8D}"/>
              </a:ext>
            </a:extLst>
          </p:cNvPr>
          <p:cNvSpPr/>
          <p:nvPr/>
        </p:nvSpPr>
        <p:spPr>
          <a:xfrm>
            <a:off x="8827322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7ED69A-FF80-2D3B-870D-A3B0B3F61E5A}"/>
              </a:ext>
            </a:extLst>
          </p:cNvPr>
          <p:cNvCxnSpPr/>
          <p:nvPr/>
        </p:nvCxnSpPr>
        <p:spPr>
          <a:xfrm>
            <a:off x="8981209" y="484958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A2080D3-98D3-F41B-6BB8-F2CAE66D2367}"/>
              </a:ext>
            </a:extLst>
          </p:cNvPr>
          <p:cNvSpPr/>
          <p:nvPr/>
        </p:nvSpPr>
        <p:spPr>
          <a:xfrm>
            <a:off x="8827322" y="4542308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894C886-0EB1-1A38-9349-1F738A87BAEE}"/>
              </a:ext>
            </a:extLst>
          </p:cNvPr>
          <p:cNvSpPr/>
          <p:nvPr/>
        </p:nvSpPr>
        <p:spPr>
          <a:xfrm rot="10800000">
            <a:off x="7204363" y="4641271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BCC02A-12F2-97E0-F4D5-BCC39D8558A5}"/>
              </a:ext>
            </a:extLst>
          </p:cNvPr>
          <p:cNvCxnSpPr>
            <a:cxnSpLocks/>
          </p:cNvCxnSpPr>
          <p:nvPr/>
        </p:nvCxnSpPr>
        <p:spPr>
          <a:xfrm>
            <a:off x="6022274" y="4839689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042CF6-C9A9-5B9D-0AC6-B64349082C96}"/>
              </a:ext>
            </a:extLst>
          </p:cNvPr>
          <p:cNvSpPr/>
          <p:nvPr/>
        </p:nvSpPr>
        <p:spPr>
          <a:xfrm>
            <a:off x="5868387" y="4532412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D01DF6-C0BC-E1A5-2A37-337AAA5A4F71}"/>
              </a:ext>
            </a:extLst>
          </p:cNvPr>
          <p:cNvSpPr txBox="1"/>
          <p:nvPr/>
        </p:nvSpPr>
        <p:spPr>
          <a:xfrm>
            <a:off x="7649688" y="4360707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Push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390208-1651-034E-E50D-E004E6F9F9DF}"/>
              </a:ext>
            </a:extLst>
          </p:cNvPr>
          <p:cNvCxnSpPr>
            <a:cxnSpLocks/>
          </p:cNvCxnSpPr>
          <p:nvPr/>
        </p:nvCxnSpPr>
        <p:spPr>
          <a:xfrm>
            <a:off x="8971312" y="4186546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31DB1D91-61AA-EE20-3A6A-EE9E2E0FD4A8}"/>
              </a:ext>
            </a:extLst>
          </p:cNvPr>
          <p:cNvSpPr/>
          <p:nvPr/>
        </p:nvSpPr>
        <p:spPr>
          <a:xfrm>
            <a:off x="8825672" y="3888340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80CCDD8-C974-370F-F296-F9952DB43715}"/>
              </a:ext>
            </a:extLst>
          </p:cNvPr>
          <p:cNvSpPr/>
          <p:nvPr/>
        </p:nvSpPr>
        <p:spPr>
          <a:xfrm>
            <a:off x="7204362" y="4242953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9A434D-12AF-C356-49D9-7B59483AE14E}"/>
              </a:ext>
            </a:extLst>
          </p:cNvPr>
          <p:cNvSpPr txBox="1"/>
          <p:nvPr/>
        </p:nvSpPr>
        <p:spPr>
          <a:xfrm>
            <a:off x="7689271" y="3965017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22146071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35233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4355D1-64EC-1469-1DE3-BEEC86A5E789}"/>
              </a:ext>
            </a:extLst>
          </p:cNvPr>
          <p:cNvSpPr/>
          <p:nvPr/>
        </p:nvSpPr>
        <p:spPr>
          <a:xfrm>
            <a:off x="720436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F6CB6F-6F2B-1E28-6A4C-3ED264CACD07}"/>
              </a:ext>
            </a:extLst>
          </p:cNvPr>
          <p:cNvSpPr txBox="1"/>
          <p:nvPr/>
        </p:nvSpPr>
        <p:spPr>
          <a:xfrm>
            <a:off x="7689272" y="5135232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3DF116-4849-E4EE-CDED-CEA42E01FD8D}"/>
              </a:ext>
            </a:extLst>
          </p:cNvPr>
          <p:cNvSpPr/>
          <p:nvPr/>
        </p:nvSpPr>
        <p:spPr>
          <a:xfrm>
            <a:off x="8827322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7ED69A-FF80-2D3B-870D-A3B0B3F61E5A}"/>
              </a:ext>
            </a:extLst>
          </p:cNvPr>
          <p:cNvCxnSpPr/>
          <p:nvPr/>
        </p:nvCxnSpPr>
        <p:spPr>
          <a:xfrm>
            <a:off x="8981209" y="484958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A2080D3-98D3-F41B-6BB8-F2CAE66D2367}"/>
              </a:ext>
            </a:extLst>
          </p:cNvPr>
          <p:cNvSpPr/>
          <p:nvPr/>
        </p:nvSpPr>
        <p:spPr>
          <a:xfrm>
            <a:off x="8827322" y="4542308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894C886-0EB1-1A38-9349-1F738A87BAEE}"/>
              </a:ext>
            </a:extLst>
          </p:cNvPr>
          <p:cNvSpPr/>
          <p:nvPr/>
        </p:nvSpPr>
        <p:spPr>
          <a:xfrm rot="10800000">
            <a:off x="7204363" y="4641271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BCC02A-12F2-97E0-F4D5-BCC39D8558A5}"/>
              </a:ext>
            </a:extLst>
          </p:cNvPr>
          <p:cNvCxnSpPr>
            <a:cxnSpLocks/>
          </p:cNvCxnSpPr>
          <p:nvPr/>
        </p:nvCxnSpPr>
        <p:spPr>
          <a:xfrm>
            <a:off x="6022274" y="4839689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042CF6-C9A9-5B9D-0AC6-B64349082C96}"/>
              </a:ext>
            </a:extLst>
          </p:cNvPr>
          <p:cNvSpPr/>
          <p:nvPr/>
        </p:nvSpPr>
        <p:spPr>
          <a:xfrm>
            <a:off x="5868387" y="4532412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D01DF6-C0BC-E1A5-2A37-337AAA5A4F71}"/>
              </a:ext>
            </a:extLst>
          </p:cNvPr>
          <p:cNvSpPr txBox="1"/>
          <p:nvPr/>
        </p:nvSpPr>
        <p:spPr>
          <a:xfrm>
            <a:off x="7649688" y="4360707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Push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390208-1651-034E-E50D-E004E6F9F9DF}"/>
              </a:ext>
            </a:extLst>
          </p:cNvPr>
          <p:cNvCxnSpPr>
            <a:cxnSpLocks/>
          </p:cNvCxnSpPr>
          <p:nvPr/>
        </p:nvCxnSpPr>
        <p:spPr>
          <a:xfrm>
            <a:off x="8971312" y="4186546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D25E7BD-4E5C-1051-3013-F7BB6C771EA6}"/>
              </a:ext>
            </a:extLst>
          </p:cNvPr>
          <p:cNvSpPr/>
          <p:nvPr/>
        </p:nvSpPr>
        <p:spPr>
          <a:xfrm>
            <a:off x="8817426" y="3879269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7122E9F-3376-5334-D1AE-1C3D0C993A65}"/>
              </a:ext>
            </a:extLst>
          </p:cNvPr>
          <p:cNvSpPr/>
          <p:nvPr/>
        </p:nvSpPr>
        <p:spPr>
          <a:xfrm rot="10800000">
            <a:off x="7204363" y="398549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9283-F6AB-EDB0-6F62-F73BCAF586AF}"/>
              </a:ext>
            </a:extLst>
          </p:cNvPr>
          <p:cNvSpPr txBox="1"/>
          <p:nvPr/>
        </p:nvSpPr>
        <p:spPr>
          <a:xfrm>
            <a:off x="7649688" y="3704934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Push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C12884-DFCE-2F32-D534-20047C489633}"/>
              </a:ext>
            </a:extLst>
          </p:cNvPr>
          <p:cNvCxnSpPr>
            <a:cxnSpLocks/>
          </p:cNvCxnSpPr>
          <p:nvPr/>
        </p:nvCxnSpPr>
        <p:spPr>
          <a:xfrm>
            <a:off x="6022273" y="4206338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7BFA9C6D-1C90-709B-5955-D9A08C88C2CC}"/>
              </a:ext>
            </a:extLst>
          </p:cNvPr>
          <p:cNvSpPr/>
          <p:nvPr/>
        </p:nvSpPr>
        <p:spPr>
          <a:xfrm>
            <a:off x="5868387" y="3899061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0742F199-A00A-B775-ED3A-72951A96C02B}"/>
              </a:ext>
            </a:extLst>
          </p:cNvPr>
          <p:cNvSpPr/>
          <p:nvPr/>
        </p:nvSpPr>
        <p:spPr>
          <a:xfrm>
            <a:off x="7204362" y="4242953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790D98-435B-DBFE-AF77-2A8166BD168D}"/>
              </a:ext>
            </a:extLst>
          </p:cNvPr>
          <p:cNvSpPr txBox="1"/>
          <p:nvPr/>
        </p:nvSpPr>
        <p:spPr>
          <a:xfrm>
            <a:off x="7689271" y="3976740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8356203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4355D1-64EC-1469-1DE3-BEEC86A5E789}"/>
              </a:ext>
            </a:extLst>
          </p:cNvPr>
          <p:cNvSpPr/>
          <p:nvPr/>
        </p:nvSpPr>
        <p:spPr>
          <a:xfrm>
            <a:off x="720436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F6CB6F-6F2B-1E28-6A4C-3ED264CACD07}"/>
              </a:ext>
            </a:extLst>
          </p:cNvPr>
          <p:cNvSpPr txBox="1"/>
          <p:nvPr/>
        </p:nvSpPr>
        <p:spPr>
          <a:xfrm>
            <a:off x="7689272" y="5122706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3DF116-4849-E4EE-CDED-CEA42E01FD8D}"/>
              </a:ext>
            </a:extLst>
          </p:cNvPr>
          <p:cNvSpPr/>
          <p:nvPr/>
        </p:nvSpPr>
        <p:spPr>
          <a:xfrm>
            <a:off x="8827322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7ED69A-FF80-2D3B-870D-A3B0B3F61E5A}"/>
              </a:ext>
            </a:extLst>
          </p:cNvPr>
          <p:cNvCxnSpPr/>
          <p:nvPr/>
        </p:nvCxnSpPr>
        <p:spPr>
          <a:xfrm>
            <a:off x="8981209" y="484958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A2080D3-98D3-F41B-6BB8-F2CAE66D2367}"/>
              </a:ext>
            </a:extLst>
          </p:cNvPr>
          <p:cNvSpPr/>
          <p:nvPr/>
        </p:nvSpPr>
        <p:spPr>
          <a:xfrm>
            <a:off x="8827322" y="4542308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894C886-0EB1-1A38-9349-1F738A87BAEE}"/>
              </a:ext>
            </a:extLst>
          </p:cNvPr>
          <p:cNvSpPr/>
          <p:nvPr/>
        </p:nvSpPr>
        <p:spPr>
          <a:xfrm rot="10800000">
            <a:off x="7204363" y="4641271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BCC02A-12F2-97E0-F4D5-BCC39D8558A5}"/>
              </a:ext>
            </a:extLst>
          </p:cNvPr>
          <p:cNvCxnSpPr>
            <a:cxnSpLocks/>
          </p:cNvCxnSpPr>
          <p:nvPr/>
        </p:nvCxnSpPr>
        <p:spPr>
          <a:xfrm>
            <a:off x="6022274" y="4839689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042CF6-C9A9-5B9D-0AC6-B64349082C96}"/>
              </a:ext>
            </a:extLst>
          </p:cNvPr>
          <p:cNvSpPr/>
          <p:nvPr/>
        </p:nvSpPr>
        <p:spPr>
          <a:xfrm>
            <a:off x="5868387" y="4532412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D01DF6-C0BC-E1A5-2A37-337AAA5A4F71}"/>
              </a:ext>
            </a:extLst>
          </p:cNvPr>
          <p:cNvSpPr txBox="1"/>
          <p:nvPr/>
        </p:nvSpPr>
        <p:spPr>
          <a:xfrm>
            <a:off x="7649688" y="4361510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Push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390208-1651-034E-E50D-E004E6F9F9DF}"/>
              </a:ext>
            </a:extLst>
          </p:cNvPr>
          <p:cNvCxnSpPr>
            <a:cxnSpLocks/>
          </p:cNvCxnSpPr>
          <p:nvPr/>
        </p:nvCxnSpPr>
        <p:spPr>
          <a:xfrm>
            <a:off x="8971312" y="4186546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D25E7BD-4E5C-1051-3013-F7BB6C771EA6}"/>
              </a:ext>
            </a:extLst>
          </p:cNvPr>
          <p:cNvSpPr/>
          <p:nvPr/>
        </p:nvSpPr>
        <p:spPr>
          <a:xfrm>
            <a:off x="8817426" y="3879269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7122E9F-3376-5334-D1AE-1C3D0C993A65}"/>
              </a:ext>
            </a:extLst>
          </p:cNvPr>
          <p:cNvSpPr/>
          <p:nvPr/>
        </p:nvSpPr>
        <p:spPr>
          <a:xfrm rot="10800000">
            <a:off x="7204363" y="398549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9283-F6AB-EDB0-6F62-F73BCAF586AF}"/>
              </a:ext>
            </a:extLst>
          </p:cNvPr>
          <p:cNvSpPr txBox="1"/>
          <p:nvPr/>
        </p:nvSpPr>
        <p:spPr>
          <a:xfrm>
            <a:off x="7649688" y="3704934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Push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C12884-DFCE-2F32-D534-20047C489633}"/>
              </a:ext>
            </a:extLst>
          </p:cNvPr>
          <p:cNvCxnSpPr>
            <a:cxnSpLocks/>
          </p:cNvCxnSpPr>
          <p:nvPr/>
        </p:nvCxnSpPr>
        <p:spPr>
          <a:xfrm>
            <a:off x="6022273" y="4206338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7BFA9C6D-1C90-709B-5955-D9A08C88C2CC}"/>
              </a:ext>
            </a:extLst>
          </p:cNvPr>
          <p:cNvSpPr/>
          <p:nvPr/>
        </p:nvSpPr>
        <p:spPr>
          <a:xfrm>
            <a:off x="5868387" y="3899061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F5F47B2-9314-690E-8A47-604564D7660D}"/>
              </a:ext>
            </a:extLst>
          </p:cNvPr>
          <p:cNvCxnSpPr>
            <a:cxnSpLocks/>
          </p:cNvCxnSpPr>
          <p:nvPr/>
        </p:nvCxnSpPr>
        <p:spPr>
          <a:xfrm flipH="1">
            <a:off x="3047505" y="4206338"/>
            <a:ext cx="15833" cy="99356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F5C0086B-119F-9CD0-C7DE-457C48BB8CF5}"/>
              </a:ext>
            </a:extLst>
          </p:cNvPr>
          <p:cNvSpPr/>
          <p:nvPr/>
        </p:nvSpPr>
        <p:spPr>
          <a:xfrm rot="10800000">
            <a:off x="3572492" y="4007920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658C52-1584-DACC-3C91-50552932B76F}"/>
              </a:ext>
            </a:extLst>
          </p:cNvPr>
          <p:cNvSpPr txBox="1"/>
          <p:nvPr/>
        </p:nvSpPr>
        <p:spPr>
          <a:xfrm>
            <a:off x="3681349" y="37299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Pull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CEF99AA-B862-F924-FA17-C3DD7E1A53A7}"/>
              </a:ext>
            </a:extLst>
          </p:cNvPr>
          <p:cNvSpPr/>
          <p:nvPr/>
        </p:nvSpPr>
        <p:spPr>
          <a:xfrm>
            <a:off x="2889659" y="3899061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C6EEE6-04D7-A6C4-F24F-16C7D618F69B}"/>
              </a:ext>
            </a:extLst>
          </p:cNvPr>
          <p:cNvSpPr/>
          <p:nvPr/>
        </p:nvSpPr>
        <p:spPr>
          <a:xfrm>
            <a:off x="545934" y="3847110"/>
            <a:ext cx="1895928" cy="39336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Updated Project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E31CFFE-7BE0-07FD-62AF-F346A9E1A006}"/>
              </a:ext>
            </a:extLst>
          </p:cNvPr>
          <p:cNvSpPr/>
          <p:nvPr/>
        </p:nvSpPr>
        <p:spPr>
          <a:xfrm>
            <a:off x="2437740" y="3994723"/>
            <a:ext cx="370623" cy="11270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227C203D-EB05-EC53-EFA8-441EBEBC694E}"/>
              </a:ext>
            </a:extLst>
          </p:cNvPr>
          <p:cNvSpPr/>
          <p:nvPr/>
        </p:nvSpPr>
        <p:spPr>
          <a:xfrm>
            <a:off x="7204362" y="4242953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B4D81D-8833-CCC4-721C-FF7DE13A28AF}"/>
              </a:ext>
            </a:extLst>
          </p:cNvPr>
          <p:cNvSpPr txBox="1"/>
          <p:nvPr/>
        </p:nvSpPr>
        <p:spPr>
          <a:xfrm>
            <a:off x="7689271" y="3976740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9BAD0-CC8E-BCFC-AEF6-5F2859531A83}"/>
              </a:ext>
            </a:extLst>
          </p:cNvPr>
          <p:cNvSpPr txBox="1"/>
          <p:nvPr/>
        </p:nvSpPr>
        <p:spPr>
          <a:xfrm>
            <a:off x="3681350" y="5135233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sp>
        <p:nvSpPr>
          <p:cNvPr id="32" name="Arrow: Right 18">
            <a:extLst>
              <a:ext uri="{FF2B5EF4-FFF2-40B4-BE49-F238E27FC236}">
                <a16:creationId xmlns:a16="http://schemas.microsoft.com/office/drawing/2014/main" id="{4B8836E1-F8EB-57C0-296D-6E1C91831C6B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889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4355D1-64EC-1469-1DE3-BEEC86A5E789}"/>
              </a:ext>
            </a:extLst>
          </p:cNvPr>
          <p:cNvSpPr/>
          <p:nvPr/>
        </p:nvSpPr>
        <p:spPr>
          <a:xfrm>
            <a:off x="720436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F6CB6F-6F2B-1E28-6A4C-3ED264CACD07}"/>
              </a:ext>
            </a:extLst>
          </p:cNvPr>
          <p:cNvSpPr txBox="1"/>
          <p:nvPr/>
        </p:nvSpPr>
        <p:spPr>
          <a:xfrm>
            <a:off x="7689272" y="5135232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3DF116-4849-E4EE-CDED-CEA42E01FD8D}"/>
              </a:ext>
            </a:extLst>
          </p:cNvPr>
          <p:cNvSpPr/>
          <p:nvPr/>
        </p:nvSpPr>
        <p:spPr>
          <a:xfrm>
            <a:off x="8827322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7ED69A-FF80-2D3B-870D-A3B0B3F61E5A}"/>
              </a:ext>
            </a:extLst>
          </p:cNvPr>
          <p:cNvCxnSpPr/>
          <p:nvPr/>
        </p:nvCxnSpPr>
        <p:spPr>
          <a:xfrm>
            <a:off x="8981209" y="484958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A2080D3-98D3-F41B-6BB8-F2CAE66D2367}"/>
              </a:ext>
            </a:extLst>
          </p:cNvPr>
          <p:cNvSpPr/>
          <p:nvPr/>
        </p:nvSpPr>
        <p:spPr>
          <a:xfrm>
            <a:off x="8827322" y="4542308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894C886-0EB1-1A38-9349-1F738A87BAEE}"/>
              </a:ext>
            </a:extLst>
          </p:cNvPr>
          <p:cNvSpPr/>
          <p:nvPr/>
        </p:nvSpPr>
        <p:spPr>
          <a:xfrm rot="10800000">
            <a:off x="7204363" y="4641271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BCC02A-12F2-97E0-F4D5-BCC39D8558A5}"/>
              </a:ext>
            </a:extLst>
          </p:cNvPr>
          <p:cNvCxnSpPr>
            <a:cxnSpLocks/>
          </p:cNvCxnSpPr>
          <p:nvPr/>
        </p:nvCxnSpPr>
        <p:spPr>
          <a:xfrm>
            <a:off x="6022274" y="4839689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042CF6-C9A9-5B9D-0AC6-B64349082C96}"/>
              </a:ext>
            </a:extLst>
          </p:cNvPr>
          <p:cNvSpPr/>
          <p:nvPr/>
        </p:nvSpPr>
        <p:spPr>
          <a:xfrm>
            <a:off x="5868387" y="4532412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D01DF6-C0BC-E1A5-2A37-337AAA5A4F71}"/>
              </a:ext>
            </a:extLst>
          </p:cNvPr>
          <p:cNvSpPr txBox="1"/>
          <p:nvPr/>
        </p:nvSpPr>
        <p:spPr>
          <a:xfrm>
            <a:off x="7649688" y="4373233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Push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390208-1651-034E-E50D-E004E6F9F9DF}"/>
              </a:ext>
            </a:extLst>
          </p:cNvPr>
          <p:cNvCxnSpPr>
            <a:cxnSpLocks/>
          </p:cNvCxnSpPr>
          <p:nvPr/>
        </p:nvCxnSpPr>
        <p:spPr>
          <a:xfrm>
            <a:off x="8971312" y="4186546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D25E7BD-4E5C-1051-3013-F7BB6C771EA6}"/>
              </a:ext>
            </a:extLst>
          </p:cNvPr>
          <p:cNvSpPr/>
          <p:nvPr/>
        </p:nvSpPr>
        <p:spPr>
          <a:xfrm>
            <a:off x="8817426" y="3879269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7122E9F-3376-5334-D1AE-1C3D0C993A65}"/>
              </a:ext>
            </a:extLst>
          </p:cNvPr>
          <p:cNvSpPr/>
          <p:nvPr/>
        </p:nvSpPr>
        <p:spPr>
          <a:xfrm rot="10800000">
            <a:off x="7204363" y="398549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9283-F6AB-EDB0-6F62-F73BCAF586AF}"/>
              </a:ext>
            </a:extLst>
          </p:cNvPr>
          <p:cNvSpPr txBox="1"/>
          <p:nvPr/>
        </p:nvSpPr>
        <p:spPr>
          <a:xfrm>
            <a:off x="7649688" y="3704934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Push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C12884-DFCE-2F32-D534-20047C489633}"/>
              </a:ext>
            </a:extLst>
          </p:cNvPr>
          <p:cNvCxnSpPr>
            <a:cxnSpLocks/>
          </p:cNvCxnSpPr>
          <p:nvPr/>
        </p:nvCxnSpPr>
        <p:spPr>
          <a:xfrm>
            <a:off x="6022273" y="4206338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7BFA9C6D-1C90-709B-5955-D9A08C88C2CC}"/>
              </a:ext>
            </a:extLst>
          </p:cNvPr>
          <p:cNvSpPr/>
          <p:nvPr/>
        </p:nvSpPr>
        <p:spPr>
          <a:xfrm>
            <a:off x="5868387" y="3899061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F5F47B2-9314-690E-8A47-604564D7660D}"/>
              </a:ext>
            </a:extLst>
          </p:cNvPr>
          <p:cNvCxnSpPr>
            <a:cxnSpLocks/>
          </p:cNvCxnSpPr>
          <p:nvPr/>
        </p:nvCxnSpPr>
        <p:spPr>
          <a:xfrm flipH="1">
            <a:off x="3047505" y="4206338"/>
            <a:ext cx="15833" cy="99356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F5C0086B-119F-9CD0-C7DE-457C48BB8CF5}"/>
              </a:ext>
            </a:extLst>
          </p:cNvPr>
          <p:cNvSpPr/>
          <p:nvPr/>
        </p:nvSpPr>
        <p:spPr>
          <a:xfrm rot="10800000">
            <a:off x="3572492" y="4007920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658C52-1584-DACC-3C91-50552932B76F}"/>
              </a:ext>
            </a:extLst>
          </p:cNvPr>
          <p:cNvSpPr txBox="1"/>
          <p:nvPr/>
        </p:nvSpPr>
        <p:spPr>
          <a:xfrm>
            <a:off x="3681349" y="3741708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Pull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CEF99AA-B862-F924-FA17-C3DD7E1A53A7}"/>
              </a:ext>
            </a:extLst>
          </p:cNvPr>
          <p:cNvSpPr/>
          <p:nvPr/>
        </p:nvSpPr>
        <p:spPr>
          <a:xfrm>
            <a:off x="2889659" y="3899061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37D83E0-EF8F-0DE4-A98C-98459EACAFF2}"/>
              </a:ext>
            </a:extLst>
          </p:cNvPr>
          <p:cNvCxnSpPr>
            <a:cxnSpLocks/>
          </p:cNvCxnSpPr>
          <p:nvPr/>
        </p:nvCxnSpPr>
        <p:spPr>
          <a:xfrm>
            <a:off x="3043545" y="355319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7BD5078F-A6BD-F088-CDFC-BAA6472BC28B}"/>
              </a:ext>
            </a:extLst>
          </p:cNvPr>
          <p:cNvSpPr/>
          <p:nvPr/>
        </p:nvSpPr>
        <p:spPr>
          <a:xfrm>
            <a:off x="2889660" y="3275607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C6EEE6-04D7-A6C4-F24F-16C7D618F69B}"/>
              </a:ext>
            </a:extLst>
          </p:cNvPr>
          <p:cNvSpPr/>
          <p:nvPr/>
        </p:nvSpPr>
        <p:spPr>
          <a:xfrm>
            <a:off x="809005" y="3175825"/>
            <a:ext cx="1632857" cy="47501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More work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E31CFFE-7BE0-07FD-62AF-F346A9E1A006}"/>
              </a:ext>
            </a:extLst>
          </p:cNvPr>
          <p:cNvSpPr/>
          <p:nvPr/>
        </p:nvSpPr>
        <p:spPr>
          <a:xfrm>
            <a:off x="2437740" y="3359723"/>
            <a:ext cx="370623" cy="11270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65C061A-1B88-F857-A90C-420B697052A0}"/>
              </a:ext>
            </a:extLst>
          </p:cNvPr>
          <p:cNvSpPr/>
          <p:nvPr/>
        </p:nvSpPr>
        <p:spPr>
          <a:xfrm>
            <a:off x="7204362" y="4242953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9CE3E6-A085-1DEF-849A-3829997774E0}"/>
              </a:ext>
            </a:extLst>
          </p:cNvPr>
          <p:cNvSpPr txBox="1"/>
          <p:nvPr/>
        </p:nvSpPr>
        <p:spPr>
          <a:xfrm>
            <a:off x="7689271" y="3976740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33B93-404B-AACC-2FA9-B96ACF90DC5E}"/>
              </a:ext>
            </a:extLst>
          </p:cNvPr>
          <p:cNvSpPr txBox="1"/>
          <p:nvPr/>
        </p:nvSpPr>
        <p:spPr>
          <a:xfrm>
            <a:off x="3681350" y="5146956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sp>
        <p:nvSpPr>
          <p:cNvPr id="32" name="Arrow: Right 18">
            <a:extLst>
              <a:ext uri="{FF2B5EF4-FFF2-40B4-BE49-F238E27FC236}">
                <a16:creationId xmlns:a16="http://schemas.microsoft.com/office/drawing/2014/main" id="{47BAEE2C-C511-D3BA-39BF-5CD68387E056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423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7D0C-3EFA-7311-0A55-2CCACE575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197185"/>
          </a:xfrm>
        </p:spPr>
        <p:txBody>
          <a:bodyPr/>
          <a:lstStyle/>
          <a:p>
            <a:r>
              <a:rPr lang="en-US" dirty="0"/>
              <a:t>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2096B-22CE-5E19-5765-9B6C39918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1916482"/>
            <a:ext cx="8047080" cy="453442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E0E0E"/>
                </a:solidFill>
                <a:effectLst/>
                <a:latin typeface="Tenorite" pitchFamily="2" charset="0"/>
              </a:rPr>
              <a:t>Share and Work Together: </a:t>
            </a:r>
            <a:r>
              <a:rPr lang="en-US" sz="2400" b="0" dirty="0">
                <a:solidFill>
                  <a:srgbClr val="0E0E0E"/>
                </a:solidFill>
                <a:effectLst/>
                <a:latin typeface="Tenorite" pitchFamily="2" charset="0"/>
              </a:rPr>
              <a:t>GitHub makes it easy to collaborate by allowing multiple people to work on the same project at the same time, sharing changes through repositories.</a:t>
            </a:r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E0E0E"/>
                </a:solidFill>
                <a:effectLst/>
                <a:latin typeface="Tenorite" pitchFamily="2" charset="0"/>
              </a:rPr>
              <a:t>Syncing is Key:</a:t>
            </a:r>
            <a:r>
              <a:rPr lang="en-US" sz="2400" dirty="0">
                <a:solidFill>
                  <a:srgbClr val="0E0E0E"/>
                </a:solidFill>
                <a:effectLst/>
                <a:latin typeface="Tenorite" pitchFamily="2" charset="0"/>
              </a:rPr>
              <a:t> </a:t>
            </a:r>
            <a:r>
              <a:rPr lang="en-US" sz="2400" b="0" dirty="0">
                <a:solidFill>
                  <a:srgbClr val="0E0E0E"/>
                </a:solidFill>
                <a:effectLst/>
                <a:latin typeface="Tenorite" pitchFamily="2" charset="0"/>
              </a:rPr>
              <a:t>Always pull the latest changes from the repository before you start working to ensure you’re up to date with your team’s progress.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E0E0E"/>
                </a:solidFill>
                <a:effectLst/>
                <a:latin typeface="Tenorite" pitchFamily="2" charset="0"/>
              </a:rPr>
              <a:t>Track and Communicate Changes:</a:t>
            </a:r>
            <a:r>
              <a:rPr lang="en-US" sz="2400" b="1" dirty="0">
                <a:solidFill>
                  <a:srgbClr val="0E0E0E"/>
                </a:solidFill>
                <a:latin typeface="Tenorite" pitchFamily="2" charset="0"/>
              </a:rPr>
              <a:t> </a:t>
            </a:r>
            <a:r>
              <a:rPr lang="en-US" sz="2400" b="0" dirty="0">
                <a:solidFill>
                  <a:srgbClr val="0E0E0E"/>
                </a:solidFill>
                <a:effectLst/>
                <a:latin typeface="Tenorite" pitchFamily="2" charset="0"/>
              </a:rPr>
              <a:t>Use clear commit messages to describe your updates so everyone understands what’s been changed and why.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8339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2137727" cy="871508"/>
          </a:xfrm>
        </p:spPr>
        <p:txBody>
          <a:bodyPr/>
          <a:lstStyle/>
          <a:p>
            <a:r>
              <a:rPr lang="en-US" dirty="0"/>
              <a:t>Resolving Conflicts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F1EAC60-1C86-C159-9631-7B0F37B2A4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33565" y="0"/>
            <a:ext cx="9992402" cy="6858000"/>
          </a:xfr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D55175-A747-1021-30B7-44234F9C17DA}"/>
              </a:ext>
            </a:extLst>
          </p:cNvPr>
          <p:cNvSpPr txBox="1"/>
          <p:nvPr/>
        </p:nvSpPr>
        <p:spPr>
          <a:xfrm>
            <a:off x="448692" y="1360570"/>
            <a:ext cx="4073204" cy="5178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E0E0E"/>
                </a:solidFill>
                <a:effectLst/>
                <a:latin typeface="Tenorite" pitchFamily="2" charset="0"/>
              </a:rPr>
              <a:t>What Are Conflicts?</a:t>
            </a:r>
            <a:endParaRPr lang="en-US" sz="2200" dirty="0">
              <a:solidFill>
                <a:srgbClr val="0E0E0E"/>
              </a:solidFill>
              <a:effectLst/>
              <a:latin typeface="Tenorite" pitchFamily="2" charset="0"/>
            </a:endParaRPr>
          </a:p>
          <a:p>
            <a:pPr>
              <a:spcBef>
                <a:spcPts val="900"/>
              </a:spcBef>
            </a:pPr>
            <a:r>
              <a:rPr lang="en-US" sz="2200" dirty="0">
                <a:solidFill>
                  <a:srgbClr val="0E0E0E"/>
                </a:solidFill>
                <a:effectLst/>
                <a:latin typeface="Tenorite" pitchFamily="2" charset="0"/>
              </a:rPr>
              <a:t>Conflicts happen when two people make changes to the same part of a file in a repository and Git cannot automatically decide which change to keep.</a:t>
            </a:r>
          </a:p>
          <a:p>
            <a:r>
              <a:rPr lang="en-US" sz="2200" b="1" dirty="0">
                <a:solidFill>
                  <a:srgbClr val="0E0E0E"/>
                </a:solidFill>
                <a:effectLst/>
                <a:latin typeface=".AppleSystemUIFont"/>
              </a:rPr>
              <a:t>How to Resolve Conflicts?</a:t>
            </a:r>
            <a:endParaRPr lang="en-US" sz="2200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sz="2200" dirty="0">
                <a:solidFill>
                  <a:srgbClr val="0E0E0E"/>
                </a:solidFill>
                <a:effectLst/>
                <a:latin typeface=".AppleSystemUIFont"/>
              </a:rPr>
              <a:t>Git shows you the conflicting sections, and you decide how to combine the changes.</a:t>
            </a:r>
          </a:p>
          <a:p>
            <a:pPr>
              <a:spcBef>
                <a:spcPts val="900"/>
              </a:spcBef>
            </a:pPr>
            <a:r>
              <a:rPr lang="en-US" sz="2200" dirty="0">
                <a:solidFill>
                  <a:srgbClr val="0E0E0E"/>
                </a:solidFill>
                <a:effectLst/>
                <a:latin typeface=".AppleSystemUIFont"/>
              </a:rPr>
              <a:t>Conflicts are resolved locally (on your computer) or online (on GitHub, using the conflict editor).</a:t>
            </a:r>
          </a:p>
        </p:txBody>
      </p:sp>
    </p:spTree>
    <p:extLst>
      <p:ext uri="{BB962C8B-B14F-4D97-AF65-F5344CB8AC3E}">
        <p14:creationId xmlns:p14="http://schemas.microsoft.com/office/powerpoint/2010/main" val="2528115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8AD4F-FDC9-C61C-0944-6E1E5EB5A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984243"/>
          </a:xfrm>
        </p:spPr>
        <p:txBody>
          <a:bodyPr/>
          <a:lstStyle/>
          <a:p>
            <a:r>
              <a:rPr lang="en-US" dirty="0"/>
              <a:t>Collaborate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5B9C7-CF46-89C4-2348-DEFE37EBFF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/>
              <a:t>Follow the 3_collaborate.md file in the Practice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/>
              <a:t>Add a collaborator to your repository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/>
              <a:t>Make conflicting edits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/>
              <a:t>Resolve conflicts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46221-298C-9C94-2F08-63C04A20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957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Collaborate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 dirty="0">
                <a:solidFill>
                  <a:srgbClr val="000000"/>
                </a:solidFill>
                <a:latin typeface="Tenorite"/>
                <a:ea typeface="Tenorite"/>
              </a:rPr>
              <a:t>Next Session:</a:t>
            </a:r>
            <a:endParaRPr lang="en-US" sz="2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728784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49" dirty="0">
                <a:solidFill>
                  <a:srgbClr val="000000"/>
                </a:solidFill>
                <a:latin typeface="Tenorite"/>
                <a:ea typeface="Tenorite"/>
              </a:rPr>
              <a:t>Branching: </a:t>
            </a:r>
          </a:p>
          <a:p>
            <a:pPr marL="74052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Best for multiple people working on the same project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49" dirty="0">
                <a:solidFill>
                  <a:srgbClr val="000000"/>
                </a:solidFill>
                <a:latin typeface="Tenorite"/>
                <a:ea typeface="Tenorite"/>
              </a:rPr>
              <a:t>Create your own personal website:</a:t>
            </a:r>
            <a:endParaRPr lang="en-US" sz="2800" b="1" spc="-1" dirty="0">
              <a:solidFill>
                <a:srgbClr val="000000"/>
              </a:solidFill>
              <a:latin typeface="Tenorite"/>
            </a:endParaRPr>
          </a:p>
          <a:p>
            <a:pPr marL="74052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Creating a GitHub Pages site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sldNum" idx="22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4F1C67-6B8C-473F-8816-E48DAAF46D0E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48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cap="all" spc="148">
                <a:solidFill>
                  <a:srgbClr val="FFFFFF"/>
                </a:solidFill>
                <a:latin typeface="Tenorite"/>
              </a:rPr>
              <a:t>THANK YOU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 type="subTitle"/>
          </p:nvPr>
        </p:nvSpPr>
        <p:spPr>
          <a:xfrm>
            <a:off x="4267080" y="3238200"/>
            <a:ext cx="4179240" cy="2849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49">
                <a:solidFill>
                  <a:srgbClr val="FFFFFF"/>
                </a:solidFill>
                <a:latin typeface="Tenorite"/>
              </a:rPr>
              <a:t>References: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u="sng" strike="noStrike" spc="49">
                <a:solidFill>
                  <a:srgbClr val="0563C1"/>
                </a:solidFill>
                <a:uFillTx/>
                <a:latin typeface="Tenorite"/>
                <a:ea typeface="Tenorite"/>
                <a:hlinkClick r:id="rId3"/>
              </a:rPr>
              <a:t>https://docs.github.com/en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u="sng" strike="noStrike" spc="49">
                <a:solidFill>
                  <a:srgbClr val="0563C1"/>
                </a:solidFill>
                <a:uFillTx/>
                <a:latin typeface="Tenorite"/>
                <a:ea typeface="Tenorite"/>
                <a:hlinkClick r:id="rId4"/>
              </a:rPr>
              <a:t>https://git-scm.com/book/en/v2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sldNum" idx="23"/>
          </p:nvPr>
        </p:nvSpPr>
        <p:spPr>
          <a:xfrm>
            <a:off x="9579600" y="6356520"/>
            <a:ext cx="17740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3A6018-8CE5-4C9D-A964-F0AEF0046CE3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49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Calibri"/>
                <a:ea typeface="Calibri"/>
              </a:rPr>
              <a:t>Git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275573" y="2388960"/>
            <a:ext cx="4692787" cy="4200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lnSpcReduction="10000"/>
          </a:bodyPr>
          <a:lstStyle/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Git is a version </a:t>
            </a:r>
            <a:r>
              <a:rPr lang="en-US" spc="49" dirty="0">
                <a:solidFill>
                  <a:srgbClr val="000000"/>
                </a:solidFill>
                <a:latin typeface="Tenorite"/>
                <a:ea typeface="Tenorite"/>
              </a:rPr>
              <a:t>c</a:t>
            </a: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ontrol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49" dirty="0">
                <a:solidFill>
                  <a:srgbClr val="000000"/>
                </a:solidFill>
                <a:latin typeface="Tenorite"/>
              </a:rPr>
              <a:t>It tracks changes to files and allows collaboration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Allows you to work offline and sync changes later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Commits create “snapshots” of the entire project, not just the differences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Can be stored in a remote location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 idx="12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9F2FE8-BB39-4674-A735-FCC88774BB22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5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228" name="Picture 3" descr="Git"/>
          <p:cNvPicPr/>
          <p:nvPr/>
        </p:nvPicPr>
        <p:blipFill>
          <a:blip r:embed="rId3"/>
          <a:stretch/>
        </p:blipFill>
        <p:spPr>
          <a:xfrm>
            <a:off x="4494240" y="645480"/>
            <a:ext cx="3856680" cy="1539000"/>
          </a:xfrm>
          <a:prstGeom prst="rect">
            <a:avLst/>
          </a:prstGeom>
          <a:ln w="0">
            <a:noFill/>
          </a:ln>
        </p:spPr>
      </p:pic>
      <p:pic>
        <p:nvPicPr>
          <p:cNvPr id="229" name="Picture 4" descr="A screenshot of a diagram&#10;&#10;Description automatically generated"/>
          <p:cNvPicPr/>
          <p:nvPr/>
        </p:nvPicPr>
        <p:blipFill>
          <a:blip r:embed="rId4"/>
          <a:stretch/>
        </p:blipFill>
        <p:spPr>
          <a:xfrm>
            <a:off x="4963320" y="3187080"/>
            <a:ext cx="6619680" cy="2561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3C836-C36F-EB5F-8D34-97336370B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>
            <a:extLst>
              <a:ext uri="{FF2B5EF4-FFF2-40B4-BE49-F238E27FC236}">
                <a16:creationId xmlns:a16="http://schemas.microsoft.com/office/drawing/2014/main" id="{68303623-D4CA-69DF-DD1E-522EED2C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Calibri"/>
                <a:ea typeface="Calibri"/>
              </a:rPr>
              <a:t>Git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6" name="PlaceHolder 2">
            <a:extLst>
              <a:ext uri="{FF2B5EF4-FFF2-40B4-BE49-F238E27FC236}">
                <a16:creationId xmlns:a16="http://schemas.microsoft.com/office/drawing/2014/main" id="{FBB90492-B950-FB9A-A58C-AF18A661C0B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75573" y="2388960"/>
            <a:ext cx="4692787" cy="4200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lnSpcReduction="10000"/>
          </a:bodyPr>
          <a:lstStyle/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Git is a version </a:t>
            </a:r>
            <a:r>
              <a:rPr lang="en-US" spc="49" dirty="0">
                <a:solidFill>
                  <a:srgbClr val="000000"/>
                </a:solidFill>
                <a:latin typeface="Tenorite"/>
                <a:ea typeface="Tenorite"/>
              </a:rPr>
              <a:t>c</a:t>
            </a: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ontrol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49" dirty="0">
                <a:solidFill>
                  <a:srgbClr val="000000"/>
                </a:solidFill>
                <a:latin typeface="Tenorite"/>
              </a:rPr>
              <a:t>It tracks changes to files and allows collaboration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Allows you to work offline and sync changes later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Commits create “snapshots” of the entire project, not just the differences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Can be stored in a remote location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7" name="PlaceHolder 3">
            <a:extLst>
              <a:ext uri="{FF2B5EF4-FFF2-40B4-BE49-F238E27FC236}">
                <a16:creationId xmlns:a16="http://schemas.microsoft.com/office/drawing/2014/main" id="{AB892D7B-DEA5-7E95-6F25-4B76B503DD3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9F2FE8-BB39-4674-A735-FCC88774BB22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6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228" name="Picture 3" descr="Git">
            <a:extLst>
              <a:ext uri="{FF2B5EF4-FFF2-40B4-BE49-F238E27FC236}">
                <a16:creationId xmlns:a16="http://schemas.microsoft.com/office/drawing/2014/main" id="{63D208B9-A483-5D5F-6618-7C2F175751B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494240" y="645480"/>
            <a:ext cx="3856680" cy="1539000"/>
          </a:xfrm>
          <a:prstGeom prst="rect">
            <a:avLst/>
          </a:prstGeom>
          <a:ln w="0">
            <a:noFill/>
          </a:ln>
        </p:spPr>
      </p:pic>
      <p:pic>
        <p:nvPicPr>
          <p:cNvPr id="229" name="Picture 4" descr="A screenshot of a diagram&#10;&#10;Description automatically generated">
            <a:extLst>
              <a:ext uri="{FF2B5EF4-FFF2-40B4-BE49-F238E27FC236}">
                <a16:creationId xmlns:a16="http://schemas.microsoft.com/office/drawing/2014/main" id="{8C172EC4-AF54-E67B-1733-CFA8846E3AA9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963320" y="3187080"/>
            <a:ext cx="6619680" cy="2561760"/>
          </a:xfrm>
          <a:prstGeom prst="rect">
            <a:avLst/>
          </a:prstGeom>
          <a:ln w="0"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2D8374-1385-FEC3-64E7-9C7C97698B3F}"/>
              </a:ext>
            </a:extLst>
          </p:cNvPr>
          <p:cNvSpPr/>
          <p:nvPr/>
        </p:nvSpPr>
        <p:spPr>
          <a:xfrm>
            <a:off x="5088835" y="3187080"/>
            <a:ext cx="1232452" cy="2723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96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D476F-F071-88E8-1501-9DA964370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>
            <a:extLst>
              <a:ext uri="{FF2B5EF4-FFF2-40B4-BE49-F238E27FC236}">
                <a16:creationId xmlns:a16="http://schemas.microsoft.com/office/drawing/2014/main" id="{ABCC43E2-D00A-DC93-1A18-EB213DF37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Calibri"/>
                <a:ea typeface="Calibri"/>
              </a:rPr>
              <a:t>Git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6" name="PlaceHolder 2">
            <a:extLst>
              <a:ext uri="{FF2B5EF4-FFF2-40B4-BE49-F238E27FC236}">
                <a16:creationId xmlns:a16="http://schemas.microsoft.com/office/drawing/2014/main" id="{675D79F8-5AAC-8EB1-55A4-965F6BA7354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75573" y="2388960"/>
            <a:ext cx="4692787" cy="4200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lnSpcReduction="10000"/>
          </a:bodyPr>
          <a:lstStyle/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Git is a version </a:t>
            </a:r>
            <a:r>
              <a:rPr lang="en-US" spc="49" dirty="0">
                <a:solidFill>
                  <a:srgbClr val="000000"/>
                </a:solidFill>
                <a:latin typeface="Tenorite"/>
                <a:ea typeface="Tenorite"/>
              </a:rPr>
              <a:t>c</a:t>
            </a: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ontrol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49" dirty="0">
                <a:solidFill>
                  <a:srgbClr val="000000"/>
                </a:solidFill>
                <a:latin typeface="Tenorite"/>
              </a:rPr>
              <a:t>It tracks changes to files and allows collaboration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Allows you to work offline and sync changes later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Commits create “snapshots” of the entire project, not just the differences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Can be stored in a remote location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7" name="PlaceHolder 3">
            <a:extLst>
              <a:ext uri="{FF2B5EF4-FFF2-40B4-BE49-F238E27FC236}">
                <a16:creationId xmlns:a16="http://schemas.microsoft.com/office/drawing/2014/main" id="{7F4E35E7-2D97-AB06-AA00-2B2E383046A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9F2FE8-BB39-4674-A735-FCC88774BB22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7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228" name="Picture 3" descr="Git">
            <a:extLst>
              <a:ext uri="{FF2B5EF4-FFF2-40B4-BE49-F238E27FC236}">
                <a16:creationId xmlns:a16="http://schemas.microsoft.com/office/drawing/2014/main" id="{32E771D0-0E27-8E55-10C4-07D3F021B74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494240" y="645480"/>
            <a:ext cx="3856680" cy="1539000"/>
          </a:xfrm>
          <a:prstGeom prst="rect">
            <a:avLst/>
          </a:prstGeom>
          <a:ln w="0">
            <a:noFill/>
          </a:ln>
        </p:spPr>
      </p:pic>
      <p:pic>
        <p:nvPicPr>
          <p:cNvPr id="229" name="Picture 4" descr="A screenshot of a diagram&#10;&#10;Description automatically generated">
            <a:extLst>
              <a:ext uri="{FF2B5EF4-FFF2-40B4-BE49-F238E27FC236}">
                <a16:creationId xmlns:a16="http://schemas.microsoft.com/office/drawing/2014/main" id="{493AF4BF-0E4F-1668-0877-6837F4B9CA30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963320" y="3187080"/>
            <a:ext cx="6619680" cy="2561760"/>
          </a:xfrm>
          <a:prstGeom prst="rect">
            <a:avLst/>
          </a:prstGeom>
          <a:ln w="0"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3CC1F38-23C4-FC21-45AA-73753E636248}"/>
              </a:ext>
            </a:extLst>
          </p:cNvPr>
          <p:cNvSpPr/>
          <p:nvPr/>
        </p:nvSpPr>
        <p:spPr>
          <a:xfrm>
            <a:off x="6422580" y="3187080"/>
            <a:ext cx="1232452" cy="2723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0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C4882-C016-FA56-48DB-0A12A2089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>
            <a:extLst>
              <a:ext uri="{FF2B5EF4-FFF2-40B4-BE49-F238E27FC236}">
                <a16:creationId xmlns:a16="http://schemas.microsoft.com/office/drawing/2014/main" id="{A3A44F66-FDB7-BFDD-418F-D3091D358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Calibri"/>
                <a:ea typeface="Calibri"/>
              </a:rPr>
              <a:t>Git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6" name="PlaceHolder 2">
            <a:extLst>
              <a:ext uri="{FF2B5EF4-FFF2-40B4-BE49-F238E27FC236}">
                <a16:creationId xmlns:a16="http://schemas.microsoft.com/office/drawing/2014/main" id="{6A2DEDFE-DCEB-AB6D-72B3-44A7BC950701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75573" y="2388960"/>
            <a:ext cx="4692787" cy="4200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lnSpcReduction="10000"/>
          </a:bodyPr>
          <a:lstStyle/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Git is a version </a:t>
            </a:r>
            <a:r>
              <a:rPr lang="en-US" spc="49" dirty="0">
                <a:solidFill>
                  <a:srgbClr val="000000"/>
                </a:solidFill>
                <a:latin typeface="Tenorite"/>
                <a:ea typeface="Tenorite"/>
              </a:rPr>
              <a:t>c</a:t>
            </a: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ontrol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49" dirty="0">
                <a:solidFill>
                  <a:srgbClr val="000000"/>
                </a:solidFill>
                <a:latin typeface="Tenorite"/>
              </a:rPr>
              <a:t>It tracks changes to files and allows collaboration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Allows you to work offline and sync changes later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Commits create “snapshots” of the entire project, not just the differences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Can be stored in a remote location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7" name="PlaceHolder 3">
            <a:extLst>
              <a:ext uri="{FF2B5EF4-FFF2-40B4-BE49-F238E27FC236}">
                <a16:creationId xmlns:a16="http://schemas.microsoft.com/office/drawing/2014/main" id="{BAC65308-5993-4AD5-B79B-B41A56BBD49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9F2FE8-BB39-4674-A735-FCC88774BB22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8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228" name="Picture 3" descr="Git">
            <a:extLst>
              <a:ext uri="{FF2B5EF4-FFF2-40B4-BE49-F238E27FC236}">
                <a16:creationId xmlns:a16="http://schemas.microsoft.com/office/drawing/2014/main" id="{524C319A-3E52-C094-3D97-B77D21BEF7D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494240" y="645480"/>
            <a:ext cx="3856680" cy="1539000"/>
          </a:xfrm>
          <a:prstGeom prst="rect">
            <a:avLst/>
          </a:prstGeom>
          <a:ln w="0">
            <a:noFill/>
          </a:ln>
        </p:spPr>
      </p:pic>
      <p:pic>
        <p:nvPicPr>
          <p:cNvPr id="229" name="Picture 4" descr="A screenshot of a diagram&#10;&#10;Description automatically generated">
            <a:extLst>
              <a:ext uri="{FF2B5EF4-FFF2-40B4-BE49-F238E27FC236}">
                <a16:creationId xmlns:a16="http://schemas.microsoft.com/office/drawing/2014/main" id="{1B2AAB2A-2963-BE6E-43DF-7874757DE2AF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963320" y="3187080"/>
            <a:ext cx="6619680" cy="2561760"/>
          </a:xfrm>
          <a:prstGeom prst="rect">
            <a:avLst/>
          </a:prstGeom>
          <a:ln w="0"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59166EB-7B21-2F4E-153D-47ABEFF54337}"/>
              </a:ext>
            </a:extLst>
          </p:cNvPr>
          <p:cNvSpPr/>
          <p:nvPr/>
        </p:nvSpPr>
        <p:spPr>
          <a:xfrm>
            <a:off x="7734694" y="3187080"/>
            <a:ext cx="1232452" cy="2723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0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CA4F1-02BA-EB53-795C-AFFD4FCE8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>
            <a:extLst>
              <a:ext uri="{FF2B5EF4-FFF2-40B4-BE49-F238E27FC236}">
                <a16:creationId xmlns:a16="http://schemas.microsoft.com/office/drawing/2014/main" id="{6643E5F8-6249-69B8-8864-A66AF377F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Calibri"/>
                <a:ea typeface="Calibri"/>
              </a:rPr>
              <a:t>Git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6" name="PlaceHolder 2">
            <a:extLst>
              <a:ext uri="{FF2B5EF4-FFF2-40B4-BE49-F238E27FC236}">
                <a16:creationId xmlns:a16="http://schemas.microsoft.com/office/drawing/2014/main" id="{E16B395B-A6C5-6347-75C3-746339F9CF1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75573" y="2388960"/>
            <a:ext cx="4692787" cy="4200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lnSpcReduction="10000"/>
          </a:bodyPr>
          <a:lstStyle/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Git is a version </a:t>
            </a:r>
            <a:r>
              <a:rPr lang="en-US" spc="49" dirty="0">
                <a:solidFill>
                  <a:srgbClr val="000000"/>
                </a:solidFill>
                <a:latin typeface="Tenorite"/>
                <a:ea typeface="Tenorite"/>
              </a:rPr>
              <a:t>c</a:t>
            </a: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ontrol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49" dirty="0">
                <a:solidFill>
                  <a:srgbClr val="000000"/>
                </a:solidFill>
                <a:latin typeface="Tenorite"/>
              </a:rPr>
              <a:t>It tracks changes to files and allows collaboration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Allows you to work offline and sync changes later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Commits create “snapshots” of the entire project, not just the differences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Can be stored in a remote location</a:t>
            </a:r>
            <a:endParaRPr lang="en-US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7" name="PlaceHolder 3">
            <a:extLst>
              <a:ext uri="{FF2B5EF4-FFF2-40B4-BE49-F238E27FC236}">
                <a16:creationId xmlns:a16="http://schemas.microsoft.com/office/drawing/2014/main" id="{4C0FF6BC-31C6-6BB5-5223-25D95EAFB39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9F2FE8-BB39-4674-A735-FCC88774BB22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9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228" name="Picture 3" descr="Git">
            <a:extLst>
              <a:ext uri="{FF2B5EF4-FFF2-40B4-BE49-F238E27FC236}">
                <a16:creationId xmlns:a16="http://schemas.microsoft.com/office/drawing/2014/main" id="{86436075-C55A-B1E8-A3B6-7B6BE7C9527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494240" y="645480"/>
            <a:ext cx="3856680" cy="1539000"/>
          </a:xfrm>
          <a:prstGeom prst="rect">
            <a:avLst/>
          </a:prstGeom>
          <a:ln w="0">
            <a:noFill/>
          </a:ln>
        </p:spPr>
      </p:pic>
      <p:pic>
        <p:nvPicPr>
          <p:cNvPr id="229" name="Picture 4" descr="A screenshot of a diagram&#10;&#10;Description automatically generated">
            <a:extLst>
              <a:ext uri="{FF2B5EF4-FFF2-40B4-BE49-F238E27FC236}">
                <a16:creationId xmlns:a16="http://schemas.microsoft.com/office/drawing/2014/main" id="{9C73AF84-EB46-FA03-5031-5A25904BE6D0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963320" y="3187080"/>
            <a:ext cx="6619680" cy="2561760"/>
          </a:xfrm>
          <a:prstGeom prst="rect">
            <a:avLst/>
          </a:prstGeom>
          <a:ln w="0"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7FC14BC-A00F-81DB-3567-EBFF3E9CC60C}"/>
              </a:ext>
            </a:extLst>
          </p:cNvPr>
          <p:cNvSpPr/>
          <p:nvPr/>
        </p:nvSpPr>
        <p:spPr>
          <a:xfrm>
            <a:off x="9039881" y="3187080"/>
            <a:ext cx="1232452" cy="2723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8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1459</Words>
  <Application>Microsoft Macintosh PowerPoint</Application>
  <PresentationFormat>Widescreen</PresentationFormat>
  <Paragraphs>360</Paragraphs>
  <Slides>49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.AppleSystemUIFont</vt:lpstr>
      <vt:lpstr>.AppleSystemUIFontMonospaced</vt:lpstr>
      <vt:lpstr>Arial</vt:lpstr>
      <vt:lpstr>Calibri</vt:lpstr>
      <vt:lpstr>Symbol</vt:lpstr>
      <vt:lpstr>Tenorite</vt:lpstr>
      <vt:lpstr>Times New Roman</vt:lpstr>
      <vt:lpstr>Wingdings</vt:lpstr>
      <vt:lpstr>Office Theme</vt:lpstr>
      <vt:lpstr>Office Theme</vt:lpstr>
      <vt:lpstr>Office Theme</vt:lpstr>
      <vt:lpstr>Office Theme</vt:lpstr>
      <vt:lpstr>Version Control and GitHub  GitHub Workshop day 1</vt:lpstr>
      <vt:lpstr>Outline</vt:lpstr>
      <vt:lpstr>Version Control</vt:lpstr>
      <vt:lpstr>Version Control</vt:lpstr>
      <vt:lpstr>Git</vt:lpstr>
      <vt:lpstr>Git</vt:lpstr>
      <vt:lpstr>Git</vt:lpstr>
      <vt:lpstr>Git</vt:lpstr>
      <vt:lpstr>Git</vt:lpstr>
      <vt:lpstr>Git</vt:lpstr>
      <vt:lpstr>GitHub</vt:lpstr>
      <vt:lpstr>GitHub Definitions</vt:lpstr>
      <vt:lpstr>What is a repository?</vt:lpstr>
      <vt:lpstr>Remote Location </vt:lpstr>
      <vt:lpstr>Remote Location </vt:lpstr>
      <vt:lpstr>Remote Location </vt:lpstr>
      <vt:lpstr>Remote Location </vt:lpstr>
      <vt:lpstr>Remote Location </vt:lpstr>
      <vt:lpstr>Remote Location </vt:lpstr>
      <vt:lpstr>Setting up a Repository</vt:lpstr>
      <vt:lpstr>GitHub</vt:lpstr>
      <vt:lpstr>GitHub</vt:lpstr>
      <vt:lpstr>GitHub</vt:lpstr>
      <vt:lpstr>GitHub</vt:lpstr>
      <vt:lpstr>Text Editor</vt:lpstr>
      <vt:lpstr>Hands-ON: Create a GitHub Repository</vt:lpstr>
      <vt:lpstr>Create a Repository</vt:lpstr>
      <vt:lpstr>What is Cloning?</vt:lpstr>
      <vt:lpstr>Hands-On: Cloning</vt:lpstr>
      <vt:lpstr>Clone a Repository</vt:lpstr>
      <vt:lpstr>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Collaboration</vt:lpstr>
      <vt:lpstr>Resolving Conflicts</vt:lpstr>
      <vt:lpstr>Collaborate</vt:lpstr>
      <vt:lpstr>Collaborate</vt:lpstr>
      <vt:lpstr>Next Session: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Cassandra K Hui</cp:lastModifiedBy>
  <cp:revision>803</cp:revision>
  <dcterms:created xsi:type="dcterms:W3CDTF">2024-10-17T20:30:32Z</dcterms:created>
  <dcterms:modified xsi:type="dcterms:W3CDTF">2024-12-04T18:21:18Z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Notes">
    <vt:i4>18</vt:i4>
  </property>
  <property fmtid="{D5CDD505-2E9C-101B-9397-08002B2CF9AE}" pid="5" name="PresentationFormat">
    <vt:lpwstr>Widescreen</vt:lpwstr>
  </property>
  <property fmtid="{D5CDD505-2E9C-101B-9397-08002B2CF9AE}" pid="6" name="Slides">
    <vt:i4>24</vt:i4>
  </property>
</Properties>
</file>