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54"/>
  </p:notesMasterIdLst>
  <p:sldIdLst>
    <p:sldId id="256" r:id="rId5"/>
    <p:sldId id="257" r:id="rId6"/>
    <p:sldId id="258" r:id="rId7"/>
    <p:sldId id="320" r:id="rId8"/>
    <p:sldId id="259" r:id="rId9"/>
    <p:sldId id="321" r:id="rId10"/>
    <p:sldId id="322" r:id="rId11"/>
    <p:sldId id="323" r:id="rId12"/>
    <p:sldId id="324" r:id="rId13"/>
    <p:sldId id="32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26" r:id="rId25"/>
    <p:sldId id="270" r:id="rId26"/>
    <p:sldId id="271" r:id="rId27"/>
    <p:sldId id="272" r:id="rId28"/>
    <p:sldId id="340" r:id="rId29"/>
    <p:sldId id="273" r:id="rId30"/>
    <p:sldId id="274" r:id="rId31"/>
    <p:sldId id="275" r:id="rId32"/>
    <p:sldId id="276" r:id="rId33"/>
    <p:sldId id="277" r:id="rId34"/>
    <p:sldId id="309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27" r:id="rId48"/>
    <p:sldId id="310" r:id="rId49"/>
    <p:sldId id="318" r:id="rId50"/>
    <p:sldId id="319" r:id="rId51"/>
    <p:sldId id="278" r:id="rId52"/>
    <p:sldId id="27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0E5DA7D-0996-4442-ABAD-4C69CAD2A49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8CE70-3D65-425F-9001-3A41374CB2A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2D45-986A-C512-6854-2912BF87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452A54E-9FE7-6BA1-A373-F797DA00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EF4DAB38-B55F-295D-D783-CB75913C388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14FED670-DAC4-9801-AE8D-99383A5B9F3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23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2BE33-CEF9-4E26-ACE4-E8A766A1724F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71393-7F3C-4BB2-A13A-63E46468EA10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A1B38-6C9C-48A7-AA35-3B48D3CDFE7C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2F35-59BA-47CB-FB9A-EC1A97FC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>
            <a:extLst>
              <a:ext uri="{FF2B5EF4-FFF2-40B4-BE49-F238E27FC236}">
                <a16:creationId xmlns:a16="http://schemas.microsoft.com/office/drawing/2014/main" id="{CFCF198C-7DFB-4F6F-8166-ED77034EB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>
            <a:extLst>
              <a:ext uri="{FF2B5EF4-FFF2-40B4-BE49-F238E27FC236}">
                <a16:creationId xmlns:a16="http://schemas.microsoft.com/office/drawing/2014/main" id="{3939CF6F-21A2-2BD0-27A1-90F6F8925E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>
            <a:extLst>
              <a:ext uri="{FF2B5EF4-FFF2-40B4-BE49-F238E27FC236}">
                <a16:creationId xmlns:a16="http://schemas.microsoft.com/office/drawing/2014/main" id="{CA8F36FB-1D24-A0B6-6958-E1FA61F65442}"/>
              </a:ext>
            </a:extLst>
          </p:cNvPr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44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6D33-F4D0-4BBF-B41E-3B640B4E329F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44DC9-E62D-4FFF-B6AB-46DC3DEDF6A0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C7813-A72C-4E31-8EF7-1EE5FFB8E73C}" type="slidenum">
              <a:rPr lang="en-US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2257C-61F0-4B8F-A258-C17DAC0843EF}" type="slidenum">
              <a:rPr lang="en-US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009BB-0505-4F2F-904E-2CF0D41739AE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499BE-3F14-4B83-AABD-B6EF651A995E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C843-E80B-4BD8-811A-C3EAFA80F082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45069-FC7A-4E21-824C-AD7D202123A3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EFD89-D619-4632-AFB3-1A10EF184ABD}" type="slidenum">
              <a:rPr lang="en-US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3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1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6B5B6-C4D9-43E6-A8A8-E7406972FDC4}" type="slidenum">
              <a:rPr lang="en-US" sz="1200" b="0" strike="noStrike" spc="-1">
                <a:latin typeface="Times New Roman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B962E-94E6-4DBD-B7A9-67376CBD8BA8}" type="slidenum">
              <a:rPr lang="en-US" sz="1200" b="0" strike="noStrike" spc="-1">
                <a:latin typeface="Times New Roman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E93C-1FC7-F980-0C3D-D0C382C0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>
            <a:extLst>
              <a:ext uri="{FF2B5EF4-FFF2-40B4-BE49-F238E27FC236}">
                <a16:creationId xmlns:a16="http://schemas.microsoft.com/office/drawing/2014/main" id="{F8E75E92-E8AB-49E7-D28A-E14149698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>
            <a:extLst>
              <a:ext uri="{FF2B5EF4-FFF2-40B4-BE49-F238E27FC236}">
                <a16:creationId xmlns:a16="http://schemas.microsoft.com/office/drawing/2014/main" id="{FA78523C-B1C5-3637-7FE3-1122EC85C5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>
            <a:extLst>
              <a:ext uri="{FF2B5EF4-FFF2-40B4-BE49-F238E27FC236}">
                <a16:creationId xmlns:a16="http://schemas.microsoft.com/office/drawing/2014/main" id="{DF0FF322-EF24-DC4B-A4AB-921666D0C184}"/>
              </a:ext>
            </a:extLst>
          </p:cNvPr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02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B89D6-3918-DB72-5A59-8EC1B427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8A582C6F-FF5E-EA1D-528F-65EEEA506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CB659F50-DD87-644B-8C55-9442B0F590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B3FAF24F-AF18-81E6-A94A-CBEA586B6D2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222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FAF6-D606-901D-6E46-A80CCDE66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FC55AF05-279B-B660-F94F-8C0FF6696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5372C50D-C425-A0F7-6214-09AC2A1F3B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271AB4A6-4DBA-DE3A-7904-24E9F03B61E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69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363F-945F-8116-E0DC-EA65430C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87D174F5-8AE4-E130-4878-4D6F8CDE7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449228A1-7919-2012-E894-419678A4A48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09028F26-E3FD-4495-0975-9A3DA59149D7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7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32E9-64F8-83FE-A295-24A25604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055B439-AB62-C855-EF6D-DA8B63C3B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3983CC62-1826-3503-0061-36DAB46316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63BD3C55-26AC-CD60-A375-F33AB4C9DC19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51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9F1B1A-B755-46EB-8FA9-098D3AA037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42DC3B0-CDBF-42CA-A143-A8F9BD306A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4A75252-8C23-435A-8311-775070CEDA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EF5E2A1-E42D-4211-981E-3B36AFB16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6248B06-440E-42D0-9C68-D0923F7093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44C7427-8295-4438-8F75-DE0B56BB8B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E2FEA0-4DBD-4D77-B6C6-662BCCB753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4D15BD-8FFC-4153-8E10-D8D6534077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FE6D3F-011E-4C33-8C8E-9D55A11CE0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899655-A5EB-4EDE-BD3D-3AF0B0B18B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9B5397-ED65-47B3-B73C-D9293C30FB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A3A1649-204F-487D-99F9-1A17C3F72C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8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5D9869-90FD-4869-BF74-82AB53E557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0E60CF-CBDA-4679-A9A3-A68DC0C06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80C419-DD6B-416C-8809-FE4D2FCB5D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7D9834-C022-4728-8575-4AAEF5EF42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F8E73-9774-4E61-A6FD-6F28B410B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A17085-E3D0-4EF6-838D-769019EAD4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E0FC39-804D-4B63-B2FC-F4F4AE4105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1A319C-1C17-4C49-A01D-2AF8C1CFF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2A8681-6BCF-4819-AE5B-0D3C2D87F1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FE932B-037A-4A99-A66F-0CA3780F4E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7DC02-3A3D-412E-B86A-93A0FB5F35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31E6E5-8028-4343-902C-DBDB008B3C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41840" y="3329640"/>
            <a:ext cx="4941360" cy="320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aphic 7"/>
          <p:cNvPicPr/>
          <p:nvPr/>
        </p:nvPicPr>
        <p:blipFill>
          <a:blip r:embed="rId14"/>
          <a:srcRect l="9358" t="2365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Click to add content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700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859680" lvl="3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1143000" lvl="4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9096120" y="-25200"/>
            <a:ext cx="3095640" cy="6883200"/>
            <a:chOff x="9096120" y="-25200"/>
            <a:chExt cx="3095640" cy="6883200"/>
          </a:xfrm>
        </p:grpSpPr>
        <p:sp>
          <p:nvSpPr>
            <p:cNvPr id="86" name="Straight Connector 9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Straight Connector 10"/>
            <p:cNvSpPr/>
            <p:nvPr/>
          </p:nvSpPr>
          <p:spPr>
            <a:xfrm flipH="1">
              <a:off x="9381600" y="-25200"/>
              <a:ext cx="2810160" cy="6883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Straight Connector 11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ftr" idx="3"/>
          </p:nvPr>
        </p:nvSpPr>
        <p:spPr>
          <a:xfrm>
            <a:off x="133344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774D-E073-4AAB-9FCB-6FFA6F16EFFB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8" name="Graphic 3"/>
          <p:cNvPicPr/>
          <p:nvPr/>
        </p:nvPicPr>
        <p:blipFill>
          <a:blip r:embed="rId14"/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67" name="Graphic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ftr" idx="5"/>
          </p:nvPr>
        </p:nvSpPr>
        <p:spPr>
          <a:xfrm>
            <a:off x="4267080" y="6356520"/>
            <a:ext cx="417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6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19D40-6128-4B79-BA91-62B3A96DEB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24160" y="4709880"/>
            <a:ext cx="7256160" cy="215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cap="all" spc="148">
                <a:solidFill>
                  <a:srgbClr val="000000"/>
                </a:solidFill>
                <a:latin typeface="Tenorite"/>
                <a:ea typeface="Tenorite"/>
              </a:rPr>
              <a:t>Version Control and GitHub 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GitHub Workshop day 1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214" name="Picture 4" descr="A black and white cat logo&#10;&#10;Description automatically generated"/>
          <p:cNvPicPr/>
          <p:nvPr/>
        </p:nvPicPr>
        <p:blipFill>
          <a:blip r:embed="rId3"/>
          <a:stretch/>
        </p:blipFill>
        <p:spPr>
          <a:xfrm>
            <a:off x="6994440" y="574920"/>
            <a:ext cx="3838320" cy="38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9296280" y="545760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Cassandra Hui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18 November 2024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Straight Arrow Connector 6"/>
          <p:cNvSpPr/>
          <p:nvPr/>
        </p:nvSpPr>
        <p:spPr>
          <a:xfrm>
            <a:off x="5638680" y="297180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Straight Arrow Connector 7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Straight Arrow Connector 8"/>
          <p:cNvSpPr/>
          <p:nvPr/>
        </p:nvSpPr>
        <p:spPr>
          <a:xfrm>
            <a:off x="8958240" y="4939560"/>
            <a:ext cx="2268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DCBF-FB92-87D5-2A9E-49E46B81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DD4DD5CF-8D2A-18A3-16C3-079ACA7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0744F305-75B6-E647-7A1D-8AB94BC4A9D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757F3131-73FD-DEF4-9F5B-8C0D51FE35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EBCDF507-458E-3393-89E1-E1DD17904D1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552A6015-A504-DE67-BA8A-F69AEE20EFF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A65254-5245-AF25-9FF8-5B27D7E8CF78}"/>
              </a:ext>
            </a:extLst>
          </p:cNvPr>
          <p:cNvSpPr/>
          <p:nvPr/>
        </p:nvSpPr>
        <p:spPr>
          <a:xfrm>
            <a:off x="10243927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22280" y="113094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26850" y="3601800"/>
            <a:ext cx="3645370" cy="244119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Platform for hosting Git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Online (Remote) and free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Find other repositories (Course Materials)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Personal Portfolio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F417-C11E-4F7C-AC7E-28E0076EEED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33" name="Picture 3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4823280" y="0"/>
            <a:ext cx="7371000" cy="6857640"/>
          </a:xfrm>
          <a:prstGeom prst="rect">
            <a:avLst/>
          </a:prstGeom>
          <a:ln w="0">
            <a:noFill/>
          </a:ln>
        </p:spPr>
      </p:pic>
      <p:sp>
        <p:nvSpPr>
          <p:cNvPr id="234" name="Rectangle 4"/>
          <p:cNvSpPr/>
          <p:nvPr/>
        </p:nvSpPr>
        <p:spPr>
          <a:xfrm>
            <a:off x="5492160" y="663120"/>
            <a:ext cx="1253160" cy="22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Arrow: Right 5"/>
          <p:cNvSpPr/>
          <p:nvPr/>
        </p:nvSpPr>
        <p:spPr>
          <a:xfrm>
            <a:off x="4413600" y="64332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TextBox 6"/>
          <p:cNvSpPr/>
          <p:nvPr/>
        </p:nvSpPr>
        <p:spPr>
          <a:xfrm>
            <a:off x="2554920" y="588960"/>
            <a:ext cx="1933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User/Repository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Rectangle 7"/>
          <p:cNvSpPr/>
          <p:nvPr/>
        </p:nvSpPr>
        <p:spPr>
          <a:xfrm>
            <a:off x="5074920" y="2540880"/>
            <a:ext cx="1253160" cy="106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Arrow: Right 8"/>
          <p:cNvSpPr/>
          <p:nvPr/>
        </p:nvSpPr>
        <p:spPr>
          <a:xfrm>
            <a:off x="4404600" y="315396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TextBox 9"/>
          <p:cNvSpPr/>
          <p:nvPr/>
        </p:nvSpPr>
        <p:spPr>
          <a:xfrm>
            <a:off x="3429000" y="3081960"/>
            <a:ext cx="105912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Files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0" name="Picture 11" descr="A black and white cat logo&#10;&#10;Description automatically generated"/>
          <p:cNvPicPr/>
          <p:nvPr/>
        </p:nvPicPr>
        <p:blipFill>
          <a:blip r:embed="rId4"/>
          <a:stretch/>
        </p:blipFill>
        <p:spPr>
          <a:xfrm>
            <a:off x="249650" y="2794140"/>
            <a:ext cx="554400" cy="5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75938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 Definitions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22280" y="2472840"/>
            <a:ext cx="6924960" cy="369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Repository: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A file of files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Clone: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Create an exact copy of your repository on your local computer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Pull: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Pulls new content from a remote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Push: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Pushes new content from your local computer to a remote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Branching: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Duplicates an exact copy a repository in the same repository and allows you to make changes without altering the main-</a:t>
            </a: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GitHub Pages: 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A static site hosting service (website)-</a:t>
            </a: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4DAA1-CD05-446D-8EF0-F9926FBF6494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a repository?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A file of files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Location where items are stored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on: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Your personal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Remote location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Both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FE5A-6F60-4415-9530-28E042B4BEA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5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5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2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4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65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74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75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Rectangle: Rounded Corners 6"/>
          <p:cNvSpPr/>
          <p:nvPr/>
        </p:nvSpPr>
        <p:spPr>
          <a:xfrm>
            <a:off x="3807360" y="513540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Arrow: Right 14"/>
          <p:cNvSpPr/>
          <p:nvPr/>
        </p:nvSpPr>
        <p:spPr>
          <a:xfrm>
            <a:off x="5436360" y="53190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5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7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88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89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6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98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TextBox 15"/>
          <p:cNvSpPr/>
          <p:nvPr/>
        </p:nvSpPr>
        <p:spPr>
          <a:xfrm>
            <a:off x="3750120" y="5101380"/>
            <a:ext cx="880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FF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raphic 28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30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Graphic 32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12" name="Graphic 34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36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0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21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22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Straight Arrow Connector 44"/>
          <p:cNvSpPr/>
          <p:nvPr/>
        </p:nvSpPr>
        <p:spPr>
          <a:xfrm>
            <a:off x="3043440" y="48866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Oval 45"/>
          <p:cNvSpPr/>
          <p:nvPr/>
        </p:nvSpPr>
        <p:spPr>
          <a:xfrm>
            <a:off x="2889720" y="46090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36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7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38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58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TextBox 59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Arrow: Right 3"/>
          <p:cNvSpPr/>
          <p:nvPr/>
        </p:nvSpPr>
        <p:spPr>
          <a:xfrm rot="2640000">
            <a:off x="2330640" y="4393800"/>
            <a:ext cx="62424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Rectangle: Rounded Corners 2"/>
          <p:cNvSpPr/>
          <p:nvPr/>
        </p:nvSpPr>
        <p:spPr>
          <a:xfrm>
            <a:off x="173880" y="3076200"/>
            <a:ext cx="2267640" cy="15267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Editing stats script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Writing 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49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50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2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8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61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Rectangle: Rounded Corners 48"/>
          <p:cNvSpPr/>
          <p:nvPr/>
        </p:nvSpPr>
        <p:spPr>
          <a:xfrm>
            <a:off x="808920" y="441864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Arrow: Right 49"/>
          <p:cNvSpPr/>
          <p:nvPr/>
        </p:nvSpPr>
        <p:spPr>
          <a:xfrm>
            <a:off x="2437920" y="46026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8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0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71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5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6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8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84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6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Straight Arrow Connector 44"/>
          <p:cNvSpPr/>
          <p:nvPr/>
        </p:nvSpPr>
        <p:spPr>
          <a:xfrm>
            <a:off x="3043440" y="41882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Oval 45"/>
          <p:cNvSpPr/>
          <p:nvPr/>
        </p:nvSpPr>
        <p:spPr>
          <a:xfrm>
            <a:off x="2889720" y="39106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Rectangle: Rounded Corners 48"/>
          <p:cNvSpPr/>
          <p:nvPr/>
        </p:nvSpPr>
        <p:spPr>
          <a:xfrm>
            <a:off x="808920" y="381096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More 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Arrow: Right 49"/>
          <p:cNvSpPr/>
          <p:nvPr/>
        </p:nvSpPr>
        <p:spPr>
          <a:xfrm>
            <a:off x="2437920" y="399456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3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6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407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08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1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 idx="4294967295"/>
          </p:nvPr>
        </p:nvSpPr>
        <p:spPr>
          <a:xfrm>
            <a:off x="7911548" y="136525"/>
            <a:ext cx="4179888" cy="106611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cap="all" spc="148" dirty="0">
                <a:solidFill>
                  <a:schemeClr val="bg1"/>
                </a:solidFill>
                <a:latin typeface="Tenorite"/>
              </a:rPr>
              <a:t>Outline</a:t>
            </a:r>
            <a:endParaRPr lang="en-US" sz="4000" b="0" strike="noStrike" spc="-1" dirty="0">
              <a:solidFill>
                <a:schemeClr val="bg1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4294967295"/>
          </p:nvPr>
        </p:nvSpPr>
        <p:spPr>
          <a:xfrm>
            <a:off x="11204575" y="6356350"/>
            <a:ext cx="987425" cy="3651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674255AF-EED8-4E67-A0AF-1B92EEA79620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34C01-6D04-65D2-6BCB-670FAC965B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02017" y="1086679"/>
            <a:ext cx="5989983" cy="54333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 as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a Repository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Cloning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Resolving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cap="all" spc="148" dirty="0">
                <a:solidFill>
                  <a:srgbClr val="000000"/>
                </a:solidFill>
                <a:latin typeface="Tenorite"/>
              </a:rPr>
              <a:t>Setting up a Repository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A712C63-EAD1-BAB3-7CA6-67D035D3ABE8}"/>
              </a:ext>
            </a:extLst>
          </p:cNvPr>
          <p:cNvSpPr txBox="1">
            <a:spLocks/>
          </p:cNvSpPr>
          <p:nvPr/>
        </p:nvSpPr>
        <p:spPr>
          <a:xfrm>
            <a:off x="1355411" y="2769627"/>
            <a:ext cx="9882431" cy="371068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Tenorite" pitchFamily="2" charset="0"/>
              </a:rPr>
              <a:t>Visibility Options:</a:t>
            </a:r>
            <a:endParaRPr lang="en-US" sz="2000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Public: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Anyone can see your repository.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Private: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Only you and collaborators can access the repository.</a:t>
            </a: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Tenorite" pitchFamily="2" charset="0"/>
              </a:rPr>
              <a:t>Initialize: </a:t>
            </a:r>
            <a:r>
              <a:rPr lang="en-US" sz="2000" dirty="0">
                <a:solidFill>
                  <a:srgbClr val="0E0E0E"/>
                </a:solidFill>
                <a:effectLst/>
                <a:latin typeface="Tenorite" pitchFamily="2" charset="0"/>
              </a:rPr>
              <a:t>Initializing a repository means setting up a new project folder (repository) for Git to start tracking changes. You can do this on your local computer or when setting up your repository online by adding selected files:</a:t>
            </a:r>
            <a:endParaRPr lang="en-US" sz="2000" b="1" dirty="0">
              <a:solidFill>
                <a:srgbClr val="0E0E0E"/>
              </a:solidFill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latin typeface="Tenorite" pitchFamily="2" charset="0"/>
              </a:rPr>
              <a:t>Add a</a:t>
            </a: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 README: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Automatically adds a </a:t>
            </a:r>
            <a:r>
              <a:rPr lang="en-US" sz="1600" dirty="0" err="1">
                <a:solidFill>
                  <a:srgbClr val="0E0E0E"/>
                </a:solidFill>
                <a:effectLst/>
                <a:latin typeface="Tenorite" pitchFamily="2" charset="0"/>
              </a:rPr>
              <a:t>README.md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file to get started.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Add a .</a:t>
            </a:r>
            <a:r>
              <a:rPr lang="en-US" sz="1600" b="1" dirty="0" err="1">
                <a:solidFill>
                  <a:srgbClr val="0E0E0E"/>
                </a:solidFill>
                <a:effectLst/>
                <a:latin typeface="Tenorite" pitchFamily="2" charset="0"/>
              </a:rPr>
              <a:t>gitignore</a:t>
            </a: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 File: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GitHub provides templates for common languages and tools (e.g., Python, Node.js).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Add a License: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GitHub lets you select and add a license when creating a repository.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A3DB8-DBC4-D6E6-65A3-0B7E9B6B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>
            <a:extLst>
              <a:ext uri="{FF2B5EF4-FFF2-40B4-BE49-F238E27FC236}">
                <a16:creationId xmlns:a16="http://schemas.microsoft.com/office/drawing/2014/main" id="{7F9149DD-73B9-CBAA-5B22-87298D17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5" y="-47736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4" name="PlaceHolder 2">
            <a:extLst>
              <a:ext uri="{FF2B5EF4-FFF2-40B4-BE49-F238E27FC236}">
                <a16:creationId xmlns:a16="http://schemas.microsoft.com/office/drawing/2014/main" id="{1E4E4F98-9014-419D-55D0-1B8ECC8D10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34385" y="2388960"/>
            <a:ext cx="4012920" cy="433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b="1" strike="noStrike" spc="49" dirty="0" err="1">
                <a:solidFill>
                  <a:srgbClr val="000000"/>
                </a:solidFill>
                <a:latin typeface="Tenorite" pitchFamily="2" charset="0"/>
                <a:ea typeface="Tenorite"/>
              </a:rPr>
              <a:t>README.md</a:t>
            </a:r>
            <a:endParaRPr lang="en-US" b="1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  <a:p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Provides a description of the repository and its purpose.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Helps others (and you!) understand what the project is about and how to use it.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What to Include: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Project title and description.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Installation instructions.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Usage examples.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Contact information or links.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1800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</p:txBody>
      </p:sp>
      <p:sp>
        <p:nvSpPr>
          <p:cNvPr id="415" name="PlaceHolder 3">
            <a:extLst>
              <a:ext uri="{FF2B5EF4-FFF2-40B4-BE49-F238E27FC236}">
                <a16:creationId xmlns:a16="http://schemas.microsoft.com/office/drawing/2014/main" id="{053D50A9-A625-6434-2DA4-9C17E2A45C4F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16" name="Picture 4" descr="Markdown Basics">
            <a:extLst>
              <a:ext uri="{FF2B5EF4-FFF2-40B4-BE49-F238E27FC236}">
                <a16:creationId xmlns:a16="http://schemas.microsoft.com/office/drawing/2014/main" id="{25EE05D8-E5D5-1F04-E5D5-3D0C775399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48440" y="897840"/>
            <a:ext cx="7772040" cy="4817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0983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95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 lnSpcReduction="20000"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36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.</a:t>
            </a:r>
            <a:r>
              <a:rPr lang="en-US" sz="3600" b="1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gitignore</a:t>
            </a:r>
            <a:endParaRPr lang="en-US" sz="3600" b="1" strike="noStrike" spc="49" dirty="0">
              <a:solidFill>
                <a:srgbClr val="000000"/>
              </a:solidFill>
              <a:latin typeface="Tenorite"/>
              <a:ea typeface="Tenorite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Purpose: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Specifies files or file types that Git should ignore (not track).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Why It’s Important: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Prevents unnecessary or sensitive files (e.g., passwords, logs, system files) from being included in your repository.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Examples of Files to Ignore: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Temporary files (e.g.,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DS_Store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*.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tmp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Files with sensitive information (e.g., </a:t>
            </a:r>
            <a:r>
              <a:rPr lang="en-US" sz="2600" dirty="0">
                <a:solidFill>
                  <a:srgbClr val="0E0E0E"/>
                </a:solidFill>
                <a:latin typeface=".AppleSystemUIFontMonospaced"/>
              </a:rPr>
              <a:t>personal files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7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519B8-800F-4133-882D-6F8868362D46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0" name="Picture 3" descr="What is Git-Ignore and How to Use it? - GeeksforGeeks"/>
          <p:cNvPicPr/>
          <p:nvPr/>
        </p:nvPicPr>
        <p:blipFill>
          <a:blip r:embed="rId3"/>
          <a:stretch/>
        </p:blipFill>
        <p:spPr>
          <a:xfrm>
            <a:off x="5605560" y="2028240"/>
            <a:ext cx="4764600" cy="22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945240" y="2763000"/>
            <a:ext cx="3667440" cy="35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b="1" strike="noStrike" spc="-1" dirty="0">
                <a:solidFill>
                  <a:srgbClr val="000000"/>
                </a:solidFill>
                <a:latin typeface="Tenorite"/>
              </a:rPr>
              <a:t>LICENSE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  <a:p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Specifies how others can use your code.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Protects your work and clarifies usage rights.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A44FF-0BF7-4E3D-AFD9-728C42CAB5AA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4" name="Picture 3" descr="A dev's guide to open source software licensing · GitHub"/>
          <p:cNvPicPr/>
          <p:nvPr/>
        </p:nvPicPr>
        <p:blipFill>
          <a:blip r:embed="rId3"/>
          <a:stretch/>
        </p:blipFill>
        <p:spPr>
          <a:xfrm>
            <a:off x="4612680" y="1152000"/>
            <a:ext cx="6634080" cy="455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GitHub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F623-0679-1106-A0AE-4C973A7A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27" y="0"/>
            <a:ext cx="4179240" cy="1524240"/>
          </a:xfrm>
        </p:spPr>
        <p:txBody>
          <a:bodyPr/>
          <a:lstStyle/>
          <a:p>
            <a:r>
              <a:rPr lang="en-US" dirty="0"/>
              <a:t>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59FA7-B8A5-F724-B0E8-1771D914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01" y="458817"/>
            <a:ext cx="29337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4EF7A-7F55-9631-D442-024EF558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00" y="1093817"/>
            <a:ext cx="8875199" cy="57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Create a GitHub Repository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Test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1_setup.md in the Practice folder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Add a file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Update </a:t>
            </a:r>
            <a:r>
              <a:rPr lang="en-US" sz="1800" b="0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9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B10E-6A61-4ADF-B35F-7FCEFD5EF29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Create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Cloning?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Create an exact copy of your repository on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done: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On the command line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With GitHub Desktop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 can work from your local computer and update your repository: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Push to move new work to a remote location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Pull to bring new work to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0DE2-4E09-42F0-B094-B55B0BD4440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Cloning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Working on your local computer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2_cloning.md in the Practice folder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Download GitHub Desktop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Clone your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Edit/add files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Push 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D16A-0B9E-4D77-893E-57BC8E6DD3FF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848224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A system that records your files over time.</a:t>
            </a: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Collaboration: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Multiple people can work on the same project simultaneously without overwriting each other’s work.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History Tracking: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Keeps a record of changes, so you can revert to earlier versions if something goes wrong.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18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Example: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“Track changes” in Microsoft Word and  “Undo” feature in any software.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Clone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4800" dirty="0"/>
              <a:t>Collaboration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A43426-76AB-788D-D9E6-1C073DD9045F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4139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3817421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5446156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7CB8A9-8D27-1C72-A444-66167E311DE3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63417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970E0D-6D16-1FA6-C0A5-F6D1F3F9627B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2747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86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09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8445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9535719" y="4463968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 rot="10800000">
            <a:off x="9168740" y="4638794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9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743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7B9E-ECDC-99AE-0332-451465FF2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>
            <a:extLst>
              <a:ext uri="{FF2B5EF4-FFF2-40B4-BE49-F238E27FC236}">
                <a16:creationId xmlns:a16="http://schemas.microsoft.com/office/drawing/2014/main" id="{34EDADC6-223F-978E-E887-F48E66F6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>
            <a:extLst>
              <a:ext uri="{FF2B5EF4-FFF2-40B4-BE49-F238E27FC236}">
                <a16:creationId xmlns:a16="http://schemas.microsoft.com/office/drawing/2014/main" id="{39CE333A-3F1E-175C-0B53-81A3B51B1FC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3021496"/>
            <a:ext cx="3945240" cy="31481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Example: Google Docs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3">
            <a:extLst>
              <a:ext uri="{FF2B5EF4-FFF2-40B4-BE49-F238E27FC236}">
                <a16:creationId xmlns:a16="http://schemas.microsoft.com/office/drawing/2014/main" id="{7EEFE8EA-14BF-3F25-89B0-DFBCB50CBEA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9A473A-6ED3-6396-CE8C-B880CB200C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1480" y="447120"/>
            <a:ext cx="6657840" cy="6095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44497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DB1D91-61AA-EE20-3A6A-EE9E2E0FD4A8}"/>
              </a:ext>
            </a:extLst>
          </p:cNvPr>
          <p:cNvSpPr/>
          <p:nvPr/>
        </p:nvSpPr>
        <p:spPr>
          <a:xfrm>
            <a:off x="8825672" y="3888340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14607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42F199-A00A-B775-ED3A-72951A96C02B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90D98-435B-DBFE-AF77-2A8166BD168D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35620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5503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545934" y="3847110"/>
            <a:ext cx="1895928" cy="3933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 Project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27C203D-EB05-EC53-EFA8-441EBEBC694E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4D81D-8833-CCC4-721C-FF7DE13A28AF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BAD0-CC8E-BCFC-AEF6-5F2859531A83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B8836E1-F8EB-57C0-296D-6E1C91831C6B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8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6676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3553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275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809005" y="3175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More 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359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65C061A-1B88-F857-A90C-420B697052A0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CE3E6-A085-1DEF-849A-3829997774E0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3B93-404B-AACC-2FA9-B96ACF90DC5E}"/>
              </a:ext>
            </a:extLst>
          </p:cNvPr>
          <p:cNvSpPr txBox="1"/>
          <p:nvPr/>
        </p:nvSpPr>
        <p:spPr>
          <a:xfrm>
            <a:off x="3681350" y="517200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7BAEE2C-C511-D3BA-39BF-5CD68387E056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2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7D0C-3EFA-7311-0A55-2CCACE5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096B-22CE-5E19-5765-9B6C39918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Share and Work Together: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GitHub makes it easy to collaborate by allowing multiple people to work on the same project at the same time, sharing changes through repositories.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Syncing is Key: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Always pull the latest changes from the repository before you start working to ensure you’re up to date with your team’s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Track and Communicate Changes:</a:t>
            </a:r>
            <a:r>
              <a:rPr lang="en-US" b="1" dirty="0">
                <a:solidFill>
                  <a:srgbClr val="0E0E0E"/>
                </a:solidFill>
                <a:latin typeface="Tenorite" pitchFamily="2" charset="0"/>
              </a:rPr>
              <a:t>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Use clear commit messages to describe your updates so everyone understands what’s been changed and why.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2137727" cy="1229136"/>
          </a:xfrm>
        </p:spPr>
        <p:txBody>
          <a:bodyPr/>
          <a:lstStyle/>
          <a:p>
            <a:r>
              <a:rPr lang="en-US" dirty="0"/>
              <a:t>Resolving Conflicts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1EAC60-1C86-C159-9631-7B0F37B2A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85594" y="599415"/>
            <a:ext cx="8606406" cy="5906761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55175-A747-1021-30B7-44234F9C17DA}"/>
              </a:ext>
            </a:extLst>
          </p:cNvPr>
          <p:cNvSpPr txBox="1"/>
          <p:nvPr/>
        </p:nvSpPr>
        <p:spPr>
          <a:xfrm>
            <a:off x="461218" y="1762784"/>
            <a:ext cx="3124376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What Are Conflicts?</a:t>
            </a:r>
            <a:endParaRPr lang="en-US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Conflicts happen when two people make changes to the same part of a file in a repository and Git cannot automatically decide which change to keep.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How to Resolve Conflicts?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Git shows you the conflicting sections, and you decide how to combine the changes.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Conflicts are resolved locally (on your computer) or online (on GitHub, using the conflict editor).</a:t>
            </a:r>
          </a:p>
        </p:txBody>
      </p:sp>
    </p:spTree>
    <p:extLst>
      <p:ext uri="{BB962C8B-B14F-4D97-AF65-F5344CB8AC3E}">
        <p14:creationId xmlns:p14="http://schemas.microsoft.com/office/powerpoint/2010/main" val="252811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D4F-FDC9-C61C-0944-6E1E5EB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9C7-CF46-89C4-2348-DEFE37EBF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Follow the 3_collaborate.md file in the Practice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Add a collaborator to your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Make conflicting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Resolve conflicts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6221-298C-9C94-2F08-63C04A2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5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Next Session: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Branching: </a:t>
            </a: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Best for multiple people working on the same project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your own personal website:</a:t>
            </a:r>
            <a:endParaRPr lang="en-US" b="1" spc="-1" dirty="0">
              <a:solidFill>
                <a:srgbClr val="000000"/>
              </a:solidFill>
              <a:latin typeface="Tenorite"/>
            </a:endParaRP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Creating a GitHub Pages site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F1C67-6B8C-473F-8816-E48DAAF46D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284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FFFFFF"/>
                </a:solidFill>
                <a:latin typeface="Tenorite"/>
              </a:rPr>
              <a:t>References: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3"/>
              </a:rPr>
              <a:t>https://docs.github.com/en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4"/>
              </a:rPr>
              <a:t>https://git-scm.com/book/en/v2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6018-8CE5-4C9D-A964-F0AEF0046CE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/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A2AC-D9CB-C650-4D27-23230C09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E8A5A4EE-ABB6-8746-C557-8CE22EBE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E7A283B0-4EEC-A605-802B-A616E7439A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30A63230-373B-26D4-23BE-7CA528D638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400C6D78-0E21-F77F-22D4-6127FDD77FF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6F2A33ED-2D0F-F693-9F60-B6BFFDCECD1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58883-8AA6-029F-11F0-E57A51647FB5}"/>
              </a:ext>
            </a:extLst>
          </p:cNvPr>
          <p:cNvSpPr/>
          <p:nvPr/>
        </p:nvSpPr>
        <p:spPr>
          <a:xfrm>
            <a:off x="508883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F3080-57B8-D298-C020-37405D42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03247D5A-54D5-0C77-FF0D-CA2AC79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5DD89529-DADB-A556-ABBD-C36936EA1CC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490D6FB8-DB46-62B9-2D76-CF40012281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D707B0C5-CFBD-D872-B2CA-F9513F78A48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762AAD00-D262-3B71-5AE5-A3AB95A9B27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0F2BD0-4435-091B-F976-B298FAB0ABDB}"/>
              </a:ext>
            </a:extLst>
          </p:cNvPr>
          <p:cNvSpPr/>
          <p:nvPr/>
        </p:nvSpPr>
        <p:spPr>
          <a:xfrm>
            <a:off x="6374296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2E6E-879D-746F-7561-D80497AA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503E5D5D-1CD9-D300-4257-A0E3111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74CA814F-399D-0C62-7928-8CBDEBBCC3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1607DCEB-C023-F61A-6E49-CFF922C423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3BE93DD8-98E1-1D64-4707-FF63B1926B9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30299316-6FDC-9A65-06CD-146298BBD01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021394-175B-52E6-B267-91205F9F3EE2}"/>
              </a:ext>
            </a:extLst>
          </p:cNvPr>
          <p:cNvSpPr/>
          <p:nvPr/>
        </p:nvSpPr>
        <p:spPr>
          <a:xfrm>
            <a:off x="765975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D621-950D-BA2C-012B-3681A398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DAEA32AE-A942-EBF5-05DA-1EF4E18D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5D6EF7D1-735C-8FC0-7D90-2B74B1F8EAA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DB64755D-4AAB-47C3-BABF-3F60F8DE135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464A140D-C0DC-250F-542F-C68D4223EA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55CFC68E-646A-5A55-8A66-4AEECEA21FB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F778D0-9E5A-50F2-4C4B-F8A6CC13877B}"/>
              </a:ext>
            </a:extLst>
          </p:cNvPr>
          <p:cNvSpPr/>
          <p:nvPr/>
        </p:nvSpPr>
        <p:spPr>
          <a:xfrm>
            <a:off x="8958467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1459</Words>
  <Application>Microsoft Macintosh PowerPoint</Application>
  <PresentationFormat>Widescreen</PresentationFormat>
  <Paragraphs>360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.AppleSystemUIFont</vt:lpstr>
      <vt:lpstr>.AppleSystemUIFontMonospaced</vt:lpstr>
      <vt:lpstr>Arial</vt:lpstr>
      <vt:lpstr>Calibri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Version Control and GitHub  GitHub Workshop day 1</vt:lpstr>
      <vt:lpstr>Outline</vt:lpstr>
      <vt:lpstr>Version Control</vt:lpstr>
      <vt:lpstr>Version Control</vt:lpstr>
      <vt:lpstr>Git</vt:lpstr>
      <vt:lpstr>Git</vt:lpstr>
      <vt:lpstr>Git</vt:lpstr>
      <vt:lpstr>Git</vt:lpstr>
      <vt:lpstr>Git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Setting up a Repository</vt:lpstr>
      <vt:lpstr>GitHub</vt:lpstr>
      <vt:lpstr>GitHub</vt:lpstr>
      <vt:lpstr>GitHub</vt:lpstr>
      <vt:lpstr>GitHub</vt:lpstr>
      <vt:lpstr>Text Editor</vt:lpstr>
      <vt:lpstr>Hands-ON: Create a GitHub Repository</vt:lpstr>
      <vt:lpstr>Create a Repository</vt:lpstr>
      <vt:lpstr>What is Cloning?</vt:lpstr>
      <vt:lpstr>Hands-On: Cloning</vt:lpstr>
      <vt:lpstr>Clone a Repository</vt:lpstr>
      <vt:lpstr>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Collaboration</vt:lpstr>
      <vt:lpstr>Resolving Conflicts</vt:lpstr>
      <vt:lpstr>Collaborate</vt:lpstr>
      <vt:lpstr>Collaborate</vt:lpstr>
      <vt:lpstr>Next Session: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Cassandra K Hui</cp:lastModifiedBy>
  <cp:revision>800</cp:revision>
  <dcterms:created xsi:type="dcterms:W3CDTF">2024-10-17T20:30:32Z</dcterms:created>
  <dcterms:modified xsi:type="dcterms:W3CDTF">2024-11-22T17:28:37Z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18</vt:i4>
  </property>
  <property fmtid="{D5CDD505-2E9C-101B-9397-08002B2CF9AE}" pid="5" name="PresentationFormat">
    <vt:lpwstr>Widescreen</vt:lpwstr>
  </property>
  <property fmtid="{D5CDD505-2E9C-101B-9397-08002B2CF9AE}" pid="6" name="Slides">
    <vt:i4>24</vt:i4>
  </property>
</Properties>
</file>