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p:restoredTop sz="89825"/>
  </p:normalViewPr>
  <p:slideViewPr>
    <p:cSldViewPr snapToGrid="0">
      <p:cViewPr>
        <p:scale>
          <a:sx n="138" d="100"/>
          <a:sy n="138" d="100"/>
        </p:scale>
        <p:origin x="35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39827-D963-6D4A-AF5F-1AF503910201}"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F3C59-1052-D842-A0B0-60AF99F40A23}" type="slidenum">
              <a:rPr lang="en-US" smtClean="0"/>
              <a:t>‹#›</a:t>
            </a:fld>
            <a:endParaRPr lang="en-US"/>
          </a:p>
        </p:txBody>
      </p:sp>
    </p:spTree>
    <p:extLst>
      <p:ext uri="{BB962C8B-B14F-4D97-AF65-F5344CB8AC3E}">
        <p14:creationId xmlns:p14="http://schemas.microsoft.com/office/powerpoint/2010/main" val="340368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Older </a:t>
            </a:r>
            <a:r>
              <a:rPr lang="en-US" dirty="0" err="1"/>
              <a:t>custs</a:t>
            </a:r>
            <a:r>
              <a:rPr lang="en-US" dirty="0"/>
              <a:t>: possibly, younger customers are more discerning. We also noticed that our business travelling customers tend to be younger (not business class always, but not leisure travelers), and that our non-repeat/disloyal customers tend to be younger. So it is possible that it is these groups who are reporting lower satisfaction. E.g. if you are flying for business, you might expect certain services to be available, or you need to be at a destination by a certain time. Disloyal customers might be still deciding if you are a right fit as a business.</a:t>
            </a:r>
          </a:p>
          <a:p>
            <a:pPr marL="228600" indent="-228600">
              <a:buAutoNum type="arabicParenR"/>
            </a:pPr>
            <a:endParaRPr lang="en-US" dirty="0"/>
          </a:p>
          <a:p>
            <a:pPr marL="228600" indent="-228600">
              <a:buAutoNum type="arabicParenR"/>
            </a:pPr>
            <a:r>
              <a:rPr lang="en-US" dirty="0"/>
              <a:t>- Customer loyalty overall did not show a large difference in the proportion of satisfied vs dissatisfied customers, however as just mentioned, other factors like age look to be closely tied to loyalty, and have other strong ties to satisfaction. </a:t>
            </a:r>
          </a:p>
          <a:p>
            <a:pPr marL="228600" indent="-228600">
              <a:buAutoNum type="arabicParenR"/>
            </a:pPr>
            <a:endParaRPr lang="en-US" dirty="0"/>
          </a:p>
          <a:p>
            <a:pPr marL="228600" indent="-228600">
              <a:buAutoNum type="arabicParenR"/>
            </a:pPr>
            <a:r>
              <a:rPr lang="en-US" dirty="0"/>
              <a:t>The average flight delays was 14 minutes. Over three quarters of flights re delayed less than 12 minutes, so the average is being dragged out by some rare longer delay experiences. Certainly, when delays are longer (over 60 minutes) then there is an impact on customer satisfaction.</a:t>
            </a:r>
          </a:p>
          <a:p>
            <a:pPr marL="228600" indent="-228600">
              <a:buAutoNum type="arabicParenR"/>
            </a:pPr>
            <a:endParaRPr lang="en-US" dirty="0"/>
          </a:p>
          <a:p>
            <a:pPr marL="228600" indent="-228600">
              <a:buAutoNum type="arabicParenR"/>
            </a:pPr>
            <a:r>
              <a:rPr lang="en-US" dirty="0"/>
              <a:t>One explanation for the drop in satisfaction on our medium-haul flights is customer expectations. In shorter journeys, customers might be easier to satisfy as they know their flight is not going to take long and services are on most airlines limited in these cases. However, customers may be expecting medium haul flights to have similar services to long haul, e.g. multiple meal services, a certain level of inflight entertainment, or better legroom. We don’t have the data to expand on this now, but it would be worth gathering some data on customer expectations on services vs flight length.</a:t>
            </a:r>
          </a:p>
        </p:txBody>
      </p:sp>
      <p:sp>
        <p:nvSpPr>
          <p:cNvPr id="4" name="Slide Number Placeholder 3"/>
          <p:cNvSpPr>
            <a:spLocks noGrp="1"/>
          </p:cNvSpPr>
          <p:nvPr>
            <p:ph type="sldNum" sz="quarter" idx="5"/>
          </p:nvPr>
        </p:nvSpPr>
        <p:spPr/>
        <p:txBody>
          <a:bodyPr/>
          <a:lstStyle/>
          <a:p>
            <a:fld id="{4DBF3C59-1052-D842-A0B0-60AF99F40A23}" type="slidenum">
              <a:rPr lang="en-US" smtClean="0"/>
              <a:t>5</a:t>
            </a:fld>
            <a:endParaRPr lang="en-US"/>
          </a:p>
        </p:txBody>
      </p:sp>
    </p:spTree>
    <p:extLst>
      <p:ext uri="{BB962C8B-B14F-4D97-AF65-F5344CB8AC3E}">
        <p14:creationId xmlns:p14="http://schemas.microsoft.com/office/powerpoint/2010/main" val="2809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calculated purely on the number of 4 or 5 star ratings summed, or 0-2 star ratings summed.</a:t>
            </a:r>
          </a:p>
          <a:p>
            <a:endParaRPr lang="en-US" dirty="0"/>
          </a:p>
          <a:p>
            <a:r>
              <a:rPr lang="en-US" dirty="0"/>
              <a:t>We can see that cleanliness was rated quite well even by dissatisfied customers, and so is our best performing service. </a:t>
            </a:r>
          </a:p>
          <a:p>
            <a:endParaRPr lang="en-US" dirty="0"/>
          </a:p>
          <a:p>
            <a:r>
              <a:rPr lang="en-US" dirty="0"/>
              <a:t>On the other hand, food and drink looks to be very divisive. Where customers are satisfied with us, it is not true that they are also happy with their meals. The opposite can be said of dissatisfied customers: some are quite happy with their meals while being dissatisfied overall. By and large though, customers feel pretty middling about our food and drink service. A similar picture can be seen for seat comfort.</a:t>
            </a:r>
          </a:p>
        </p:txBody>
      </p:sp>
      <p:sp>
        <p:nvSpPr>
          <p:cNvPr id="4" name="Slide Number Placeholder 3"/>
          <p:cNvSpPr>
            <a:spLocks noGrp="1"/>
          </p:cNvSpPr>
          <p:nvPr>
            <p:ph type="sldNum" sz="quarter" idx="5"/>
          </p:nvPr>
        </p:nvSpPr>
        <p:spPr/>
        <p:txBody>
          <a:bodyPr/>
          <a:lstStyle/>
          <a:p>
            <a:fld id="{4DBF3C59-1052-D842-A0B0-60AF99F40A23}" type="slidenum">
              <a:rPr lang="en-US" smtClean="0"/>
              <a:t>6</a:t>
            </a:fld>
            <a:endParaRPr lang="en-US"/>
          </a:p>
        </p:txBody>
      </p:sp>
    </p:spTree>
    <p:extLst>
      <p:ext uri="{BB962C8B-B14F-4D97-AF65-F5344CB8AC3E}">
        <p14:creationId xmlns:p14="http://schemas.microsoft.com/office/powerpoint/2010/main" val="30365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business class, leg room has more impact on satisfaction currently, while in economy it is food and drink. The errors for those bars are reduced significantly when plotting just the business class or economy/economy plus customers separately.</a:t>
            </a:r>
          </a:p>
          <a:p>
            <a:endParaRPr lang="en-US" dirty="0"/>
          </a:p>
          <a:p>
            <a:r>
              <a:rPr lang="en-US" dirty="0"/>
              <a:t>Gate location, whilst divisive and rated amongst the worst services when summing customer ratings, appears to have little impact on whether a customer is overall satisfied or dissatisfied with their experience.</a:t>
            </a:r>
          </a:p>
        </p:txBody>
      </p:sp>
      <p:sp>
        <p:nvSpPr>
          <p:cNvPr id="4" name="Slide Number Placeholder 3"/>
          <p:cNvSpPr>
            <a:spLocks noGrp="1"/>
          </p:cNvSpPr>
          <p:nvPr>
            <p:ph type="sldNum" sz="quarter" idx="5"/>
          </p:nvPr>
        </p:nvSpPr>
        <p:spPr/>
        <p:txBody>
          <a:bodyPr/>
          <a:lstStyle/>
          <a:p>
            <a:fld id="{4DBF3C59-1052-D842-A0B0-60AF99F40A23}" type="slidenum">
              <a:rPr lang="en-US" smtClean="0"/>
              <a:t>7</a:t>
            </a:fld>
            <a:endParaRPr lang="en-US"/>
          </a:p>
        </p:txBody>
      </p:sp>
    </p:spTree>
    <p:extLst>
      <p:ext uri="{BB962C8B-B14F-4D97-AF65-F5344CB8AC3E}">
        <p14:creationId xmlns:p14="http://schemas.microsoft.com/office/powerpoint/2010/main" val="226898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business class, leg room has more impact on satisfaction currently, while in economy it is food and drink. The errors for those bars are reduced significantly when plotting just the business class or economy/economy plus customers separately.</a:t>
            </a:r>
          </a:p>
        </p:txBody>
      </p:sp>
      <p:sp>
        <p:nvSpPr>
          <p:cNvPr id="4" name="Slide Number Placeholder 3"/>
          <p:cNvSpPr>
            <a:spLocks noGrp="1"/>
          </p:cNvSpPr>
          <p:nvPr>
            <p:ph type="sldNum" sz="quarter" idx="5"/>
          </p:nvPr>
        </p:nvSpPr>
        <p:spPr/>
        <p:txBody>
          <a:bodyPr/>
          <a:lstStyle/>
          <a:p>
            <a:fld id="{4DBF3C59-1052-D842-A0B0-60AF99F40A23}" type="slidenum">
              <a:rPr lang="en-US" smtClean="0"/>
              <a:t>8</a:t>
            </a:fld>
            <a:endParaRPr lang="en-US"/>
          </a:p>
        </p:txBody>
      </p:sp>
    </p:spTree>
    <p:extLst>
      <p:ext uri="{BB962C8B-B14F-4D97-AF65-F5344CB8AC3E}">
        <p14:creationId xmlns:p14="http://schemas.microsoft.com/office/powerpoint/2010/main" val="418540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CFA9-E059-04E4-49F3-8FC825EC17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9ACC671-C623-735C-ECE1-BD150B9E2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1E6C81-22CF-959C-D781-CE784C5B8C13}"/>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0DF56412-6B24-D308-6AAA-03EC34B36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C74FE-4E5F-5F48-4AE6-7FBA9400B3A0}"/>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167133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C286-0D76-FA6C-212F-CA194627616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6ED661-83FB-18B6-A99B-9D9E40A8A3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55ABDE-EE57-556B-D040-E2E370EDC960}"/>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2F66C0D0-90A4-18C3-980B-EE34B0288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8225E-8F60-E5E0-E328-DD17114C20EC}"/>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30603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5BA6-E9C7-C0A1-3BBB-DA961433D6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8F14B7-9305-8BA4-32FC-4B1BF23434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11740C-A965-89DE-73B7-2673CEDAE668}"/>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820F70FF-1250-FA51-F0CE-B9D25F32A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38564-7F66-7695-6245-1A2C768FC3E9}"/>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311079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5CE5-002E-F062-A3A2-467D9D40B3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52B0-2258-ECF3-F37B-47EEBA7AAB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963D1E-B9A7-80F7-BAC6-E3DB7EB6A0F5}"/>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06A9FBFA-812F-392A-E371-4AC8164A9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5D5FA-9AC9-1C1C-942B-A7C6E0101908}"/>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293623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812B-B0BB-E7C8-480D-FFAF98C1E5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AD5A67-96E9-DB1C-35FB-EDE5054D0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3BA719-F6BC-542D-BBFC-6F28E0FD5F3D}"/>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9602C2F4-0713-DFD4-0093-B1AB94F2F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E81AD-8796-1AFF-2977-321D98EC6524}"/>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421381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36CC-849C-E7A1-559C-23FDECA36D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AD3204-5BF0-DE2D-C775-E1426DC37F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A97654-E079-A592-67B8-29997B84D8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28CC5B-01DD-9149-8479-593D5C60986A}"/>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6" name="Footer Placeholder 5">
            <a:extLst>
              <a:ext uri="{FF2B5EF4-FFF2-40B4-BE49-F238E27FC236}">
                <a16:creationId xmlns:a16="http://schemas.microsoft.com/office/drawing/2014/main" id="{C425435B-40D0-E3CC-545A-3FEBE598E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0F014-5606-ADE3-6AF1-BDDB30D003EE}"/>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273204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84A0-2ED7-3F99-A75D-3C6C18C5647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5FF69D-5DA5-920B-9DDE-B5E7A38CE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DB9B3A6-786F-BA0C-EDE2-230FAFD588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03C5605-5266-55EC-17E1-03C44AB7C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DA2CD9-3D3F-AC5F-7319-A16EB73966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FB87BE-F08A-84E6-4472-578CAE505492}"/>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8" name="Footer Placeholder 7">
            <a:extLst>
              <a:ext uri="{FF2B5EF4-FFF2-40B4-BE49-F238E27FC236}">
                <a16:creationId xmlns:a16="http://schemas.microsoft.com/office/drawing/2014/main" id="{E30D1D5B-81C3-ADF5-55C6-18E06AD63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1202D-DDF6-10B5-0B38-D9B9834133DF}"/>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14141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81DD-1BCA-4D52-FE15-35673E57DA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86563B-49BC-FEA6-C6AF-6AA5541368F0}"/>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4" name="Footer Placeholder 3">
            <a:extLst>
              <a:ext uri="{FF2B5EF4-FFF2-40B4-BE49-F238E27FC236}">
                <a16:creationId xmlns:a16="http://schemas.microsoft.com/office/drawing/2014/main" id="{8E3F643D-17EA-9B42-87B8-C6525A223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F240DA-313F-86DD-9827-F10504CBA481}"/>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24431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ADB8A-75DF-7251-895B-C939631BB2B9}"/>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3" name="Footer Placeholder 2">
            <a:extLst>
              <a:ext uri="{FF2B5EF4-FFF2-40B4-BE49-F238E27FC236}">
                <a16:creationId xmlns:a16="http://schemas.microsoft.com/office/drawing/2014/main" id="{3A7BB1FB-D875-E317-C3AA-DBC28BAF4F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EF504-BC66-6E0B-F05B-55E7F80EA2B7}"/>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242136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4E2E-1CC2-108D-97A0-96655A30BC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F306793-0E26-77BB-5479-CECFB6FA7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699FBD-27E8-4E8B-372F-236B1A59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D19AEB-EC3A-4BC6-2798-C2F0105DFFF4}"/>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6" name="Footer Placeholder 5">
            <a:extLst>
              <a:ext uri="{FF2B5EF4-FFF2-40B4-BE49-F238E27FC236}">
                <a16:creationId xmlns:a16="http://schemas.microsoft.com/office/drawing/2014/main" id="{5EE93761-7C17-6E1E-B345-9D6F6E87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59062-13FB-1472-F601-46BD23030CB3}"/>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109274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9D0F-36CA-7349-E098-C1859DA1B5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68FDF4F-AB13-71EC-9DDA-3900DAE84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AD2DC-6D4B-D925-9E09-D67472E87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6F9A8B-4A17-23E3-B179-91390FAE2A30}"/>
              </a:ext>
            </a:extLst>
          </p:cNvPr>
          <p:cNvSpPr>
            <a:spLocks noGrp="1"/>
          </p:cNvSpPr>
          <p:nvPr>
            <p:ph type="dt" sz="half" idx="10"/>
          </p:nvPr>
        </p:nvSpPr>
        <p:spPr/>
        <p:txBody>
          <a:bodyPr/>
          <a:lstStyle/>
          <a:p>
            <a:fld id="{1DEAB87F-5C4A-2442-B13F-A7FEE1011D38}" type="datetimeFigureOut">
              <a:rPr lang="en-US" smtClean="0"/>
              <a:t>6/13/23</a:t>
            </a:fld>
            <a:endParaRPr lang="en-US"/>
          </a:p>
        </p:txBody>
      </p:sp>
      <p:sp>
        <p:nvSpPr>
          <p:cNvPr id="6" name="Footer Placeholder 5">
            <a:extLst>
              <a:ext uri="{FF2B5EF4-FFF2-40B4-BE49-F238E27FC236}">
                <a16:creationId xmlns:a16="http://schemas.microsoft.com/office/drawing/2014/main" id="{53DAB6DC-A54A-74FC-50C4-49316F727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F8AF4-C35F-F6B6-CDEA-CB19E713E216}"/>
              </a:ext>
            </a:extLst>
          </p:cNvPr>
          <p:cNvSpPr>
            <a:spLocks noGrp="1"/>
          </p:cNvSpPr>
          <p:nvPr>
            <p:ph type="sldNum" sz="quarter" idx="12"/>
          </p:nvPr>
        </p:nvSpPr>
        <p:spPr/>
        <p:txBody>
          <a:bodyPr/>
          <a:lstStyle/>
          <a:p>
            <a:fld id="{092E4FAC-F1D7-E44B-B11B-BA7DC4E47CA1}" type="slidenum">
              <a:rPr lang="en-US" smtClean="0"/>
              <a:t>‹#›</a:t>
            </a:fld>
            <a:endParaRPr lang="en-US"/>
          </a:p>
        </p:txBody>
      </p:sp>
    </p:spTree>
    <p:extLst>
      <p:ext uri="{BB962C8B-B14F-4D97-AF65-F5344CB8AC3E}">
        <p14:creationId xmlns:p14="http://schemas.microsoft.com/office/powerpoint/2010/main" val="301230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CB3CE-C88F-5348-DE56-F390D8453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9D4114-5A49-3CE5-B5DD-1314A76DE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71590-436A-52F7-5589-9870F430A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AB87F-5C4A-2442-B13F-A7FEE1011D38}" type="datetimeFigureOut">
              <a:rPr lang="en-US" smtClean="0"/>
              <a:t>6/13/23</a:t>
            </a:fld>
            <a:endParaRPr lang="en-US"/>
          </a:p>
        </p:txBody>
      </p:sp>
      <p:sp>
        <p:nvSpPr>
          <p:cNvPr id="5" name="Footer Placeholder 4">
            <a:extLst>
              <a:ext uri="{FF2B5EF4-FFF2-40B4-BE49-F238E27FC236}">
                <a16:creationId xmlns:a16="http://schemas.microsoft.com/office/drawing/2014/main" id="{259D9793-CF43-D9B3-8B37-29ACA8838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696F8F-50D7-F87E-1483-B596CE11B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E4FAC-F1D7-E44B-B11B-BA7DC4E47CA1}" type="slidenum">
              <a:rPr lang="en-US" smtClean="0"/>
              <a:t>‹#›</a:t>
            </a:fld>
            <a:endParaRPr lang="en-US"/>
          </a:p>
        </p:txBody>
      </p:sp>
    </p:spTree>
    <p:extLst>
      <p:ext uri="{BB962C8B-B14F-4D97-AF65-F5344CB8AC3E}">
        <p14:creationId xmlns:p14="http://schemas.microsoft.com/office/powerpoint/2010/main" val="43629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C743-69C8-7671-A722-A301259D1A38}"/>
              </a:ext>
            </a:extLst>
          </p:cNvPr>
          <p:cNvSpPr>
            <a:spLocks noGrp="1"/>
          </p:cNvSpPr>
          <p:nvPr>
            <p:ph type="ctrTitle"/>
          </p:nvPr>
        </p:nvSpPr>
        <p:spPr/>
        <p:txBody>
          <a:bodyPr/>
          <a:lstStyle/>
          <a:p>
            <a:r>
              <a:rPr lang="en-US" dirty="0"/>
              <a:t>Airline Passenger Satisfaction</a:t>
            </a:r>
          </a:p>
        </p:txBody>
      </p:sp>
      <p:sp>
        <p:nvSpPr>
          <p:cNvPr id="3" name="Subtitle 2">
            <a:extLst>
              <a:ext uri="{FF2B5EF4-FFF2-40B4-BE49-F238E27FC236}">
                <a16:creationId xmlns:a16="http://schemas.microsoft.com/office/drawing/2014/main" id="{C3361DB4-EFAA-302D-DCCA-0B29B20F9E04}"/>
              </a:ext>
            </a:extLst>
          </p:cNvPr>
          <p:cNvSpPr>
            <a:spLocks noGrp="1"/>
          </p:cNvSpPr>
          <p:nvPr>
            <p:ph type="subTitle" idx="1"/>
          </p:nvPr>
        </p:nvSpPr>
        <p:spPr/>
        <p:txBody>
          <a:bodyPr/>
          <a:lstStyle/>
          <a:p>
            <a:r>
              <a:rPr lang="en-US" dirty="0"/>
              <a:t>or: </a:t>
            </a:r>
            <a:r>
              <a:rPr lang="en-US" i="1" dirty="0"/>
              <a:t>How can we make our customers happier?</a:t>
            </a:r>
          </a:p>
        </p:txBody>
      </p:sp>
      <p:sp>
        <p:nvSpPr>
          <p:cNvPr id="4" name="Rectangle 3">
            <a:extLst>
              <a:ext uri="{FF2B5EF4-FFF2-40B4-BE49-F238E27FC236}">
                <a16:creationId xmlns:a16="http://schemas.microsoft.com/office/drawing/2014/main" id="{86087F48-E14D-D771-D977-DA71C6F875A8}"/>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9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68FE9EE-6BDB-E4FA-7984-61FB6C46AA0C}"/>
              </a:ext>
            </a:extLst>
          </p:cNvPr>
          <p:cNvSpPr>
            <a:spLocks noGrp="1"/>
          </p:cNvSpPr>
          <p:nvPr>
            <p:ph idx="1"/>
          </p:nvPr>
        </p:nvSpPr>
        <p:spPr/>
        <p:txBody>
          <a:bodyPr/>
          <a:lstStyle/>
          <a:p>
            <a:r>
              <a:rPr lang="en-US" dirty="0"/>
              <a:t>The problem</a:t>
            </a:r>
          </a:p>
          <a:p>
            <a:r>
              <a:rPr lang="en-US" dirty="0"/>
              <a:t>The data</a:t>
            </a:r>
          </a:p>
          <a:p>
            <a:r>
              <a:rPr lang="en-US" dirty="0"/>
              <a:t>Current customer experience</a:t>
            </a:r>
          </a:p>
          <a:p>
            <a:r>
              <a:rPr lang="en-US" dirty="0"/>
              <a:t>Focus areas to improve satisfaction</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22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err="1"/>
              <a:t>Invistico</a:t>
            </a:r>
            <a:r>
              <a:rPr lang="en-US" dirty="0"/>
              <a:t> Airlines</a:t>
            </a:r>
          </a:p>
        </p:txBody>
      </p:sp>
      <p:sp>
        <p:nvSpPr>
          <p:cNvPr id="3" name="Content Placeholder 2">
            <a:extLst>
              <a:ext uri="{FF2B5EF4-FFF2-40B4-BE49-F238E27FC236}">
                <a16:creationId xmlns:a16="http://schemas.microsoft.com/office/drawing/2014/main" id="{668FE9EE-6BDB-E4FA-7984-61FB6C46AA0C}"/>
              </a:ext>
            </a:extLst>
          </p:cNvPr>
          <p:cNvSpPr>
            <a:spLocks noGrp="1"/>
          </p:cNvSpPr>
          <p:nvPr>
            <p:ph idx="1"/>
          </p:nvPr>
        </p:nvSpPr>
        <p:spPr/>
        <p:txBody>
          <a:bodyPr/>
          <a:lstStyle/>
          <a:p>
            <a:pPr marL="0" indent="0">
              <a:buNone/>
            </a:pPr>
            <a:r>
              <a:rPr lang="en-US" i="1" dirty="0"/>
              <a:t>Questions</a:t>
            </a:r>
          </a:p>
          <a:p>
            <a:pPr marL="0" indent="0">
              <a:buNone/>
            </a:pPr>
            <a:r>
              <a:rPr lang="en-US" i="1" dirty="0"/>
              <a:t>- </a:t>
            </a:r>
            <a:r>
              <a:rPr lang="en-US" dirty="0"/>
              <a:t>How satisfied are our customers currently with our services?</a:t>
            </a:r>
            <a:endParaRPr lang="en-US" i="1" dirty="0"/>
          </a:p>
          <a:p>
            <a:pPr marL="0" indent="0">
              <a:buNone/>
            </a:pPr>
            <a:r>
              <a:rPr lang="en-US" dirty="0"/>
              <a:t>- Where should we invest to improve customer satisfaction on board our flights?</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94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668FE9EE-6BDB-E4FA-7984-61FB6C46AA0C}"/>
              </a:ext>
            </a:extLst>
          </p:cNvPr>
          <p:cNvSpPr>
            <a:spLocks noGrp="1"/>
          </p:cNvSpPr>
          <p:nvPr>
            <p:ph idx="1"/>
          </p:nvPr>
        </p:nvSpPr>
        <p:spPr>
          <a:xfrm>
            <a:off x="838200" y="1632115"/>
            <a:ext cx="10515600" cy="4351338"/>
          </a:xfrm>
        </p:spPr>
        <p:txBody>
          <a:bodyPr>
            <a:normAutofit lnSpcReduction="10000"/>
          </a:bodyPr>
          <a:lstStyle/>
          <a:p>
            <a:pPr marL="0" indent="0">
              <a:buNone/>
            </a:pPr>
            <a:r>
              <a:rPr lang="en-US" dirty="0"/>
              <a:t>We’ll use real airline data, </a:t>
            </a:r>
            <a:r>
              <a:rPr lang="en-US" dirty="0" err="1"/>
              <a:t>anonymised</a:t>
            </a:r>
            <a:r>
              <a:rPr lang="en-US" dirty="0"/>
              <a:t>, to answer our questions.</a:t>
            </a:r>
          </a:p>
          <a:p>
            <a:pPr marL="0" indent="0">
              <a:buNone/>
            </a:pPr>
            <a:endParaRPr lang="en-US" dirty="0"/>
          </a:p>
          <a:p>
            <a:pPr marL="0" indent="0">
              <a:buNone/>
            </a:pPr>
            <a:r>
              <a:rPr lang="en-US" dirty="0"/>
              <a:t>Nearly 130,000 customers were asked, overall, if they were satisfied or dissatisfied with their flight.</a:t>
            </a:r>
          </a:p>
          <a:p>
            <a:pPr marL="0" indent="0">
              <a:buNone/>
            </a:pPr>
            <a:endParaRPr lang="en-US" dirty="0"/>
          </a:p>
          <a:p>
            <a:pPr marL="0" indent="0">
              <a:buNone/>
            </a:pPr>
            <a:r>
              <a:rPr lang="en-US" dirty="0"/>
              <a:t>The data also contains a collection of customer ratings (1-5) for various flight services such as legroom,  food and drink and online bookings.</a:t>
            </a:r>
          </a:p>
          <a:p>
            <a:pPr marL="0" indent="0">
              <a:buNone/>
            </a:pPr>
            <a:br>
              <a:rPr lang="en-US" dirty="0"/>
            </a:br>
            <a:r>
              <a:rPr lang="en-US" dirty="0"/>
              <a:t>We have customer profile data too, such as age, class and reason for flight, and flight distance.</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5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Current customer satisfaction</a:t>
            </a:r>
          </a:p>
        </p:txBody>
      </p:sp>
      <p:sp>
        <p:nvSpPr>
          <p:cNvPr id="3" name="Content Placeholder 2">
            <a:extLst>
              <a:ext uri="{FF2B5EF4-FFF2-40B4-BE49-F238E27FC236}">
                <a16:creationId xmlns:a16="http://schemas.microsoft.com/office/drawing/2014/main" id="{668FE9EE-6BDB-E4FA-7984-61FB6C46AA0C}"/>
              </a:ext>
            </a:extLst>
          </p:cNvPr>
          <p:cNvSpPr>
            <a:spLocks noGrp="1"/>
          </p:cNvSpPr>
          <p:nvPr>
            <p:ph idx="1"/>
          </p:nvPr>
        </p:nvSpPr>
        <p:spPr>
          <a:xfrm>
            <a:off x="838200" y="1476260"/>
            <a:ext cx="6443949" cy="4700703"/>
          </a:xfrm>
        </p:spPr>
        <p:txBody>
          <a:bodyPr>
            <a:normAutofit/>
          </a:bodyPr>
          <a:lstStyle/>
          <a:p>
            <a:pPr marL="0" indent="0">
              <a:buNone/>
            </a:pPr>
            <a:r>
              <a:rPr lang="en-US" dirty="0"/>
              <a:t>- Older customers are generally more satisfied than younger ones</a:t>
            </a:r>
          </a:p>
          <a:p>
            <a:pPr>
              <a:buFontTx/>
              <a:buChar char="-"/>
            </a:pPr>
            <a:r>
              <a:rPr lang="en-US" dirty="0"/>
              <a:t>Short flight delays do not appear to impact satisfaction, however longer delays do.</a:t>
            </a:r>
          </a:p>
          <a:p>
            <a:pPr>
              <a:buFontTx/>
              <a:buChar char="-"/>
            </a:pPr>
            <a:r>
              <a:rPr lang="en-US" dirty="0"/>
              <a:t>Shorter (&lt;1000 miles) or long haul (&gt;3000 miles) flights have better satisfaction levels than medium haul flights</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613CB924-EA04-54BC-B60B-082233F93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41" y="3452672"/>
            <a:ext cx="4097969" cy="32006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85CD28D-91F0-D17A-285A-F05665242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1077" y="228345"/>
            <a:ext cx="3066658" cy="322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14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Current customer satisfaction</a:t>
            </a:r>
          </a:p>
        </p:txBody>
      </p:sp>
      <p:sp>
        <p:nvSpPr>
          <p:cNvPr id="3" name="Content Placeholder 2">
            <a:extLst>
              <a:ext uri="{FF2B5EF4-FFF2-40B4-BE49-F238E27FC236}">
                <a16:creationId xmlns:a16="http://schemas.microsoft.com/office/drawing/2014/main" id="{668FE9EE-6BDB-E4FA-7984-61FB6C46AA0C}"/>
              </a:ext>
            </a:extLst>
          </p:cNvPr>
          <p:cNvSpPr>
            <a:spLocks noGrp="1"/>
          </p:cNvSpPr>
          <p:nvPr>
            <p:ph idx="1"/>
          </p:nvPr>
        </p:nvSpPr>
        <p:spPr/>
        <p:txBody>
          <a:bodyPr/>
          <a:lstStyle/>
          <a:p>
            <a:pPr>
              <a:buFontTx/>
              <a:buChar char="-"/>
            </a:pPr>
            <a:r>
              <a:rPr lang="en-US" dirty="0"/>
              <a:t>Best rated services: </a:t>
            </a:r>
            <a:r>
              <a:rPr lang="en-GB" dirty="0"/>
              <a:t>cleanliness</a:t>
            </a:r>
            <a:r>
              <a:rPr lang="en-US" dirty="0"/>
              <a:t>, </a:t>
            </a:r>
            <a:r>
              <a:rPr lang="en-GB" dirty="0"/>
              <a:t>baggage handling</a:t>
            </a:r>
            <a:r>
              <a:rPr lang="en-US" dirty="0"/>
              <a:t>, online support and legroom</a:t>
            </a:r>
          </a:p>
          <a:p>
            <a:pPr>
              <a:buFontTx/>
              <a:buChar char="-"/>
            </a:pPr>
            <a:r>
              <a:rPr lang="en-US" dirty="0"/>
              <a:t>Worst rated services: seat comfort, food and drink, gate location</a:t>
            </a:r>
          </a:p>
          <a:p>
            <a:pPr marL="0" indent="0">
              <a:buNone/>
            </a:pPr>
            <a:endParaRPr lang="en-US" dirty="0"/>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269FF33-4207-0619-2B30-057B684B2670}"/>
              </a:ext>
            </a:extLst>
          </p:cNvPr>
          <p:cNvPicPr>
            <a:picLocks noChangeAspect="1"/>
          </p:cNvPicPr>
          <p:nvPr/>
        </p:nvPicPr>
        <p:blipFill>
          <a:blip r:embed="rId3"/>
          <a:stretch>
            <a:fillRect/>
          </a:stretch>
        </p:blipFill>
        <p:spPr>
          <a:xfrm>
            <a:off x="6275789" y="3183732"/>
            <a:ext cx="4610100" cy="2844800"/>
          </a:xfrm>
          <a:prstGeom prst="rect">
            <a:avLst/>
          </a:prstGeom>
        </p:spPr>
      </p:pic>
      <p:pic>
        <p:nvPicPr>
          <p:cNvPr id="12" name="Picture 11">
            <a:extLst>
              <a:ext uri="{FF2B5EF4-FFF2-40B4-BE49-F238E27FC236}">
                <a16:creationId xmlns:a16="http://schemas.microsoft.com/office/drawing/2014/main" id="{02A52BE4-78CB-5FA3-E552-6EB44D298B22}"/>
              </a:ext>
            </a:extLst>
          </p:cNvPr>
          <p:cNvPicPr>
            <a:picLocks noChangeAspect="1"/>
          </p:cNvPicPr>
          <p:nvPr/>
        </p:nvPicPr>
        <p:blipFill>
          <a:blip r:embed="rId4"/>
          <a:stretch>
            <a:fillRect/>
          </a:stretch>
        </p:blipFill>
        <p:spPr>
          <a:xfrm>
            <a:off x="1306111" y="3183732"/>
            <a:ext cx="4546600" cy="2844800"/>
          </a:xfrm>
          <a:prstGeom prst="rect">
            <a:avLst/>
          </a:prstGeom>
        </p:spPr>
      </p:pic>
    </p:spTree>
    <p:extLst>
      <p:ext uri="{BB962C8B-B14F-4D97-AF65-F5344CB8AC3E}">
        <p14:creationId xmlns:p14="http://schemas.microsoft.com/office/powerpoint/2010/main" val="174907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Predicting satisfaction</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A9110EE-6BCD-997D-6870-5560A13694BA}"/>
              </a:ext>
            </a:extLst>
          </p:cNvPr>
          <p:cNvSpPr>
            <a:spLocks noGrp="1"/>
          </p:cNvSpPr>
          <p:nvPr>
            <p:ph idx="1"/>
          </p:nvPr>
        </p:nvSpPr>
        <p:spPr>
          <a:xfrm>
            <a:off x="6705600" y="1515557"/>
            <a:ext cx="4648200" cy="4351338"/>
          </a:xfrm>
        </p:spPr>
        <p:txBody>
          <a:bodyPr>
            <a:normAutofit lnSpcReduction="10000"/>
          </a:bodyPr>
          <a:lstStyle/>
          <a:p>
            <a:pPr marL="0" indent="0">
              <a:buNone/>
            </a:pPr>
            <a:r>
              <a:rPr lang="en-US" dirty="0"/>
              <a:t>Using machine learning, we can predict customer satisfaction based on service ratings with an accuracy of ~95%.</a:t>
            </a:r>
          </a:p>
          <a:p>
            <a:pPr marL="0" indent="0">
              <a:buNone/>
            </a:pPr>
            <a:endParaRPr lang="en-US" dirty="0"/>
          </a:p>
          <a:p>
            <a:pPr marL="0" indent="0">
              <a:buNone/>
            </a:pPr>
            <a:r>
              <a:rPr lang="en-US" dirty="0"/>
              <a:t>The model suggests most important features as inflight entertainment and seat comfort. Flight Class differences do have an impact.</a:t>
            </a:r>
          </a:p>
        </p:txBody>
      </p:sp>
      <p:pic>
        <p:nvPicPr>
          <p:cNvPr id="2054" name="Picture 6">
            <a:extLst>
              <a:ext uri="{FF2B5EF4-FFF2-40B4-BE49-F238E27FC236}">
                <a16:creationId xmlns:a16="http://schemas.microsoft.com/office/drawing/2014/main" id="{775C0D01-6BE3-DA4B-091D-EF5F57301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02" y="1508955"/>
            <a:ext cx="5682998" cy="453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93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E11-B7B9-B64A-AED3-1DF1E70EEE35}"/>
              </a:ext>
            </a:extLst>
          </p:cNvPr>
          <p:cNvSpPr>
            <a:spLocks noGrp="1"/>
          </p:cNvSpPr>
          <p:nvPr>
            <p:ph type="title"/>
          </p:nvPr>
        </p:nvSpPr>
        <p:spPr/>
        <p:txBody>
          <a:bodyPr/>
          <a:lstStyle/>
          <a:p>
            <a:r>
              <a:rPr lang="en-US" dirty="0"/>
              <a:t>Recommendations</a:t>
            </a:r>
          </a:p>
        </p:txBody>
      </p:sp>
      <p:sp>
        <p:nvSpPr>
          <p:cNvPr id="4" name="Rectangle 3">
            <a:extLst>
              <a:ext uri="{FF2B5EF4-FFF2-40B4-BE49-F238E27FC236}">
                <a16:creationId xmlns:a16="http://schemas.microsoft.com/office/drawing/2014/main" id="{E79FA341-0384-6078-B629-3C984411DBC2}"/>
              </a:ext>
            </a:extLst>
          </p:cNvPr>
          <p:cNvSpPr/>
          <p:nvPr/>
        </p:nvSpPr>
        <p:spPr>
          <a:xfrm>
            <a:off x="-105104" y="6096000"/>
            <a:ext cx="12402207" cy="8565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A9110EE-6BCD-997D-6870-5560A13694BA}"/>
              </a:ext>
            </a:extLst>
          </p:cNvPr>
          <p:cNvSpPr>
            <a:spLocks noGrp="1"/>
          </p:cNvSpPr>
          <p:nvPr>
            <p:ph idx="1"/>
          </p:nvPr>
        </p:nvSpPr>
        <p:spPr>
          <a:xfrm>
            <a:off x="838200" y="1515557"/>
            <a:ext cx="10515600" cy="4351338"/>
          </a:xfrm>
        </p:spPr>
        <p:txBody>
          <a:bodyPr>
            <a:normAutofit/>
          </a:bodyPr>
          <a:lstStyle/>
          <a:p>
            <a:pPr marL="0" indent="0">
              <a:buNone/>
            </a:pPr>
            <a:r>
              <a:rPr lang="en-US" dirty="0"/>
              <a:t>Investment in the following services is recommended to improve customer satisfaction:</a:t>
            </a:r>
          </a:p>
          <a:p>
            <a:pPr marL="0" indent="0">
              <a:buNone/>
            </a:pPr>
            <a:r>
              <a:rPr lang="en-US" dirty="0"/>
              <a:t>- Economy and economy plus customer meals</a:t>
            </a:r>
          </a:p>
          <a:p>
            <a:pPr>
              <a:buFontTx/>
              <a:buChar char="-"/>
            </a:pPr>
            <a:r>
              <a:rPr lang="en-US" dirty="0"/>
              <a:t>Business class legroom</a:t>
            </a:r>
          </a:p>
          <a:p>
            <a:pPr>
              <a:buFontTx/>
              <a:buChar char="-"/>
            </a:pPr>
            <a:r>
              <a:rPr lang="en-US" dirty="0"/>
              <a:t>Seat comfort across all flight classes</a:t>
            </a:r>
          </a:p>
          <a:p>
            <a:pPr>
              <a:buFontTx/>
              <a:buChar char="-"/>
            </a:pPr>
            <a:r>
              <a:rPr lang="en-US" dirty="0"/>
              <a:t>Further research into medium—haul flight service expectations</a:t>
            </a:r>
          </a:p>
          <a:p>
            <a:pPr marL="0" indent="0">
              <a:buNone/>
            </a:pPr>
            <a:r>
              <a:rPr lang="en-US" dirty="0"/>
              <a:t>- In flight entertainment is a hugely important factor – ensure this service is kept as up to date as possible with customer expectations.</a:t>
            </a:r>
          </a:p>
          <a:p>
            <a:pPr>
              <a:buFontTx/>
              <a:buChar char="-"/>
            </a:pPr>
            <a:endParaRPr lang="en-US" dirty="0"/>
          </a:p>
        </p:txBody>
      </p:sp>
    </p:spTree>
    <p:extLst>
      <p:ext uri="{BB962C8B-B14F-4D97-AF65-F5344CB8AC3E}">
        <p14:creationId xmlns:p14="http://schemas.microsoft.com/office/powerpoint/2010/main" val="309783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889</Words>
  <Application>Microsoft Macintosh PowerPoint</Application>
  <PresentationFormat>Widescreen</PresentationFormat>
  <Paragraphs>56</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Airline Passenger Satisfaction</vt:lpstr>
      <vt:lpstr>Agenda</vt:lpstr>
      <vt:lpstr>Invistico Airlines</vt:lpstr>
      <vt:lpstr>Our Data</vt:lpstr>
      <vt:lpstr>Current customer satisfaction</vt:lpstr>
      <vt:lpstr>Current customer satisfaction</vt:lpstr>
      <vt:lpstr>Predicting satisfaction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Cassie Charlton</dc:creator>
  <cp:lastModifiedBy>Cassie Charlton</cp:lastModifiedBy>
  <cp:revision>1</cp:revision>
  <dcterms:created xsi:type="dcterms:W3CDTF">2023-06-13T11:23:57Z</dcterms:created>
  <dcterms:modified xsi:type="dcterms:W3CDTF">2023-06-13T12:39:26Z</dcterms:modified>
</cp:coreProperties>
</file>