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0"/>
            <a:ext cx="1358900" cy="1358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1369" y="2404534"/>
            <a:ext cx="8462634" cy="1646302"/>
          </a:xfrm>
        </p:spPr>
        <p:txBody>
          <a:bodyPr/>
          <a:lstStyle/>
          <a:p>
            <a:r>
              <a:rPr lang="pt-BR" dirty="0" smtClean="0"/>
              <a:t>Revisão de Banco de Dados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By</a:t>
            </a:r>
            <a:r>
              <a:rPr lang="pt-BR" dirty="0" smtClean="0"/>
              <a:t> Casseb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2" y="1"/>
            <a:ext cx="1358347" cy="13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 - Vantagens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Facilita no geral tudo relacionado ao ACID (Atomicidade, Consistência, Isolamento e Durabilidade). </a:t>
            </a:r>
          </a:p>
        </p:txBody>
      </p:sp>
    </p:spTree>
    <p:extLst>
      <p:ext uri="{BB962C8B-B14F-4D97-AF65-F5344CB8AC3E}">
        <p14:creationId xmlns:p14="http://schemas.microsoft.com/office/powerpoint/2010/main" val="303582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dos dados - abstração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Abaixo os 3 níveis de abstração destes dados, sendo o mais alto mais próximo do usuário final até o mais baixo controlado pelo DBA.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b="1" dirty="0" smtClean="0"/>
              <a:t>Nível alto ou nível de visão: </a:t>
            </a:r>
            <a:r>
              <a:rPr lang="pt-BR" dirty="0" smtClean="0"/>
              <a:t>Descreve parte do banco de dados, somente a necessidade do usuário.</a:t>
            </a:r>
          </a:p>
          <a:p>
            <a:r>
              <a:rPr lang="pt-BR" b="1" dirty="0" smtClean="0"/>
              <a:t>Nível Médio ou nível lógico: </a:t>
            </a:r>
            <a:r>
              <a:rPr lang="pt-BR" dirty="0" smtClean="0"/>
              <a:t>Quais os dados estão armazenados e como se relacionam.</a:t>
            </a:r>
          </a:p>
          <a:p>
            <a:r>
              <a:rPr lang="pt-BR" b="1" dirty="0" smtClean="0"/>
              <a:t>Nível baixo ou nível físico: </a:t>
            </a:r>
            <a:r>
              <a:rPr lang="pt-BR" dirty="0" smtClean="0"/>
              <a:t>Como os dados estão realmente armazenados. (bloco de memória)</a:t>
            </a:r>
          </a:p>
          <a:p>
            <a:endParaRPr lang="pt-BR" dirty="0"/>
          </a:p>
          <a:p>
            <a:r>
              <a:rPr lang="pt-BR" dirty="0" smtClean="0"/>
              <a:t>Estas definições (físico, lógico e visão) são chamadas de esquemas.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6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</a:t>
            </a:r>
            <a:r>
              <a:rPr lang="pt-BR" dirty="0" smtClean="0"/>
              <a:t>dados e Instância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Modelo de dados: </a:t>
            </a:r>
            <a:r>
              <a:rPr lang="pt-BR" dirty="0" smtClean="0"/>
              <a:t>Descrição formal da estrutura do banco</a:t>
            </a:r>
          </a:p>
          <a:p>
            <a:r>
              <a:rPr lang="pt-BR" b="1" dirty="0" smtClean="0"/>
              <a:t>Instância: </a:t>
            </a:r>
            <a:r>
              <a:rPr lang="pt-BR" dirty="0" smtClean="0"/>
              <a:t>Conjunto de informações contidas no momento.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066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Independência entre Programas e  Dados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332940" cy="3880773"/>
          </a:xfrm>
        </p:spPr>
        <p:txBody>
          <a:bodyPr/>
          <a:lstStyle/>
          <a:p>
            <a:r>
              <a:rPr lang="pt-BR" dirty="0" smtClean="0"/>
              <a:t>É a capacidade de modificar os esquemas a um determinado nível sem afetar o esquema de nível superior.</a:t>
            </a:r>
          </a:p>
          <a:p>
            <a:endParaRPr lang="pt-BR" dirty="0" smtClean="0"/>
          </a:p>
          <a:p>
            <a:r>
              <a:rPr lang="pt-BR" b="1" dirty="0" smtClean="0"/>
              <a:t>Independência física: </a:t>
            </a:r>
            <a:r>
              <a:rPr lang="pt-BR" dirty="0" smtClean="0"/>
              <a:t>Modificações físicas sem influência no código da aplicação.</a:t>
            </a:r>
          </a:p>
          <a:p>
            <a:pPr marL="0" lvl="1" indent="0">
              <a:buNone/>
            </a:pPr>
            <a:r>
              <a:rPr lang="pt-BR" sz="1800" dirty="0" smtClean="0"/>
              <a:t>	Exemplo</a:t>
            </a:r>
            <a:r>
              <a:rPr lang="pt-BR" sz="1800" dirty="0"/>
              <a:t>: Criação de índices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b="1" dirty="0" smtClean="0"/>
              <a:t>Independência lógica: </a:t>
            </a:r>
            <a:r>
              <a:rPr lang="pt-BR" dirty="0" smtClean="0"/>
              <a:t>Modificação do esquema lógico sem alteração do físico.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Exemplo: Alteração de modelo lógico de tarifação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96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900" y="56147"/>
            <a:ext cx="8596668" cy="1320800"/>
          </a:xfrm>
        </p:spPr>
        <p:txBody>
          <a:bodyPr/>
          <a:lstStyle/>
          <a:p>
            <a:r>
              <a:rPr lang="pt-BR" dirty="0"/>
              <a:t>Classificação dos </a:t>
            </a:r>
            <a:r>
              <a:rPr lang="pt-BR" dirty="0" err="1" smtClean="0"/>
              <a:t>SGBDs</a:t>
            </a:r>
            <a:r>
              <a:rPr lang="pt-BR" dirty="0" smtClean="0"/>
              <a:t> pelo Modelo 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76947"/>
            <a:ext cx="8596668" cy="548105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Modelo lógico adotado:</a:t>
            </a:r>
          </a:p>
          <a:p>
            <a:pPr lvl="1"/>
            <a:r>
              <a:rPr lang="pt-BR" b="1" dirty="0" smtClean="0"/>
              <a:t>Hierárquicos</a:t>
            </a:r>
          </a:p>
          <a:p>
            <a:pPr lvl="2"/>
            <a:r>
              <a:rPr lang="pt-BR" dirty="0" smtClean="0"/>
              <a:t>Representados por registros e a relação dos registros por links (ponteiros)</a:t>
            </a:r>
          </a:p>
          <a:p>
            <a:pPr lvl="2"/>
            <a:r>
              <a:rPr lang="pt-BR" dirty="0" smtClean="0"/>
              <a:t>Estrutura em arvore</a:t>
            </a:r>
          </a:p>
          <a:p>
            <a:pPr lvl="2"/>
            <a:r>
              <a:rPr lang="pt-BR" dirty="0" smtClean="0"/>
              <a:t>Possui um registro pai e ilimitados registros filhos</a:t>
            </a:r>
          </a:p>
          <a:p>
            <a:pPr lvl="2"/>
            <a:r>
              <a:rPr lang="pt-BR" dirty="0" smtClean="0"/>
              <a:t>Não possui padrão e consulta ad hoc (</a:t>
            </a:r>
            <a:r>
              <a:rPr lang="pt-BR" dirty="0" err="1" smtClean="0"/>
              <a:t>sql</a:t>
            </a:r>
            <a:r>
              <a:rPr lang="pt-BR" dirty="0" smtClean="0"/>
              <a:t>)</a:t>
            </a:r>
          </a:p>
          <a:p>
            <a:pPr lvl="1"/>
            <a:r>
              <a:rPr lang="pt-BR" b="1" dirty="0" smtClean="0"/>
              <a:t>De rede</a:t>
            </a:r>
          </a:p>
          <a:p>
            <a:pPr lvl="2"/>
            <a:r>
              <a:rPr lang="pt-BR" dirty="0" smtClean="0"/>
              <a:t>Sem limitação sobre a relação dos dados (sem hierarquia)</a:t>
            </a:r>
          </a:p>
          <a:p>
            <a:pPr lvl="2"/>
            <a:r>
              <a:rPr lang="pt-BR" dirty="0" smtClean="0"/>
              <a:t>Impôs padrão de desenvolvimento</a:t>
            </a:r>
          </a:p>
          <a:p>
            <a:pPr lvl="2"/>
            <a:r>
              <a:rPr lang="pt-BR" dirty="0" smtClean="0"/>
              <a:t>Sem consulta ad hoc (</a:t>
            </a:r>
            <a:r>
              <a:rPr lang="pt-BR" dirty="0" err="1" smtClean="0"/>
              <a:t>sql</a:t>
            </a:r>
            <a:r>
              <a:rPr lang="pt-BR" dirty="0" smtClean="0"/>
              <a:t>)</a:t>
            </a:r>
          </a:p>
          <a:p>
            <a:pPr lvl="1"/>
            <a:r>
              <a:rPr lang="pt-BR" b="1" dirty="0" smtClean="0"/>
              <a:t>Relacionais</a:t>
            </a:r>
          </a:p>
          <a:p>
            <a:pPr lvl="2"/>
            <a:r>
              <a:rPr lang="pt-BR" dirty="0" smtClean="0"/>
              <a:t>Armazenados em tabelas com colunas e linhas</a:t>
            </a:r>
          </a:p>
          <a:p>
            <a:pPr lvl="2"/>
            <a:r>
              <a:rPr lang="pt-BR" dirty="0" smtClean="0"/>
              <a:t>Cada linha representa um registro, que possui um identificador tornando único.</a:t>
            </a:r>
          </a:p>
          <a:p>
            <a:pPr lvl="2"/>
            <a:r>
              <a:rPr lang="pt-BR" dirty="0" smtClean="0"/>
              <a:t>Um registro pode referenciar outro apontando o registro único de objetivo.</a:t>
            </a:r>
          </a:p>
          <a:p>
            <a:pPr lvl="2"/>
            <a:r>
              <a:rPr lang="pt-BR" dirty="0" smtClean="0"/>
              <a:t>Possui consulta ad hoc (</a:t>
            </a:r>
            <a:r>
              <a:rPr lang="pt-BR" dirty="0" err="1" smtClean="0"/>
              <a:t>sql</a:t>
            </a:r>
            <a:r>
              <a:rPr lang="pt-BR" dirty="0" smtClean="0"/>
              <a:t>)</a:t>
            </a:r>
          </a:p>
          <a:p>
            <a:pPr lvl="1"/>
            <a:r>
              <a:rPr lang="pt-BR" b="1" dirty="0" smtClean="0"/>
              <a:t>Orientados a objetos: </a:t>
            </a:r>
            <a:r>
              <a:rPr lang="pt-BR" dirty="0" smtClean="0"/>
              <a:t>Possui elementos como Classe, objeto, herança, etc.</a:t>
            </a:r>
          </a:p>
          <a:p>
            <a:pPr lvl="1"/>
            <a:r>
              <a:rPr lang="pt-BR" b="1" dirty="0" smtClean="0"/>
              <a:t>Objeto-relacionais:</a:t>
            </a:r>
            <a:r>
              <a:rPr lang="pt-BR" dirty="0" smtClean="0"/>
              <a:t> </a:t>
            </a:r>
            <a:r>
              <a:rPr lang="pt-BR" dirty="0"/>
              <a:t>P</a:t>
            </a:r>
            <a:r>
              <a:rPr lang="pt-BR" dirty="0" smtClean="0"/>
              <a:t>ossui tabelas e relação de classe, herança, etc...</a:t>
            </a:r>
          </a:p>
        </p:txBody>
      </p:sp>
    </p:spTree>
    <p:extLst>
      <p:ext uri="{BB962C8B-B14F-4D97-AF65-F5344CB8AC3E}">
        <p14:creationId xmlns:p14="http://schemas.microsoft.com/office/powerpoint/2010/main" val="98464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</a:t>
            </a:r>
            <a:r>
              <a:rPr lang="pt-BR" dirty="0" err="1"/>
              <a:t>SGBDs</a:t>
            </a:r>
            <a:r>
              <a:rPr lang="pt-BR" dirty="0"/>
              <a:t> pelo </a:t>
            </a:r>
            <a:r>
              <a:rPr lang="pt-BR" dirty="0" smtClean="0"/>
              <a:t>Número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Número de usuário suportados:</a:t>
            </a:r>
          </a:p>
          <a:p>
            <a:pPr lvl="1"/>
            <a:r>
              <a:rPr lang="pt-BR" dirty="0"/>
              <a:t>Monousuários: Apenas u usuário</a:t>
            </a:r>
          </a:p>
          <a:p>
            <a:pPr lvl="1"/>
            <a:r>
              <a:rPr lang="pt-BR" dirty="0"/>
              <a:t>Multiusuários: Vários usuários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90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</a:t>
            </a:r>
            <a:r>
              <a:rPr lang="pt-BR" dirty="0" err="1"/>
              <a:t>SGBDs</a:t>
            </a:r>
            <a:r>
              <a:rPr lang="pt-BR" dirty="0"/>
              <a:t> </a:t>
            </a:r>
            <a:r>
              <a:rPr lang="pt-BR" dirty="0" smtClean="0"/>
              <a:t>pela localização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lang="pt-BR" dirty="0"/>
              <a:t>Localização dos dados:</a:t>
            </a:r>
          </a:p>
          <a:p>
            <a:pPr lvl="1"/>
            <a:r>
              <a:rPr lang="pt-BR" dirty="0" smtClean="0"/>
              <a:t>Centralizados</a:t>
            </a:r>
          </a:p>
          <a:p>
            <a:pPr lvl="2"/>
            <a:r>
              <a:rPr lang="pt-BR" dirty="0" smtClean="0"/>
              <a:t>Processamento principal e funções executadas em um único computador.</a:t>
            </a:r>
          </a:p>
          <a:p>
            <a:pPr lvl="2"/>
            <a:r>
              <a:rPr lang="pt-BR" dirty="0" smtClean="0"/>
              <a:t>Usuário interage com terminais sem poder de processamento</a:t>
            </a:r>
          </a:p>
          <a:p>
            <a:pPr lvl="2"/>
            <a:r>
              <a:rPr lang="pt-BR" dirty="0" smtClean="0"/>
              <a:t>Com a redução dos preços dos hardwares, o processamento ficou por conta do terminal causando o desuso dos sistemas centralizados.</a:t>
            </a:r>
          </a:p>
          <a:p>
            <a:pPr lvl="1"/>
            <a:r>
              <a:rPr lang="pt-BR" dirty="0" smtClean="0"/>
              <a:t>Sistema Cliente-Servidor</a:t>
            </a:r>
          </a:p>
          <a:p>
            <a:pPr lvl="2"/>
            <a:endParaRPr lang="pt-BR" dirty="0" smtClean="0"/>
          </a:p>
          <a:p>
            <a:pPr lvl="1"/>
            <a:r>
              <a:rPr lang="pt-BR" dirty="0" err="1" smtClean="0"/>
              <a:t>Distribuidos</a:t>
            </a:r>
            <a:endParaRPr lang="pt-BR" dirty="0" smtClean="0"/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296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 de Dados 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198186" cy="3880773"/>
          </a:xfrm>
        </p:spPr>
        <p:txBody>
          <a:bodyPr/>
          <a:lstStyle/>
          <a:p>
            <a:r>
              <a:rPr lang="pt-BR" b="1" dirty="0"/>
              <a:t>Dados: </a:t>
            </a:r>
            <a:r>
              <a:rPr lang="pt-BR" dirty="0"/>
              <a:t>Matéria-Prima da informação, sozinha representa somente conteúdo quantificável sem um significado</a:t>
            </a:r>
            <a:r>
              <a:rPr lang="pt-BR" dirty="0" smtClean="0"/>
              <a:t>.</a:t>
            </a: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smtClean="0"/>
              <a:t>	Exemplo</a:t>
            </a:r>
            <a:r>
              <a:rPr lang="pt-BR" dirty="0"/>
              <a:t>: 39, José, </a:t>
            </a:r>
            <a:r>
              <a:rPr lang="pt-BR" dirty="0" smtClean="0"/>
              <a:t>02/04/2016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Informação: </a:t>
            </a:r>
            <a:r>
              <a:rPr lang="pt-BR" dirty="0"/>
              <a:t>Resultado do processamento dos dados sobre um contexto, possui um significado relacionando os dados com o contexto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Exemplo</a:t>
            </a:r>
            <a:r>
              <a:rPr lang="pt-BR" dirty="0"/>
              <a:t>: José deve R$39,00 para a </a:t>
            </a:r>
            <a:r>
              <a:rPr lang="pt-BR" dirty="0" err="1"/>
              <a:t>sabesp</a:t>
            </a:r>
            <a:r>
              <a:rPr lang="pt-BR" dirty="0"/>
              <a:t> com vencimento para dia 02/04/2016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9062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 (BD)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Definição: Coleção de dados relacionados, projetado para armazenar dados representando aspectos do mundo real atendendo uma proposta específica.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Sua Geração e manutenção pode ser manual (</a:t>
            </a:r>
            <a:r>
              <a:rPr lang="pt-BR" dirty="0" err="1"/>
              <a:t>ex</a:t>
            </a:r>
            <a:r>
              <a:rPr lang="pt-BR" dirty="0"/>
              <a:t>: Caderno) e automatizada (</a:t>
            </a:r>
            <a:r>
              <a:rPr lang="pt-BR" dirty="0" err="1"/>
              <a:t>ex</a:t>
            </a:r>
            <a:r>
              <a:rPr lang="pt-BR" dirty="0"/>
              <a:t>: Sistema bancário)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52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Redundância de dados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64105"/>
            <a:ext cx="9140434" cy="5005137"/>
          </a:xfrm>
        </p:spPr>
        <p:txBody>
          <a:bodyPr>
            <a:normAutofit/>
          </a:bodyPr>
          <a:lstStyle/>
          <a:p>
            <a:r>
              <a:rPr lang="pt-BR" b="1" dirty="0"/>
              <a:t>Definição:</a:t>
            </a:r>
            <a:r>
              <a:rPr lang="pt-BR" dirty="0"/>
              <a:t> Quando um dado se encontra representado em diversos lugares em um sistema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Exemplo: </a:t>
            </a:r>
            <a:r>
              <a:rPr lang="pt-BR" dirty="0"/>
              <a:t>Um sistema de compras e outro sistema independente para produção, onde é necessária uma integração entre os produtos. (Sistemas isolados)</a:t>
            </a:r>
          </a:p>
          <a:p>
            <a:endParaRPr lang="pt-BR" dirty="0"/>
          </a:p>
          <a:p>
            <a:r>
              <a:rPr lang="pt-BR" b="1" dirty="0"/>
              <a:t>Redundância Controlada: </a:t>
            </a:r>
            <a:r>
              <a:rPr lang="pt-BR" dirty="0"/>
              <a:t>Uns programas mantem os dados sincronizados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/>
              <a:t>Redundância Não Controlada: </a:t>
            </a:r>
            <a:r>
              <a:rPr lang="pt-BR" dirty="0"/>
              <a:t>Quando a sincronia é realizada manualmente.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Problemas que a redundância Não Controlada pode causar:</a:t>
            </a:r>
          </a:p>
          <a:p>
            <a:pPr lvl="1"/>
            <a:r>
              <a:rPr lang="pt-BR" b="1" dirty="0"/>
              <a:t>Atualização</a:t>
            </a:r>
            <a:r>
              <a:rPr lang="pt-BR" dirty="0"/>
              <a:t> - Falta de dados atualizados em uma das aplicações.</a:t>
            </a:r>
          </a:p>
          <a:p>
            <a:pPr lvl="1"/>
            <a:r>
              <a:rPr lang="pt-BR" b="1" dirty="0"/>
              <a:t>Inserção</a:t>
            </a:r>
            <a:r>
              <a:rPr lang="pt-BR" dirty="0"/>
              <a:t> - Dados relacionados onde somente uma parte é inserida.</a:t>
            </a:r>
          </a:p>
          <a:p>
            <a:pPr lvl="1"/>
            <a:r>
              <a:rPr lang="pt-BR" b="1" dirty="0"/>
              <a:t>Exclusão</a:t>
            </a:r>
            <a:r>
              <a:rPr lang="pt-BR" dirty="0"/>
              <a:t> - Excluir o dado errado por engano.</a:t>
            </a:r>
          </a:p>
        </p:txBody>
      </p:sp>
    </p:spTree>
    <p:extLst>
      <p:ext uri="{BB962C8B-B14F-4D97-AF65-F5344CB8AC3E}">
        <p14:creationId xmlns:p14="http://schemas.microsoft.com/office/powerpoint/2010/main" val="2180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Compartilhamento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Compartilhando os dados centralizando em um bando de dados único, evitará a redundância não controlada, já que não será necessário a sincronização manual dos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25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Transação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36295"/>
            <a:ext cx="8596668" cy="4405067"/>
          </a:xfrm>
        </p:spPr>
        <p:txBody>
          <a:bodyPr>
            <a:normAutofit/>
          </a:bodyPr>
          <a:lstStyle/>
          <a:p>
            <a:r>
              <a:rPr lang="pt-BR" b="1" dirty="0"/>
              <a:t>Definição: </a:t>
            </a:r>
            <a:r>
              <a:rPr lang="pt-BR" dirty="0"/>
              <a:t>Transação é uma ou mais operações realizadas no banco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Exemplo</a:t>
            </a:r>
            <a:r>
              <a:rPr lang="pt-BR" dirty="0"/>
              <a:t>: Uma transação bancária altera o valor da conta corrente de origem e da conta de destino, se uma das operações falha, tudo deve ser desfeito.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Propriedades de uma transação (ACID</a:t>
            </a:r>
            <a:r>
              <a:rPr lang="pt-BR" b="1" dirty="0" smtClean="0"/>
              <a:t>):</a:t>
            </a:r>
            <a:endParaRPr lang="pt-BR" b="1" dirty="0"/>
          </a:p>
          <a:p>
            <a:pPr lvl="1"/>
            <a:r>
              <a:rPr lang="pt-BR" b="1" dirty="0"/>
              <a:t>Atomicidade: </a:t>
            </a:r>
            <a:r>
              <a:rPr lang="pt-BR" dirty="0"/>
              <a:t>Ou todas as operações da transação devem ser feitas, ou nenhuma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b="1" dirty="0"/>
              <a:t>Consistência: </a:t>
            </a:r>
            <a:r>
              <a:rPr lang="pt-BR" dirty="0"/>
              <a:t>após executar a transação o banco permanece consistente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b="1" dirty="0"/>
              <a:t>Isolamento: </a:t>
            </a:r>
            <a:r>
              <a:rPr lang="pt-BR" dirty="0"/>
              <a:t>Transações não interferem entre si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b="1" dirty="0"/>
              <a:t>Durabilidade: </a:t>
            </a:r>
            <a:r>
              <a:rPr lang="pt-BR" dirty="0"/>
              <a:t>Os dados permanecem até que uma operação a altere.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08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95663"/>
            <a:ext cx="9044182" cy="5293895"/>
          </a:xfrm>
        </p:spPr>
        <p:txBody>
          <a:bodyPr>
            <a:normAutofit/>
          </a:bodyPr>
          <a:lstStyle/>
          <a:p>
            <a:r>
              <a:rPr lang="pt-BR" b="1" dirty="0"/>
              <a:t>Definição:</a:t>
            </a:r>
            <a:r>
              <a:rPr lang="pt-BR" dirty="0"/>
              <a:t> Gravação das informações sobre as modificações realizadas no banco de dados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/>
              <a:t>Tipos de log</a:t>
            </a:r>
            <a:r>
              <a:rPr lang="pt-BR" b="1" dirty="0" smtClean="0"/>
              <a:t>:</a:t>
            </a:r>
            <a:endParaRPr lang="pt-BR" b="1" dirty="0"/>
          </a:p>
          <a:p>
            <a:pPr lvl="1"/>
            <a:r>
              <a:rPr lang="pt-BR" b="1" dirty="0"/>
              <a:t>Inicio de transação - &lt;Ti start&gt; </a:t>
            </a:r>
            <a:r>
              <a:rPr lang="pt-BR" dirty="0"/>
              <a:t>- Inicio da transação Ti</a:t>
            </a:r>
          </a:p>
          <a:p>
            <a:pPr lvl="1"/>
            <a:r>
              <a:rPr lang="pt-BR" b="1" dirty="0"/>
              <a:t>Modificações - &lt;Ti, </a:t>
            </a:r>
            <a:r>
              <a:rPr lang="pt-BR" b="1" dirty="0" err="1"/>
              <a:t>Xj</a:t>
            </a:r>
            <a:r>
              <a:rPr lang="pt-BR" b="1" dirty="0"/>
              <a:t>, V1, V2&gt; </a:t>
            </a:r>
            <a:r>
              <a:rPr lang="pt-BR" dirty="0"/>
              <a:t>- Na transação Ti, o valor do dado </a:t>
            </a:r>
            <a:r>
              <a:rPr lang="pt-BR" dirty="0" err="1"/>
              <a:t>Xj</a:t>
            </a:r>
            <a:r>
              <a:rPr lang="pt-BR" dirty="0"/>
              <a:t> foi alterado de V1 para v2</a:t>
            </a:r>
          </a:p>
          <a:p>
            <a:pPr lvl="1"/>
            <a:r>
              <a:rPr lang="pt-BR" b="1" dirty="0"/>
              <a:t>Efetivação de transação - &lt;Ti, </a:t>
            </a:r>
            <a:r>
              <a:rPr lang="pt-BR" b="1" dirty="0" err="1"/>
              <a:t>commit</a:t>
            </a:r>
            <a:r>
              <a:rPr lang="pt-BR" b="1" dirty="0"/>
              <a:t>&gt; </a:t>
            </a:r>
            <a:r>
              <a:rPr lang="pt-BR" dirty="0"/>
              <a:t>Efetivação da transação Ti</a:t>
            </a:r>
          </a:p>
          <a:p>
            <a:pPr lvl="1"/>
            <a:r>
              <a:rPr lang="pt-BR" b="1" dirty="0"/>
              <a:t>Cancelamento de transação - &lt;Ti, </a:t>
            </a:r>
            <a:r>
              <a:rPr lang="pt-BR" b="1" dirty="0" err="1"/>
              <a:t>abort</a:t>
            </a:r>
            <a:r>
              <a:rPr lang="pt-BR" b="1" dirty="0"/>
              <a:t>&gt; </a:t>
            </a:r>
            <a:r>
              <a:rPr lang="pt-BR" dirty="0"/>
              <a:t>- Cancelamento da transação </a:t>
            </a:r>
            <a:r>
              <a:rPr lang="pt-BR" dirty="0" smtClean="0"/>
              <a:t>Ti</a:t>
            </a:r>
          </a:p>
          <a:p>
            <a:pPr lvl="1"/>
            <a:endParaRPr lang="pt-BR" dirty="0"/>
          </a:p>
          <a:p>
            <a:r>
              <a:rPr lang="pt-BR" dirty="0"/>
              <a:t>O registro de log é armazenado antes da modificação do banco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Pode ser usado para recuperar o banco após falhas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É possível tanto desfazer como refazer uma transação.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49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48992"/>
            <a:ext cx="8596668" cy="1320800"/>
          </a:xfrm>
        </p:spPr>
        <p:txBody>
          <a:bodyPr/>
          <a:lstStyle/>
          <a:p>
            <a:r>
              <a:rPr lang="pt-BR" b="1" dirty="0"/>
              <a:t>Sistema de arquivos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043189"/>
            <a:ext cx="9664401" cy="5598243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Primeira implementação de BD </a:t>
            </a:r>
            <a:r>
              <a:rPr lang="pt-BR" dirty="0" smtClean="0"/>
              <a:t>criada</a:t>
            </a:r>
            <a:endParaRPr lang="pt-BR" dirty="0"/>
          </a:p>
          <a:p>
            <a:r>
              <a:rPr lang="pt-BR" dirty="0"/>
              <a:t>Armazenado em </a:t>
            </a:r>
            <a:r>
              <a:rPr lang="pt-BR" dirty="0" smtClean="0"/>
              <a:t>arquivos</a:t>
            </a:r>
            <a:endParaRPr lang="pt-BR" dirty="0"/>
          </a:p>
          <a:p>
            <a:r>
              <a:rPr lang="pt-BR" dirty="0"/>
              <a:t>Cada programa cuidava de todos os detalhes relativos ao acesso e manutenção dos arquivos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/>
              <a:t>Especialista em Processamento de dados: </a:t>
            </a:r>
            <a:r>
              <a:rPr lang="pt-BR" dirty="0"/>
              <a:t>Profissional Criava a estrutura dos arquivos, desenvolvia o software que gerenciava os dados e projetava aplicações para gerar relatórios (informações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b="1" dirty="0"/>
              <a:t>Dificuldades</a:t>
            </a:r>
            <a:r>
              <a:rPr lang="pt-BR" b="1" dirty="0" smtClean="0"/>
              <a:t>:</a:t>
            </a:r>
            <a:endParaRPr lang="pt-BR" b="1" dirty="0"/>
          </a:p>
          <a:p>
            <a:pPr lvl="1"/>
            <a:r>
              <a:rPr lang="pt-BR" b="1" dirty="0"/>
              <a:t>Redundância de dados: </a:t>
            </a:r>
            <a:r>
              <a:rPr lang="pt-BR" dirty="0"/>
              <a:t>Possibilidade de gerar novos arquivos para novas funcionalidades sem levar em conta os já existentes causando duplicidade nos dados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b="1" dirty="0"/>
              <a:t>Dificuldade de acesso aos dados: </a:t>
            </a:r>
            <a:r>
              <a:rPr lang="pt-BR" dirty="0"/>
              <a:t>Novas necessidades exigem novos programas e/ou novos </a:t>
            </a:r>
            <a:r>
              <a:rPr lang="pt-BR" dirty="0" smtClean="0"/>
              <a:t>arquivos</a:t>
            </a:r>
            <a:endParaRPr lang="pt-BR" dirty="0"/>
          </a:p>
          <a:p>
            <a:pPr lvl="1"/>
            <a:r>
              <a:rPr lang="pt-BR" b="1" dirty="0"/>
              <a:t>Isolamento de dados: </a:t>
            </a:r>
            <a:r>
              <a:rPr lang="pt-BR" dirty="0"/>
              <a:t>Com os dados dispersos por vários arquivos fica difícil criar programas que usem todos eles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b="1" dirty="0"/>
              <a:t>Integridade:</a:t>
            </a:r>
            <a:r>
              <a:rPr lang="pt-BR" dirty="0"/>
              <a:t> Dificuldade em garantir um saldo bancário positivo, por exemplo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b="1" dirty="0"/>
              <a:t>Atomicidade:</a:t>
            </a:r>
            <a:r>
              <a:rPr lang="pt-BR" dirty="0"/>
              <a:t> Em caso de falha dificuldade em voltar a seu último estado consistente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b="1" dirty="0" smtClean="0"/>
              <a:t>Anomalias de acesso concorrente: </a:t>
            </a:r>
            <a:r>
              <a:rPr lang="pt-BR" dirty="0" smtClean="0"/>
              <a:t>Se </a:t>
            </a:r>
            <a:r>
              <a:rPr lang="pt-BR" dirty="0"/>
              <a:t>dois registros são alterados ao mesmo tempo seus valores podem ficar incorretos. Exemplo: o campo está com 10 gravado, um usuário precisa subtrair 3 e outro 5, um vai mandar para o banco o </a:t>
            </a:r>
            <a:r>
              <a:rPr lang="pt-BR" dirty="0" smtClean="0"/>
              <a:t>resultado </a:t>
            </a:r>
            <a:r>
              <a:rPr lang="pt-BR" dirty="0"/>
              <a:t>7 e outro 3 sendo que o correto seria ambos subtraírem resultando 2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b="1" dirty="0"/>
              <a:t>Problema de Segurança: </a:t>
            </a:r>
            <a:r>
              <a:rPr lang="pt-BR" dirty="0" smtClean="0"/>
              <a:t>Dificuldade em garantir 	que as mesmas diretivas de segurança sejam aplicadas a todos os usuários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0710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Gerenciador de Banco de Dados (SGBD)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Principais características: </a:t>
            </a:r>
            <a:r>
              <a:rPr lang="pt-BR" dirty="0" smtClean="0"/>
              <a:t>Possui um sistema de arquivos, fornecendo uma interface padrão para acessar os dados, facilita a construção e manipulação do banco abstraindo os detalhes mais internos do banco e é possível manipular seus dados sem criar u aplicativo para este fim.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47794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908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Facetado</vt:lpstr>
      <vt:lpstr>Revisão de Banco de Dados </vt:lpstr>
      <vt:lpstr>Diferença de Dados e Informação</vt:lpstr>
      <vt:lpstr>Banco de Dados (BD)</vt:lpstr>
      <vt:lpstr>Redundância de dados </vt:lpstr>
      <vt:lpstr>Compartilhamento de dados</vt:lpstr>
      <vt:lpstr>Transação </vt:lpstr>
      <vt:lpstr>Log</vt:lpstr>
      <vt:lpstr>Sistema de arquivos </vt:lpstr>
      <vt:lpstr>Sistema Gerenciador de Banco de Dados (SGBD) </vt:lpstr>
      <vt:lpstr>SGBD - Vantagens </vt:lpstr>
      <vt:lpstr>Visão dos dados - abstração </vt:lpstr>
      <vt:lpstr>Modelo de dados e Instância</vt:lpstr>
      <vt:lpstr>Independência entre Programas e  Dados </vt:lpstr>
      <vt:lpstr>Classificação dos SGBDs pelo Modelo lógico</vt:lpstr>
      <vt:lpstr>Classificação dos SGBDs pelo Número de usuários</vt:lpstr>
      <vt:lpstr>Classificação dos SGBDs pela localização dos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Algoritmos</dc:title>
  <dc:creator>FELIPE SOARES CASSEB DOS SANTOS</dc:creator>
  <cp:lastModifiedBy>Felipe Soares Casseb dos Santos</cp:lastModifiedBy>
  <cp:revision>48</cp:revision>
  <dcterms:created xsi:type="dcterms:W3CDTF">2015-10-07T07:24:53Z</dcterms:created>
  <dcterms:modified xsi:type="dcterms:W3CDTF">2016-02-17T14:32:24Z</dcterms:modified>
</cp:coreProperties>
</file>