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5" name="Espaço Reservado para Rodapé 4"/>
          <p:cNvSpPr>
            <a:spLocks noGrp="1"/>
          </p:cNvSpPr>
          <p:nvPr>
            <p:ph type="ftr" sz="quarter" idx="11"/>
          </p:nvPr>
        </p:nvSpPr>
        <p:spPr/>
        <p:txBody>
          <a:bodyPr/>
          <a:lstStyle/>
          <a:p>
            <a:r>
              <a:rPr lang="pt-BR" dirty="0" smtClean="0"/>
              <a:t>bycasseb.com</a:t>
            </a:r>
            <a:endParaRPr lang="pt-BR" dirty="0"/>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41534740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1"/>
          </p:nvPr>
        </p:nvSpPr>
        <p:spPr/>
        <p:txBody>
          <a:bodyPr/>
          <a:lstStyle/>
          <a:p>
            <a:r>
              <a:rPr lang="pt-BR" dirty="0" smtClean="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2403207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1"/>
          </p:nvPr>
        </p:nvSpPr>
        <p:spPr/>
        <p:txBody>
          <a:bodyPr/>
          <a:lstStyle/>
          <a:p>
            <a:r>
              <a:rPr lang="pt-BR" dirty="0" smtClean="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10580355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1"/>
          </p:nvPr>
        </p:nvSpPr>
        <p:spPr/>
        <p:txBody>
          <a:bodyPr/>
          <a:lstStyle/>
          <a:p>
            <a:r>
              <a:rPr lang="pt-BR" dirty="0" smtClean="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3705362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5" name="Espaço Reservado para Rodapé 4"/>
          <p:cNvSpPr>
            <a:spLocks noGrp="1"/>
          </p:cNvSpPr>
          <p:nvPr>
            <p:ph type="ftr" sz="quarter" idx="11"/>
          </p:nvPr>
        </p:nvSpPr>
        <p:spPr/>
        <p:txBody>
          <a:bodyPr/>
          <a:lstStyle/>
          <a:p>
            <a:r>
              <a:rPr lang="pt-BR" dirty="0" smtClean="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35628922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11"/>
          </p:nvPr>
        </p:nvSpPr>
        <p:spPr/>
        <p:txBody>
          <a:bodyPr/>
          <a:lstStyle/>
          <a:p>
            <a:r>
              <a:rPr lang="pt-BR" dirty="0" smtClean="0"/>
              <a:t>bycasseb.com</a:t>
            </a:r>
          </a:p>
        </p:txBody>
      </p:sp>
      <p:sp>
        <p:nvSpPr>
          <p:cNvPr id="7" name="Espaço Reservado para Número de Slide 6"/>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2287212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8" name="Espaço Reservado para Rodapé 7"/>
          <p:cNvSpPr>
            <a:spLocks noGrp="1"/>
          </p:cNvSpPr>
          <p:nvPr>
            <p:ph type="ftr" sz="quarter" idx="11"/>
          </p:nvPr>
        </p:nvSpPr>
        <p:spPr/>
        <p:txBody>
          <a:bodyPr/>
          <a:lstStyle/>
          <a:p>
            <a:r>
              <a:rPr lang="pt-BR" dirty="0" smtClean="0"/>
              <a:t>bycasseb.com</a:t>
            </a:r>
          </a:p>
        </p:txBody>
      </p:sp>
      <p:sp>
        <p:nvSpPr>
          <p:cNvPr id="9" name="Espaço Reservado para Número de Slide 8"/>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9612048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4" name="Espaço Reservado para Rodapé 3"/>
          <p:cNvSpPr>
            <a:spLocks noGrp="1"/>
          </p:cNvSpPr>
          <p:nvPr>
            <p:ph type="ftr" sz="quarter" idx="11"/>
          </p:nvPr>
        </p:nvSpPr>
        <p:spPr/>
        <p:txBody>
          <a:bodyPr/>
          <a:lstStyle/>
          <a:p>
            <a:r>
              <a:rPr lang="pt-BR" dirty="0" smtClean="0"/>
              <a:t>bycasseb.com</a:t>
            </a:r>
          </a:p>
        </p:txBody>
      </p:sp>
      <p:sp>
        <p:nvSpPr>
          <p:cNvPr id="5" name="Espaço Reservado para Número de Slide 4"/>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311347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a:lstStyle/>
          <a:p>
            <a:r>
              <a:rPr lang="pt-BR" dirty="0" smtClean="0"/>
              <a:t>bycasseb.com</a:t>
            </a:r>
          </a:p>
        </p:txBody>
      </p:sp>
      <p:sp>
        <p:nvSpPr>
          <p:cNvPr id="4" name="Espaço Reservado para Número de Slide 3"/>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605948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6" name="Espaço Reservado para Rodapé 5"/>
          <p:cNvSpPr>
            <a:spLocks noGrp="1"/>
          </p:cNvSpPr>
          <p:nvPr>
            <p:ph type="ftr" sz="quarter" idx="11"/>
          </p:nvPr>
        </p:nvSpPr>
        <p:spPr/>
        <p:txBody>
          <a:bodyPr/>
          <a:lstStyle/>
          <a:p>
            <a:r>
              <a:rPr lang="pt-BR" dirty="0" smtClean="0"/>
              <a:t>bycasseb.com</a:t>
            </a:r>
          </a:p>
        </p:txBody>
      </p:sp>
      <p:sp>
        <p:nvSpPr>
          <p:cNvPr id="7" name="Espaço Reservado para Número de Slide 6"/>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27462248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6" name="Espaço Reservado para Rodapé 5"/>
          <p:cNvSpPr>
            <a:spLocks noGrp="1"/>
          </p:cNvSpPr>
          <p:nvPr>
            <p:ph type="ftr" sz="quarter" idx="11"/>
          </p:nvPr>
        </p:nvSpPr>
        <p:spPr/>
        <p:txBody>
          <a:bodyPr/>
          <a:lstStyle/>
          <a:p>
            <a:r>
              <a:rPr lang="pt-BR" dirty="0" smtClean="0"/>
              <a:t>bycasseb.com</a:t>
            </a:r>
          </a:p>
        </p:txBody>
      </p:sp>
      <p:sp>
        <p:nvSpPr>
          <p:cNvPr id="7" name="Espaço Reservado para Número de Slide 6"/>
          <p:cNvSpPr>
            <a:spLocks noGrp="1"/>
          </p:cNvSpPr>
          <p:nvPr>
            <p:ph type="sldNum" sz="quarter" idx="12"/>
          </p:nvPr>
        </p:nvSpPr>
        <p:spPr/>
        <p:txBody>
          <a:bodyPr/>
          <a:lstStyle/>
          <a:p>
            <a:fld id="{0F3C15E2-9B1B-443B-B0ED-0AA87BB005A0}" type="slidenum">
              <a:rPr lang="pt-BR" smtClean="0"/>
              <a:t>‹nº›</a:t>
            </a:fld>
            <a:endParaRPr lang="pt-BR"/>
          </a:p>
        </p:txBody>
      </p:sp>
    </p:spTree>
    <p:extLst>
      <p:ext uri="{BB962C8B-B14F-4D97-AF65-F5344CB8AC3E}">
        <p14:creationId xmlns:p14="http://schemas.microsoft.com/office/powerpoint/2010/main" val="287424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288618"/>
            <a:ext cx="4355899" cy="4341663"/>
          </a:xfrm>
          <a:prstGeom prst="rect">
            <a:avLst/>
          </a:prstGeom>
          <a:noFill/>
          <a:effectLst>
            <a:glow rad="749300">
              <a:schemeClr val="bg1">
                <a:alpha val="0"/>
              </a:schemeClr>
            </a:glow>
            <a:reflection stA="56000" endPos="65000" dist="50800" dir="5400000" sy="-100000" algn="bl" rotWithShape="0"/>
          </a:effectLst>
        </p:spPr>
      </p:pic>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pt-BR" dirty="0"/>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dirty="0" smtClean="0"/>
              <a:t>bycasseb.com</a:t>
            </a:r>
            <a:endParaRPr lang="pt-BR" dirty="0"/>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C15E2-9B1B-443B-B0ED-0AA87BB005A0}" type="slidenum">
              <a:rPr lang="pt-BR" smtClean="0"/>
              <a:t>‹nº›</a:t>
            </a:fld>
            <a:endParaRPr lang="pt-BR" dirty="0"/>
          </a:p>
        </p:txBody>
      </p:sp>
      <p:pic>
        <p:nvPicPr>
          <p:cNvPr id="7" name="Imagem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42807" y="111643"/>
            <a:ext cx="1885071" cy="1832525"/>
          </a:xfrm>
          <a:prstGeom prst="rect">
            <a:avLst/>
          </a:prstGeom>
        </p:spPr>
      </p:pic>
    </p:spTree>
    <p:extLst>
      <p:ext uri="{BB962C8B-B14F-4D97-AF65-F5344CB8AC3E}">
        <p14:creationId xmlns:p14="http://schemas.microsoft.com/office/powerpoint/2010/main" val="271462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Revisão de Engenharia de Software</a:t>
            </a:r>
            <a:endParaRPr lang="pt-BR" dirty="0"/>
          </a:p>
        </p:txBody>
      </p:sp>
      <p:sp>
        <p:nvSpPr>
          <p:cNvPr id="3" name="Subtítulo 2"/>
          <p:cNvSpPr>
            <a:spLocks noGrp="1"/>
          </p:cNvSpPr>
          <p:nvPr>
            <p:ph type="subTitle" idx="1"/>
          </p:nvPr>
        </p:nvSpPr>
        <p:spPr/>
        <p:txBody>
          <a:bodyPr/>
          <a:lstStyle/>
          <a:p>
            <a:r>
              <a:rPr lang="pt-BR" dirty="0" err="1" smtClean="0"/>
              <a:t>By</a:t>
            </a:r>
            <a:r>
              <a:rPr lang="pt-BR" dirty="0" smtClean="0"/>
              <a:t> Casseb</a:t>
            </a:r>
            <a:endParaRPr lang="pt-BR" dirty="0"/>
          </a:p>
        </p:txBody>
      </p:sp>
    </p:spTree>
    <p:extLst>
      <p:ext uri="{BB962C8B-B14F-4D97-AF65-F5344CB8AC3E}">
        <p14:creationId xmlns:p14="http://schemas.microsoft.com/office/powerpoint/2010/main" val="1676211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181563" cy="1325563"/>
          </a:xfrm>
        </p:spPr>
        <p:txBody>
          <a:bodyPr>
            <a:normAutofit fontScale="90000"/>
          </a:bodyPr>
          <a:lstStyle/>
          <a:p>
            <a:r>
              <a:rPr lang="pt-BR" dirty="0" smtClean="0"/>
              <a:t>Exemplos de Classes(Objetos) e sua representação no diagrama de classe</a:t>
            </a:r>
            <a:endParaRPr lang="pt-BR" dirty="0"/>
          </a:p>
        </p:txBody>
      </p:sp>
      <p:sp>
        <p:nvSpPr>
          <p:cNvPr id="7" name="CaixaDeTexto 6"/>
          <p:cNvSpPr txBox="1"/>
          <p:nvPr/>
        </p:nvSpPr>
        <p:spPr>
          <a:xfrm>
            <a:off x="6375043" y="4001294"/>
            <a:ext cx="5245347" cy="369332"/>
          </a:xfrm>
          <a:prstGeom prst="rect">
            <a:avLst/>
          </a:prstGeom>
          <a:noFill/>
        </p:spPr>
        <p:txBody>
          <a:bodyPr wrap="none" rtlCol="0">
            <a:spAutoFit/>
          </a:bodyPr>
          <a:lstStyle/>
          <a:p>
            <a:r>
              <a:rPr lang="pt-BR" dirty="0" smtClean="0"/>
              <a:t>Deve ser escrito em letra maiúscula sem acento</a:t>
            </a:r>
            <a:endParaRPr lang="pt-BR" dirty="0"/>
          </a:p>
        </p:txBody>
      </p:sp>
      <p:pic>
        <p:nvPicPr>
          <p:cNvPr id="11" name="Espaço Reservado para Conteúdo 10"/>
          <p:cNvPicPr>
            <a:picLocks noGrp="1" noChangeAspect="1"/>
          </p:cNvPicPr>
          <p:nvPr>
            <p:ph sz="half" idx="2"/>
          </p:nvPr>
        </p:nvPicPr>
        <p:blipFill>
          <a:blip r:embed="rId2"/>
          <a:stretch>
            <a:fillRect/>
          </a:stretch>
        </p:blipFill>
        <p:spPr>
          <a:xfrm>
            <a:off x="7656453" y="2036940"/>
            <a:ext cx="2456010" cy="1762328"/>
          </a:xfrm>
          <a:prstGeom prst="rect">
            <a:avLst/>
          </a:prstGeom>
        </p:spPr>
      </p:pic>
      <p:pic>
        <p:nvPicPr>
          <p:cNvPr id="10" name="Espaço Reservado para Conteúdo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36940"/>
            <a:ext cx="5181600" cy="3928708"/>
          </a:xfrm>
        </p:spPr>
      </p:pic>
    </p:spTree>
    <p:extLst>
      <p:ext uri="{BB962C8B-B14F-4D97-AF65-F5344CB8AC3E}">
        <p14:creationId xmlns:p14="http://schemas.microsoft.com/office/powerpoint/2010/main" val="835791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168685" cy="1325563"/>
          </a:xfrm>
        </p:spPr>
        <p:txBody>
          <a:bodyPr/>
          <a:lstStyle/>
          <a:p>
            <a:r>
              <a:rPr lang="pt-BR" dirty="0" smtClean="0"/>
              <a:t>O que são características(atributos)?</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Estão presentes nas classes e definem suas características, como tamanho, cor, peso, etc...</a:t>
            </a:r>
          </a:p>
          <a:p>
            <a:pPr marL="0" indent="0">
              <a:buNone/>
            </a:pPr>
            <a:endParaRPr lang="pt-BR" dirty="0"/>
          </a:p>
          <a:p>
            <a:pPr marL="0" indent="0">
              <a:buNone/>
            </a:pPr>
            <a:r>
              <a:rPr lang="pt-BR" dirty="0" smtClean="0"/>
              <a:t>Podemos comparar estes atributos com variáveis que o objeto tem.</a:t>
            </a:r>
            <a:endParaRPr lang="pt-BR" dirty="0"/>
          </a:p>
        </p:txBody>
      </p:sp>
      <p:pic>
        <p:nvPicPr>
          <p:cNvPr id="9" name="Espaço Reservado para Conteúdo 8"/>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50093" t="25889" r="5612" b="16130"/>
          <a:stretch/>
        </p:blipFill>
        <p:spPr>
          <a:xfrm>
            <a:off x="6437660" y="2013744"/>
            <a:ext cx="5398740" cy="3975100"/>
          </a:xfrm>
        </p:spPr>
      </p:pic>
    </p:spTree>
    <p:extLst>
      <p:ext uri="{BB962C8B-B14F-4D97-AF65-F5344CB8AC3E}">
        <p14:creationId xmlns:p14="http://schemas.microsoft.com/office/powerpoint/2010/main" val="3329290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144000" cy="1325563"/>
          </a:xfrm>
        </p:spPr>
        <p:txBody>
          <a:bodyPr>
            <a:normAutofit fontScale="90000"/>
          </a:bodyPr>
          <a:lstStyle/>
          <a:p>
            <a:r>
              <a:rPr lang="pt-BR" dirty="0" smtClean="0"/>
              <a:t>Exemplo de Característica(Atributo) e representação no Diagrama de Classe</a:t>
            </a:r>
            <a:endParaRPr lang="pt-BR" dirty="0"/>
          </a:p>
        </p:txBody>
      </p:sp>
      <p:pic>
        <p:nvPicPr>
          <p:cNvPr id="7" name="Espaço Reservado para Conteúdo 6"/>
          <p:cNvPicPr>
            <a:picLocks noGrp="1" noChangeAspect="1"/>
          </p:cNvPicPr>
          <p:nvPr>
            <p:ph sz="half" idx="2"/>
          </p:nvPr>
        </p:nvPicPr>
        <p:blipFill>
          <a:blip r:embed="rId2"/>
          <a:stretch>
            <a:fillRect/>
          </a:stretch>
        </p:blipFill>
        <p:spPr>
          <a:xfrm>
            <a:off x="6620325" y="1821834"/>
            <a:ext cx="2891976" cy="2179460"/>
          </a:xfrm>
          <a:prstGeom prst="rect">
            <a:avLst/>
          </a:prstGeom>
        </p:spPr>
      </p:pic>
      <p:pic>
        <p:nvPicPr>
          <p:cNvPr id="6" name="Espaço Reservado para Conteúdo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36940"/>
            <a:ext cx="5181600" cy="3928708"/>
          </a:xfrm>
        </p:spPr>
      </p:pic>
      <p:sp>
        <p:nvSpPr>
          <p:cNvPr id="8" name="CaixaDeTexto 7"/>
          <p:cNvSpPr txBox="1"/>
          <p:nvPr/>
        </p:nvSpPr>
        <p:spPr>
          <a:xfrm>
            <a:off x="6299200" y="4132440"/>
            <a:ext cx="5803899" cy="2862322"/>
          </a:xfrm>
          <a:prstGeom prst="rect">
            <a:avLst/>
          </a:prstGeom>
          <a:noFill/>
        </p:spPr>
        <p:txBody>
          <a:bodyPr wrap="square" rtlCol="0">
            <a:spAutoFit/>
          </a:bodyPr>
          <a:lstStyle/>
          <a:p>
            <a:r>
              <a:rPr lang="pt-BR" dirty="0" smtClean="0"/>
              <a:t>Os atributos devem começar em minúsculo, alternando para maiúsculo em atributos compostos como Quant Fome (neste caso são duas palavras, então deve-se separa-las colocando a segunda em diante em maiúsculo).</a:t>
            </a:r>
          </a:p>
          <a:p>
            <a:endParaRPr lang="pt-BR" dirty="0"/>
          </a:p>
          <a:p>
            <a:r>
              <a:rPr lang="pt-BR" dirty="0" smtClean="0"/>
              <a:t>Devem ser adjetivos e representar o tipo dela, podendo ser </a:t>
            </a:r>
            <a:r>
              <a:rPr lang="pt-BR" dirty="0" err="1" smtClean="0"/>
              <a:t>String</a:t>
            </a:r>
            <a:r>
              <a:rPr lang="pt-BR" dirty="0" smtClean="0"/>
              <a:t>, </a:t>
            </a:r>
            <a:r>
              <a:rPr lang="pt-BR" dirty="0" err="1" smtClean="0"/>
              <a:t>int</a:t>
            </a:r>
            <a:r>
              <a:rPr lang="pt-BR" dirty="0" smtClean="0"/>
              <a:t> ou até mesmo um tipo de outra classe. Comentado no slide sobre agregação.</a:t>
            </a:r>
          </a:p>
          <a:p>
            <a:endParaRPr lang="pt-BR" dirty="0"/>
          </a:p>
        </p:txBody>
      </p:sp>
    </p:spTree>
    <p:extLst>
      <p:ext uri="{BB962C8B-B14F-4D97-AF65-F5344CB8AC3E}">
        <p14:creationId xmlns:p14="http://schemas.microsoft.com/office/powerpoint/2010/main" val="816213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O que é Ações(Métodos)</a:t>
            </a:r>
            <a:endParaRPr lang="pt-BR" dirty="0"/>
          </a:p>
        </p:txBody>
      </p:sp>
      <p:sp>
        <p:nvSpPr>
          <p:cNvPr id="5" name="Espaço Reservado para Conteúdo 4"/>
          <p:cNvSpPr>
            <a:spLocks noGrp="1"/>
          </p:cNvSpPr>
          <p:nvPr>
            <p:ph sz="half" idx="1"/>
          </p:nvPr>
        </p:nvSpPr>
        <p:spPr/>
        <p:txBody>
          <a:bodyPr/>
          <a:lstStyle/>
          <a:p>
            <a:pPr marL="0" indent="0">
              <a:buNone/>
            </a:pPr>
            <a:r>
              <a:rPr lang="pt-BR" dirty="0" smtClean="0"/>
              <a:t>As ações representam o que o objeto pode fazer, um carro pode ter o método “correr” pois está é uma ação que ele faz.</a:t>
            </a:r>
          </a:p>
        </p:txBody>
      </p:sp>
      <p:pic>
        <p:nvPicPr>
          <p:cNvPr id="7"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276793"/>
            <a:ext cx="5859411" cy="3900170"/>
          </a:xfrm>
        </p:spPr>
      </p:pic>
    </p:spTree>
    <p:extLst>
      <p:ext uri="{BB962C8B-B14F-4D97-AF65-F5344CB8AC3E}">
        <p14:creationId xmlns:p14="http://schemas.microsoft.com/office/powerpoint/2010/main" val="2108592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144000" cy="1325563"/>
          </a:xfrm>
        </p:spPr>
        <p:txBody>
          <a:bodyPr>
            <a:normAutofit fontScale="90000"/>
          </a:bodyPr>
          <a:lstStyle/>
          <a:p>
            <a:r>
              <a:rPr lang="pt-BR" dirty="0"/>
              <a:t>Exemplo </a:t>
            </a:r>
            <a:r>
              <a:rPr lang="pt-BR" dirty="0" smtClean="0"/>
              <a:t>de Ações(Métodos) </a:t>
            </a:r>
            <a:r>
              <a:rPr lang="pt-BR" dirty="0"/>
              <a:t>e representação no Diagrama de Classe</a:t>
            </a:r>
          </a:p>
        </p:txBody>
      </p:sp>
      <p:pic>
        <p:nvPicPr>
          <p:cNvPr id="6" name="Espaço Reservado para Conteúdo 5"/>
          <p:cNvPicPr>
            <a:picLocks noGrp="1" noChangeAspect="1"/>
          </p:cNvPicPr>
          <p:nvPr>
            <p:ph sz="half" idx="2"/>
          </p:nvPr>
        </p:nvPicPr>
        <p:blipFill>
          <a:blip r:embed="rId2"/>
          <a:stretch>
            <a:fillRect/>
          </a:stretch>
        </p:blipFill>
        <p:spPr>
          <a:xfrm>
            <a:off x="6156325" y="2036940"/>
            <a:ext cx="2702502" cy="2598560"/>
          </a:xfrm>
          <a:prstGeom prst="rect">
            <a:avLst/>
          </a:prstGeom>
        </p:spPr>
      </p:pic>
      <p:pic>
        <p:nvPicPr>
          <p:cNvPr id="5" name="Espaço Reservado para Conteúdo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36940"/>
            <a:ext cx="5181600" cy="3928708"/>
          </a:xfrm>
        </p:spPr>
      </p:pic>
      <p:sp>
        <p:nvSpPr>
          <p:cNvPr id="7" name="CaixaDeTexto 6"/>
          <p:cNvSpPr txBox="1"/>
          <p:nvPr/>
        </p:nvSpPr>
        <p:spPr>
          <a:xfrm>
            <a:off x="9042400" y="2260600"/>
            <a:ext cx="2959100" cy="3970318"/>
          </a:xfrm>
          <a:prstGeom prst="rect">
            <a:avLst/>
          </a:prstGeom>
          <a:noFill/>
        </p:spPr>
        <p:txBody>
          <a:bodyPr wrap="square" rtlCol="0">
            <a:spAutoFit/>
          </a:bodyPr>
          <a:lstStyle/>
          <a:p>
            <a:r>
              <a:rPr lang="pt-BR" dirty="0" smtClean="0"/>
              <a:t>Os métodos devem ser verbos, com seu respectivo nome, parâmetros que deve receber e um retorno opcional. No caso do método </a:t>
            </a:r>
            <a:r>
              <a:rPr lang="pt-BR" dirty="0" err="1" smtClean="0"/>
              <a:t>almocar</a:t>
            </a:r>
            <a:r>
              <a:rPr lang="pt-BR" dirty="0" smtClean="0"/>
              <a:t> ele vai receber um número representando o tamanho do prato do almoço e irá retornar um número que representa o quanto de fome nosso pedreiro ainda ficou.</a:t>
            </a:r>
            <a:endParaRPr lang="pt-BR" dirty="0"/>
          </a:p>
        </p:txBody>
      </p:sp>
    </p:spTree>
    <p:extLst>
      <p:ext uri="{BB962C8B-B14F-4D97-AF65-F5344CB8AC3E}">
        <p14:creationId xmlns:p14="http://schemas.microsoft.com/office/powerpoint/2010/main" val="2818652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080500" cy="1325563"/>
          </a:xfrm>
        </p:spPr>
        <p:txBody>
          <a:bodyPr/>
          <a:lstStyle/>
          <a:p>
            <a:r>
              <a:rPr lang="pt-BR" dirty="0" smtClean="0"/>
              <a:t>Atributos e métodos privados e públicos</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Atributos privados (no caso todos os atributos devem ser privados) não podem ser acessados por outra classe, ou seja, os métodos da classe Tijolo não podem </a:t>
            </a:r>
            <a:r>
              <a:rPr lang="pt-BR" dirty="0" err="1" smtClean="0"/>
              <a:t>setar</a:t>
            </a:r>
            <a:r>
              <a:rPr lang="pt-BR" dirty="0" smtClean="0"/>
              <a:t> informações diretamente no atributo da classe Pedreiro.</a:t>
            </a:r>
          </a:p>
        </p:txBody>
      </p:sp>
      <p:sp>
        <p:nvSpPr>
          <p:cNvPr id="4" name="Espaço Reservado para Conteúdo 3"/>
          <p:cNvSpPr>
            <a:spLocks noGrp="1"/>
          </p:cNvSpPr>
          <p:nvPr>
            <p:ph sz="half" idx="2"/>
          </p:nvPr>
        </p:nvSpPr>
        <p:spPr/>
        <p:txBody>
          <a:bodyPr/>
          <a:lstStyle/>
          <a:p>
            <a:pPr marL="0" indent="0">
              <a:buNone/>
            </a:pPr>
            <a:r>
              <a:rPr lang="pt-BR" dirty="0" smtClean="0"/>
              <a:t>Métodos públicos podem ser utilizados por qualquer outra classe, se é criado um método </a:t>
            </a:r>
            <a:r>
              <a:rPr lang="pt-BR" dirty="0" err="1" smtClean="0"/>
              <a:t>setNome</a:t>
            </a:r>
            <a:r>
              <a:rPr lang="pt-BR" dirty="0" smtClean="0"/>
              <a:t>(</a:t>
            </a:r>
            <a:r>
              <a:rPr lang="pt-BR" dirty="0" err="1" smtClean="0"/>
              <a:t>String</a:t>
            </a:r>
            <a:r>
              <a:rPr lang="pt-BR" dirty="0" smtClean="0"/>
              <a:t> nome) para a classe Pedreiro, e a mesma for pública, a classe RH poderá </a:t>
            </a:r>
            <a:r>
              <a:rPr lang="pt-BR" dirty="0" err="1" smtClean="0"/>
              <a:t>setar</a:t>
            </a:r>
            <a:r>
              <a:rPr lang="pt-BR" dirty="0" smtClean="0"/>
              <a:t> o nome deste pedreiro interagindo com este método.</a:t>
            </a:r>
            <a:endParaRPr lang="pt-BR" dirty="0"/>
          </a:p>
        </p:txBody>
      </p:sp>
    </p:spTree>
    <p:extLst>
      <p:ext uri="{BB962C8B-B14F-4D97-AF65-F5344CB8AC3E}">
        <p14:creationId xmlns:p14="http://schemas.microsoft.com/office/powerpoint/2010/main" val="2037819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Gets</a:t>
            </a:r>
            <a:r>
              <a:rPr lang="pt-BR" dirty="0" smtClean="0"/>
              <a:t> e Sets</a:t>
            </a:r>
            <a:endParaRPr lang="pt-BR" dirty="0"/>
          </a:p>
        </p:txBody>
      </p:sp>
      <p:sp>
        <p:nvSpPr>
          <p:cNvPr id="3" name="Espaço Reservado para Conteúdo 2"/>
          <p:cNvSpPr>
            <a:spLocks noGrp="1"/>
          </p:cNvSpPr>
          <p:nvPr>
            <p:ph sz="half" idx="1"/>
          </p:nvPr>
        </p:nvSpPr>
        <p:spPr/>
        <p:txBody>
          <a:bodyPr>
            <a:normAutofit lnSpcReduction="10000"/>
          </a:bodyPr>
          <a:lstStyle/>
          <a:p>
            <a:pPr marL="0" indent="0">
              <a:buNone/>
            </a:pPr>
            <a:r>
              <a:rPr lang="pt-BR" dirty="0" smtClean="0"/>
              <a:t>É muito importante todos os atributos serem privados e ser criado métodos públicos </a:t>
            </a:r>
            <a:r>
              <a:rPr lang="pt-BR" dirty="0" err="1" smtClean="0"/>
              <a:t>get</a:t>
            </a:r>
            <a:r>
              <a:rPr lang="pt-BR" dirty="0" smtClean="0"/>
              <a:t> e set para cada atributo, assim você poderá atribuir valor a estes atributos seguindo as regras que foram definidas na classe, evitando </a:t>
            </a:r>
            <a:r>
              <a:rPr lang="pt-BR" dirty="0" err="1" smtClean="0"/>
              <a:t>setar</a:t>
            </a:r>
            <a:r>
              <a:rPr lang="pt-BR" dirty="0" smtClean="0"/>
              <a:t> o número 9001 em </a:t>
            </a:r>
            <a:r>
              <a:rPr lang="pt-BR" dirty="0" err="1" smtClean="0"/>
              <a:t>quantFome</a:t>
            </a:r>
            <a:r>
              <a:rPr lang="pt-BR" dirty="0" smtClean="0"/>
              <a:t> quando a regra de classe deve impedir </a:t>
            </a:r>
            <a:r>
              <a:rPr lang="pt-BR" dirty="0" err="1" smtClean="0"/>
              <a:t>quantFome</a:t>
            </a:r>
            <a:r>
              <a:rPr lang="pt-BR" dirty="0" smtClean="0"/>
              <a:t> maior que 9000.</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00003"/>
            <a:ext cx="5181600" cy="3002582"/>
          </a:xfrm>
        </p:spPr>
      </p:pic>
    </p:spTree>
    <p:extLst>
      <p:ext uri="{BB962C8B-B14F-4D97-AF65-F5344CB8AC3E}">
        <p14:creationId xmlns:p14="http://schemas.microsoft.com/office/powerpoint/2010/main" val="3866073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Associação?</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As classes estão interligadas com associação ou agregação, nos casos de associação o objeto possui uma lista de outro objeto, ou seja, como atributo o objeto possui 1 ou muitos objetos.</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5130" y="2217649"/>
            <a:ext cx="3581570" cy="3959314"/>
          </a:xfrm>
        </p:spPr>
      </p:pic>
    </p:spTree>
    <p:extLst>
      <p:ext uri="{BB962C8B-B14F-4D97-AF65-F5344CB8AC3E}">
        <p14:creationId xmlns:p14="http://schemas.microsoft.com/office/powerpoint/2010/main" val="886337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156700" cy="1325563"/>
          </a:xfrm>
        </p:spPr>
        <p:txBody>
          <a:bodyPr>
            <a:normAutofit fontScale="90000"/>
          </a:bodyPr>
          <a:lstStyle/>
          <a:p>
            <a:r>
              <a:rPr lang="pt-BR" dirty="0" smtClean="0"/>
              <a:t>Exemplo de Associação e representação no diagrama de Classe</a:t>
            </a:r>
            <a:endParaRPr lang="pt-BR"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0" y="2071688"/>
            <a:ext cx="2438740" cy="2695951"/>
          </a:xfrm>
        </p:spPr>
      </p:pic>
      <p:pic>
        <p:nvPicPr>
          <p:cNvPr id="6" name="Espaço Reservado para Conteú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060700" y="1946463"/>
            <a:ext cx="2540000" cy="1473200"/>
          </a:xfrm>
        </p:spPr>
      </p:pic>
      <p:pic>
        <p:nvPicPr>
          <p:cNvPr id="7" name="Espaço Reservado para Conteúdo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0" y="3593359"/>
            <a:ext cx="2540000" cy="1473200"/>
          </a:xfrm>
          <a:prstGeom prst="rect">
            <a:avLst/>
          </a:prstGeom>
        </p:spPr>
      </p:pic>
      <p:pic>
        <p:nvPicPr>
          <p:cNvPr id="8" name="Espaço Reservado para Conteúdo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148639"/>
            <a:ext cx="2540000" cy="1473200"/>
          </a:xfrm>
          <a:prstGeom prst="rect">
            <a:avLst/>
          </a:prstGeom>
        </p:spPr>
      </p:pic>
      <p:pic>
        <p:nvPicPr>
          <p:cNvPr id="9" name="Espaço Reservado para Conteúdo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0" y="5148639"/>
            <a:ext cx="2540000" cy="1473200"/>
          </a:xfrm>
          <a:prstGeom prst="rect">
            <a:avLst/>
          </a:prstGeom>
        </p:spPr>
      </p:pic>
      <p:pic>
        <p:nvPicPr>
          <p:cNvPr id="10" name="Imagem 9"/>
          <p:cNvPicPr>
            <a:picLocks noChangeAspect="1"/>
          </p:cNvPicPr>
          <p:nvPr/>
        </p:nvPicPr>
        <p:blipFill>
          <a:blip r:embed="rId4"/>
          <a:stretch>
            <a:fillRect/>
          </a:stretch>
        </p:blipFill>
        <p:spPr>
          <a:xfrm>
            <a:off x="6121060" y="3175565"/>
            <a:ext cx="5535744" cy="1592074"/>
          </a:xfrm>
          <a:prstGeom prst="rect">
            <a:avLst/>
          </a:prstGeom>
        </p:spPr>
      </p:pic>
    </p:spTree>
    <p:extLst>
      <p:ext uri="{BB962C8B-B14F-4D97-AF65-F5344CB8AC3E}">
        <p14:creationId xmlns:p14="http://schemas.microsoft.com/office/powerpoint/2010/main" val="980925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agregação?</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Agregação é a relação que um objeto tem com outro, onde um objeto é atributo de outro.</a:t>
            </a:r>
          </a:p>
          <a:p>
            <a:pPr marL="0" indent="0">
              <a:buNone/>
            </a:pPr>
            <a:r>
              <a:rPr lang="pt-BR" dirty="0" smtClean="0"/>
              <a:t>Um objeto possui outro, mas somente um.</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36726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Sumário</a:t>
            </a:r>
            <a:endParaRPr lang="pt-BR" dirty="0"/>
          </a:p>
        </p:txBody>
      </p:sp>
      <p:sp>
        <p:nvSpPr>
          <p:cNvPr id="3" name="Espaço Reservado para Conteúdo 2"/>
          <p:cNvSpPr>
            <a:spLocks noGrp="1"/>
          </p:cNvSpPr>
          <p:nvPr>
            <p:ph idx="1"/>
          </p:nvPr>
        </p:nvSpPr>
        <p:spPr/>
        <p:txBody>
          <a:bodyPr/>
          <a:lstStyle/>
          <a:p>
            <a:r>
              <a:rPr lang="pt-BR" dirty="0" smtClean="0"/>
              <a:t>Requisitos Funcionais</a:t>
            </a:r>
          </a:p>
          <a:p>
            <a:r>
              <a:rPr lang="pt-BR" dirty="0" smtClean="0"/>
              <a:t>Diagrama de Classe</a:t>
            </a:r>
          </a:p>
          <a:p>
            <a:r>
              <a:rPr lang="pt-BR" dirty="0" smtClean="0"/>
              <a:t>Requisitos Não-Funcionais</a:t>
            </a:r>
          </a:p>
          <a:p>
            <a:pPr marL="0" indent="0">
              <a:buNone/>
            </a:pPr>
            <a:endParaRPr lang="pt-BR" dirty="0" smtClean="0"/>
          </a:p>
        </p:txBody>
      </p:sp>
    </p:spTree>
    <p:extLst>
      <p:ext uri="{BB962C8B-B14F-4D97-AF65-F5344CB8AC3E}">
        <p14:creationId xmlns:p14="http://schemas.microsoft.com/office/powerpoint/2010/main" val="1067242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9117012" cy="1325563"/>
          </a:xfrm>
        </p:spPr>
        <p:txBody>
          <a:bodyPr>
            <a:normAutofit fontScale="90000"/>
          </a:bodyPr>
          <a:lstStyle/>
          <a:p>
            <a:r>
              <a:rPr lang="pt-BR" dirty="0"/>
              <a:t>Exemplo de </a:t>
            </a:r>
            <a:r>
              <a:rPr lang="pt-BR" dirty="0" smtClean="0"/>
              <a:t>Agregação </a:t>
            </a:r>
            <a:r>
              <a:rPr lang="pt-BR" dirty="0"/>
              <a:t>e representação no diagrama de Classe</a:t>
            </a:r>
          </a:p>
        </p:txBody>
      </p:sp>
      <p:pic>
        <p:nvPicPr>
          <p:cNvPr id="1026" name="Picture 2" descr="https://img.meutimao.com.br/_upload/forumtopico/2015/10/ate_tu_chaves_kkkk_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993899"/>
            <a:ext cx="3269924" cy="467902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p:cNvPicPr>
            <a:picLocks noChangeAspect="1"/>
          </p:cNvPicPr>
          <p:nvPr/>
        </p:nvPicPr>
        <p:blipFill>
          <a:blip r:embed="rId3"/>
          <a:stretch>
            <a:fillRect/>
          </a:stretch>
        </p:blipFill>
        <p:spPr>
          <a:xfrm>
            <a:off x="4692649" y="2253786"/>
            <a:ext cx="6670495" cy="2079625"/>
          </a:xfrm>
          <a:prstGeom prst="rect">
            <a:avLst/>
          </a:prstGeom>
        </p:spPr>
      </p:pic>
      <p:sp>
        <p:nvSpPr>
          <p:cNvPr id="11" name="CaixaDeTexto 10"/>
          <p:cNvSpPr txBox="1"/>
          <p:nvPr/>
        </p:nvSpPr>
        <p:spPr>
          <a:xfrm>
            <a:off x="4692649" y="4762500"/>
            <a:ext cx="7397751" cy="1200329"/>
          </a:xfrm>
          <a:prstGeom prst="rect">
            <a:avLst/>
          </a:prstGeom>
          <a:noFill/>
        </p:spPr>
        <p:txBody>
          <a:bodyPr wrap="square" rtlCol="0">
            <a:spAutoFit/>
          </a:bodyPr>
          <a:lstStyle/>
          <a:p>
            <a:r>
              <a:rPr lang="pt-BR" dirty="0" smtClean="0"/>
              <a:t>Neste exemplo todo time tem suas características sobre o último Mundial que ganhou, mas somente a última, não formando uma lista como no exemplo anterior, no caso do Palmeiras o campo </a:t>
            </a:r>
            <a:r>
              <a:rPr lang="pt-BR" dirty="0" err="1" smtClean="0"/>
              <a:t>dataUltimaVitoria</a:t>
            </a:r>
            <a:r>
              <a:rPr lang="pt-BR" dirty="0" smtClean="0"/>
              <a:t> ficaria em branco!</a:t>
            </a:r>
            <a:endParaRPr lang="pt-BR" dirty="0"/>
          </a:p>
        </p:txBody>
      </p:sp>
    </p:spTree>
    <p:extLst>
      <p:ext uri="{BB962C8B-B14F-4D97-AF65-F5344CB8AC3E}">
        <p14:creationId xmlns:p14="http://schemas.microsoft.com/office/powerpoint/2010/main" val="3482247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pt-BR" dirty="0" smtClean="0"/>
              <a:t>Requisitos não funcionais</a:t>
            </a:r>
            <a:endParaRPr lang="pt-BR" dirty="0"/>
          </a:p>
        </p:txBody>
      </p:sp>
      <p:pic>
        <p:nvPicPr>
          <p:cNvPr id="10" name="Imagem 9"/>
          <p:cNvPicPr>
            <a:picLocks noChangeAspect="1"/>
          </p:cNvPicPr>
          <p:nvPr/>
        </p:nvPicPr>
        <p:blipFill>
          <a:blip r:embed="rId2"/>
          <a:stretch>
            <a:fillRect/>
          </a:stretch>
        </p:blipFill>
        <p:spPr>
          <a:xfrm>
            <a:off x="4595812" y="1690688"/>
            <a:ext cx="3835172" cy="4132263"/>
          </a:xfrm>
          <a:prstGeom prst="rect">
            <a:avLst/>
          </a:prstGeom>
        </p:spPr>
      </p:pic>
    </p:spTree>
    <p:extLst>
      <p:ext uri="{BB962C8B-B14F-4D97-AF65-F5344CB8AC3E}">
        <p14:creationId xmlns:p14="http://schemas.microsoft.com/office/powerpoint/2010/main" val="182179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9067800" cy="1325563"/>
          </a:xfrm>
        </p:spPr>
        <p:txBody>
          <a:bodyPr/>
          <a:lstStyle/>
          <a:p>
            <a:r>
              <a:rPr lang="pt-BR" dirty="0" smtClean="0"/>
              <a:t>O que são requisitos não funcionais?</a:t>
            </a:r>
            <a:endParaRPr lang="pt-BR" dirty="0"/>
          </a:p>
        </p:txBody>
      </p:sp>
      <p:sp>
        <p:nvSpPr>
          <p:cNvPr id="5" name="Espaço Reservado para Conteúdo 4"/>
          <p:cNvSpPr>
            <a:spLocks noGrp="1"/>
          </p:cNvSpPr>
          <p:nvPr>
            <p:ph sz="half" idx="1"/>
          </p:nvPr>
        </p:nvSpPr>
        <p:spPr>
          <a:xfrm>
            <a:off x="838200" y="1941665"/>
            <a:ext cx="5181600" cy="4351338"/>
          </a:xfrm>
        </p:spPr>
        <p:txBody>
          <a:bodyPr/>
          <a:lstStyle/>
          <a:p>
            <a:pPr marL="0" indent="0">
              <a:buNone/>
            </a:pPr>
            <a:r>
              <a:rPr lang="pt-BR" dirty="0" smtClean="0"/>
              <a:t>São requisitos que o usuário nem sempre pede mas que são fundamentais para um bom uso do sistema, distinguindo um sistema fácil de usar, dar manutenção, fácil de expandir de sistemas mais precários nestes pontos.</a:t>
            </a:r>
            <a:endParaRPr lang="pt-BR" dirty="0"/>
          </a:p>
        </p:txBody>
      </p:sp>
      <p:pic>
        <p:nvPicPr>
          <p:cNvPr id="7"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1941665"/>
            <a:ext cx="5776217" cy="4535335"/>
          </a:xfrm>
        </p:spPr>
      </p:pic>
    </p:spTree>
    <p:extLst>
      <p:ext uri="{BB962C8B-B14F-4D97-AF65-F5344CB8AC3E}">
        <p14:creationId xmlns:p14="http://schemas.microsoft.com/office/powerpoint/2010/main" val="196221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38200" y="122237"/>
            <a:ext cx="9105900" cy="1690688"/>
          </a:xfrm>
        </p:spPr>
        <p:txBody>
          <a:bodyPr>
            <a:normAutofit fontScale="90000"/>
          </a:bodyPr>
          <a:lstStyle/>
          <a:p>
            <a:r>
              <a:rPr lang="pt-BR" dirty="0" smtClean="0"/>
              <a:t>Tipos de Requisitos Não-Funcionais</a:t>
            </a:r>
            <a:br>
              <a:rPr lang="pt-BR" dirty="0" smtClean="0"/>
            </a:br>
            <a:r>
              <a:rPr lang="pt-BR" dirty="0"/>
              <a:t>Separação de Interesses (</a:t>
            </a:r>
            <a:r>
              <a:rPr lang="pt-BR" dirty="0" err="1"/>
              <a:t>Separation</a:t>
            </a:r>
            <a:r>
              <a:rPr lang="pt-BR" dirty="0"/>
              <a:t> </a:t>
            </a:r>
            <a:r>
              <a:rPr lang="pt-BR" dirty="0" err="1"/>
              <a:t>of</a:t>
            </a:r>
            <a:r>
              <a:rPr lang="pt-BR" dirty="0"/>
              <a:t> </a:t>
            </a:r>
            <a:r>
              <a:rPr lang="pt-BR" dirty="0" err="1"/>
              <a:t>Concerns</a:t>
            </a:r>
            <a:r>
              <a:rPr lang="pt-BR" dirty="0"/>
              <a:t> - </a:t>
            </a:r>
            <a:r>
              <a:rPr lang="pt-BR" dirty="0" err="1"/>
              <a:t>SoC</a:t>
            </a:r>
            <a:r>
              <a:rPr lang="pt-BR" dirty="0"/>
              <a:t>)</a:t>
            </a:r>
          </a:p>
        </p:txBody>
      </p:sp>
      <p:sp>
        <p:nvSpPr>
          <p:cNvPr id="8" name="Espaço Reservado para Conteúdo 7"/>
          <p:cNvSpPr>
            <a:spLocks noGrp="1"/>
          </p:cNvSpPr>
          <p:nvPr>
            <p:ph sz="half" idx="1"/>
          </p:nvPr>
        </p:nvSpPr>
        <p:spPr>
          <a:xfrm>
            <a:off x="838200" y="2032000"/>
            <a:ext cx="5181600" cy="4144963"/>
          </a:xfrm>
        </p:spPr>
        <p:txBody>
          <a:bodyPr>
            <a:normAutofit lnSpcReduction="10000"/>
          </a:bodyPr>
          <a:lstStyle/>
          <a:p>
            <a:pPr marL="0" indent="0">
              <a:buNone/>
            </a:pPr>
            <a:r>
              <a:rPr lang="pt-BR" dirty="0" smtClean="0"/>
              <a:t>Separar o sistema em lógica, visual e Controle entre os dois. Sendo utilizado a Arquitetura de Software MVC (</a:t>
            </a:r>
            <a:r>
              <a:rPr lang="pt-BR" dirty="0" err="1" smtClean="0"/>
              <a:t>Model-View-Controller</a:t>
            </a:r>
            <a:r>
              <a:rPr lang="pt-BR" dirty="0" smtClean="0"/>
              <a:t>).</a:t>
            </a:r>
          </a:p>
          <a:p>
            <a:pPr marL="0" indent="0">
              <a:buNone/>
            </a:pPr>
            <a:endParaRPr lang="pt-BR" dirty="0"/>
          </a:p>
          <a:p>
            <a:pPr marL="0" indent="0">
              <a:buNone/>
            </a:pPr>
            <a:r>
              <a:rPr lang="pt-BR" dirty="0" smtClean="0"/>
              <a:t>Aplica-lo facilita na manutenção, pois torna-se possível trocar o banco de dados (</a:t>
            </a:r>
            <a:r>
              <a:rPr lang="pt-BR" dirty="0" err="1" smtClean="0"/>
              <a:t>Model</a:t>
            </a:r>
            <a:r>
              <a:rPr lang="pt-BR" dirty="0" smtClean="0"/>
              <a:t>) sem alterar as telas visuais (</a:t>
            </a:r>
            <a:r>
              <a:rPr lang="pt-BR" dirty="0" err="1" smtClean="0"/>
              <a:t>View</a:t>
            </a:r>
            <a:r>
              <a:rPr lang="pt-BR" dirty="0" smtClean="0"/>
              <a:t>).</a:t>
            </a:r>
            <a:endParaRPr lang="pt-BR" dirty="0"/>
          </a:p>
        </p:txBody>
      </p:sp>
      <p:pic>
        <p:nvPicPr>
          <p:cNvPr id="12" name="Espaço Reservado para Conteúdo 1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59500" y="2286794"/>
            <a:ext cx="5181600" cy="3454400"/>
          </a:xfrm>
        </p:spPr>
      </p:pic>
    </p:spTree>
    <p:extLst>
      <p:ext uri="{BB962C8B-B14F-4D97-AF65-F5344CB8AC3E}">
        <p14:creationId xmlns:p14="http://schemas.microsoft.com/office/powerpoint/2010/main" val="3145553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9180512" cy="1325563"/>
          </a:xfrm>
        </p:spPr>
        <p:txBody>
          <a:bodyPr>
            <a:normAutofit fontScale="90000"/>
          </a:bodyPr>
          <a:lstStyle/>
          <a:p>
            <a:r>
              <a:rPr lang="pt-BR" dirty="0"/>
              <a:t>Tipos de Requisitos Não-Funcionais</a:t>
            </a:r>
            <a:br>
              <a:rPr lang="pt-BR" dirty="0"/>
            </a:br>
            <a:r>
              <a:rPr lang="pt-BR" dirty="0" smtClean="0"/>
              <a:t>Portabilidade</a:t>
            </a:r>
            <a:endParaRPr lang="pt-BR" dirty="0"/>
          </a:p>
        </p:txBody>
      </p:sp>
      <p:sp>
        <p:nvSpPr>
          <p:cNvPr id="4" name="Espaço Reservado para Conteúdo 3"/>
          <p:cNvSpPr>
            <a:spLocks noGrp="1"/>
          </p:cNvSpPr>
          <p:nvPr>
            <p:ph sz="half" idx="2"/>
          </p:nvPr>
        </p:nvSpPr>
        <p:spPr/>
        <p:txBody>
          <a:bodyPr/>
          <a:lstStyle/>
          <a:p>
            <a:pPr marL="0" indent="0">
              <a:buNone/>
            </a:pPr>
            <a:r>
              <a:rPr lang="pt-BR" dirty="0" smtClean="0"/>
              <a:t>Disponibilidade da ferramenta em mais de uma plataforma.</a:t>
            </a:r>
          </a:p>
          <a:p>
            <a:pPr marL="0" indent="0">
              <a:buNone/>
            </a:pPr>
            <a:endParaRPr lang="pt-BR" dirty="0"/>
          </a:p>
          <a:p>
            <a:pPr marL="0" indent="0">
              <a:buNone/>
            </a:pPr>
            <a:r>
              <a:rPr lang="pt-BR" dirty="0" smtClean="0"/>
              <a:t>Útil para que o mesmos dados e funcionalidades possam ser utilizadas no navegador do computador e no celular.</a:t>
            </a:r>
          </a:p>
        </p:txBody>
      </p:sp>
      <p:pic>
        <p:nvPicPr>
          <p:cNvPr id="7" name="Espaço Reservado para Conteúdo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382073" y="2505075"/>
            <a:ext cx="2763441" cy="3684588"/>
          </a:xfrm>
        </p:spPr>
      </p:pic>
    </p:spTree>
    <p:extLst>
      <p:ext uri="{BB962C8B-B14F-4D97-AF65-F5344CB8AC3E}">
        <p14:creationId xmlns:p14="http://schemas.microsoft.com/office/powerpoint/2010/main" val="1914477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38200" y="365125"/>
            <a:ext cx="9118600" cy="1325563"/>
          </a:xfrm>
        </p:spPr>
        <p:txBody>
          <a:bodyPr>
            <a:normAutofit fontScale="90000"/>
          </a:bodyPr>
          <a:lstStyle/>
          <a:p>
            <a:r>
              <a:rPr lang="pt-BR" dirty="0"/>
              <a:t>Tipos de Requisitos Não-Funcionais</a:t>
            </a:r>
            <a:br>
              <a:rPr lang="pt-BR" dirty="0"/>
            </a:br>
            <a:r>
              <a:rPr lang="pt-BR" dirty="0" smtClean="0"/>
              <a:t>Usabilidade</a:t>
            </a:r>
            <a:endParaRPr lang="pt-BR" dirty="0"/>
          </a:p>
        </p:txBody>
      </p:sp>
      <p:sp>
        <p:nvSpPr>
          <p:cNvPr id="8" name="Espaço Reservado para Conteúdo 7"/>
          <p:cNvSpPr>
            <a:spLocks noGrp="1"/>
          </p:cNvSpPr>
          <p:nvPr>
            <p:ph sz="half" idx="1"/>
          </p:nvPr>
        </p:nvSpPr>
        <p:spPr/>
        <p:txBody>
          <a:bodyPr>
            <a:normAutofit fontScale="77500" lnSpcReduction="20000"/>
          </a:bodyPr>
          <a:lstStyle/>
          <a:p>
            <a:pPr marL="0" indent="0">
              <a:buNone/>
            </a:pPr>
            <a:r>
              <a:rPr lang="pt-BR" dirty="0" smtClean="0"/>
              <a:t>Fornecer uma utilização simples para o usuário.</a:t>
            </a:r>
          </a:p>
          <a:p>
            <a:pPr marL="0" indent="0">
              <a:buNone/>
            </a:pPr>
            <a:endParaRPr lang="pt-BR" dirty="0"/>
          </a:p>
          <a:p>
            <a:pPr marL="0" indent="0">
              <a:buNone/>
            </a:pPr>
            <a:r>
              <a:rPr lang="pt-BR" dirty="0" smtClean="0"/>
              <a:t>Evita dependência com o suporte do sistema em dúvidas simples, agiliza o uso e aprendizado e anima o usuário em utilizar o sistema.</a:t>
            </a:r>
          </a:p>
          <a:p>
            <a:pPr marL="0" indent="0">
              <a:buNone/>
            </a:pPr>
            <a:endParaRPr lang="pt-BR" dirty="0"/>
          </a:p>
          <a:p>
            <a:pPr marL="0" indent="0">
              <a:buNone/>
            </a:pPr>
            <a:r>
              <a:rPr lang="pt-BR" dirty="0" smtClean="0"/>
              <a:t>Seguir as 10 heurísticas do link abaixo:</a:t>
            </a:r>
          </a:p>
          <a:p>
            <a:pPr marL="0" indent="0">
              <a:buNone/>
            </a:pPr>
            <a:endParaRPr lang="pt-BR" dirty="0" smtClean="0"/>
          </a:p>
          <a:p>
            <a:pPr marL="0" indent="0">
              <a:buNone/>
            </a:pPr>
            <a:r>
              <a:rPr lang="pt-BR" dirty="0"/>
              <a:t>https://www.nngroup.com/articles/ten-usability-heuristics/</a:t>
            </a:r>
          </a:p>
        </p:txBody>
      </p:sp>
      <p:pic>
        <p:nvPicPr>
          <p:cNvPr id="10" name="Espaço Reservado para Conteúdo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89299" y="1825625"/>
            <a:ext cx="3567501" cy="4633297"/>
          </a:xfrm>
        </p:spPr>
      </p:pic>
    </p:spTree>
    <p:extLst>
      <p:ext uri="{BB962C8B-B14F-4D97-AF65-F5344CB8AC3E}">
        <p14:creationId xmlns:p14="http://schemas.microsoft.com/office/powerpoint/2010/main" val="2898771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042400" cy="1325563"/>
          </a:xfrm>
        </p:spPr>
        <p:txBody>
          <a:bodyPr>
            <a:normAutofit fontScale="90000"/>
          </a:bodyPr>
          <a:lstStyle/>
          <a:p>
            <a:r>
              <a:rPr lang="pt-BR" dirty="0"/>
              <a:t>Tipos de Requisitos Não-Funcionais</a:t>
            </a:r>
            <a:br>
              <a:rPr lang="pt-BR" dirty="0"/>
            </a:br>
            <a:r>
              <a:rPr lang="pt-BR" dirty="0" smtClean="0"/>
              <a:t>Escalabilidade</a:t>
            </a:r>
            <a:endParaRPr lang="pt-BR" dirty="0"/>
          </a:p>
        </p:txBody>
      </p:sp>
      <p:sp>
        <p:nvSpPr>
          <p:cNvPr id="3" name="Espaço Reservado para Conteúdo 2"/>
          <p:cNvSpPr>
            <a:spLocks noGrp="1"/>
          </p:cNvSpPr>
          <p:nvPr>
            <p:ph sz="half" idx="1"/>
          </p:nvPr>
        </p:nvSpPr>
        <p:spPr/>
        <p:txBody>
          <a:bodyPr>
            <a:normAutofit lnSpcReduction="10000"/>
          </a:bodyPr>
          <a:lstStyle/>
          <a:p>
            <a:pPr marL="0" indent="0">
              <a:buNone/>
            </a:pPr>
            <a:r>
              <a:rPr lang="pt-BR" dirty="0" smtClean="0"/>
              <a:t>Capacidade de aumentar o processamento ou melhorar as ferramentas para suportar muitos usuários.</a:t>
            </a:r>
          </a:p>
          <a:p>
            <a:pPr marL="0" indent="0">
              <a:buNone/>
            </a:pPr>
            <a:endParaRPr lang="pt-BR" dirty="0"/>
          </a:p>
          <a:p>
            <a:pPr marL="0" indent="0">
              <a:buNone/>
            </a:pPr>
            <a:r>
              <a:rPr lang="pt-BR" dirty="0" smtClean="0"/>
              <a:t>Se sua ferramenta pretende atingir o mundo, você precisa ter preparado o ambiente para suportar todos os usuários sem queda no desempenho.</a:t>
            </a:r>
            <a:endParaRPr lang="pt-BR" dirty="0"/>
          </a:p>
        </p:txBody>
      </p:sp>
      <p:pic>
        <p:nvPicPr>
          <p:cNvPr id="2050" name="Picture 2" descr="http://i0.statig.com.br/bancodeimagens/77/me/bn/77mebn9amgimvz5bhwffwkvx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674" y="2120900"/>
            <a:ext cx="5209931" cy="389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535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144000" cy="1325563"/>
          </a:xfrm>
        </p:spPr>
        <p:txBody>
          <a:bodyPr>
            <a:normAutofit fontScale="90000"/>
          </a:bodyPr>
          <a:lstStyle/>
          <a:p>
            <a:r>
              <a:rPr lang="pt-BR" dirty="0"/>
              <a:t>Tipos de Requisitos Não-Funcionais</a:t>
            </a:r>
            <a:br>
              <a:rPr lang="pt-BR" dirty="0"/>
            </a:br>
            <a:r>
              <a:rPr lang="pt-BR" dirty="0" smtClean="0"/>
              <a:t>Desempenho</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Melhor performance nas execuções das ações.</a:t>
            </a:r>
          </a:p>
          <a:p>
            <a:pPr marL="0" indent="0">
              <a:buNone/>
            </a:pPr>
            <a:endParaRPr lang="pt-BR" dirty="0"/>
          </a:p>
          <a:p>
            <a:pPr marL="0" indent="0">
              <a:buNone/>
            </a:pPr>
            <a:r>
              <a:rPr lang="pt-BR" dirty="0" smtClean="0"/>
              <a:t>Em alguns casos, há bancos que funcionam melhor para determinados tipos de sistemas, isso pode fazer uma grande diferença em sistemas grandes.</a:t>
            </a:r>
            <a:endParaRPr lang="pt-BR" dirty="0"/>
          </a:p>
        </p:txBody>
      </p:sp>
      <p:pic>
        <p:nvPicPr>
          <p:cNvPr id="5" name="Espaço Reservado para Conteú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19800" y="2607468"/>
            <a:ext cx="5885744" cy="3310731"/>
          </a:xfrm>
        </p:spPr>
      </p:pic>
    </p:spTree>
    <p:extLst>
      <p:ext uri="{BB962C8B-B14F-4D97-AF65-F5344CB8AC3E}">
        <p14:creationId xmlns:p14="http://schemas.microsoft.com/office/powerpoint/2010/main" val="2980319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8991600" cy="1325563"/>
          </a:xfrm>
        </p:spPr>
        <p:txBody>
          <a:bodyPr>
            <a:normAutofit fontScale="90000"/>
          </a:bodyPr>
          <a:lstStyle/>
          <a:p>
            <a:r>
              <a:rPr lang="pt-BR" dirty="0"/>
              <a:t>Tipos de Requisitos Não-Funcionais</a:t>
            </a:r>
            <a:br>
              <a:rPr lang="pt-BR" dirty="0"/>
            </a:br>
            <a:r>
              <a:rPr lang="pt-BR" dirty="0" smtClean="0"/>
              <a:t>Segurança</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Garantir que os dados serão transmitidos de forma segura e que somente usuários habilitados poderão acessar a informação.</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5700" y="2167538"/>
            <a:ext cx="5181600" cy="3159512"/>
          </a:xfrm>
        </p:spPr>
      </p:pic>
    </p:spTree>
    <p:extLst>
      <p:ext uri="{BB962C8B-B14F-4D97-AF65-F5344CB8AC3E}">
        <p14:creationId xmlns:p14="http://schemas.microsoft.com/office/powerpoint/2010/main" val="895102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 Funcionais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97522" cy="4745866"/>
          </a:xfrm>
        </p:spPr>
      </p:pic>
    </p:spTree>
    <p:extLst>
      <p:ext uri="{BB962C8B-B14F-4D97-AF65-F5344CB8AC3E}">
        <p14:creationId xmlns:p14="http://schemas.microsoft.com/office/powerpoint/2010/main" val="3037872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são </a:t>
            </a:r>
            <a:r>
              <a:rPr lang="pt-BR" dirty="0"/>
              <a:t>r</a:t>
            </a:r>
            <a:r>
              <a:rPr lang="pt-BR" dirty="0" smtClean="0"/>
              <a:t>equisitos </a:t>
            </a:r>
            <a:r>
              <a:rPr lang="pt-BR" dirty="0"/>
              <a:t>f</a:t>
            </a:r>
            <a:r>
              <a:rPr lang="pt-BR" dirty="0" smtClean="0"/>
              <a:t>uncionais?</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São os requisitos que o usuário precisa que o sistema faça, ou seja, uma lista contendo as necessidades do usuário.</a:t>
            </a:r>
            <a:endParaRPr lang="pt-BR" dirty="0"/>
          </a:p>
        </p:txBody>
      </p:sp>
      <p:pic>
        <p:nvPicPr>
          <p:cNvPr id="7" name="Espaço Reservado para Conteúdo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2018808"/>
            <a:ext cx="5181600" cy="2914650"/>
          </a:xfrm>
        </p:spPr>
      </p:pic>
    </p:spTree>
    <p:extLst>
      <p:ext uri="{BB962C8B-B14F-4D97-AF65-F5344CB8AC3E}">
        <p14:creationId xmlns:p14="http://schemas.microsoft.com/office/powerpoint/2010/main" val="638299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requisitos funcionais</a:t>
            </a:r>
            <a:endParaRPr lang="pt-BR" dirty="0"/>
          </a:p>
        </p:txBody>
      </p:sp>
      <p:sp>
        <p:nvSpPr>
          <p:cNvPr id="3" name="Espaço Reservado para Conteúdo 2"/>
          <p:cNvSpPr>
            <a:spLocks noGrp="1"/>
          </p:cNvSpPr>
          <p:nvPr>
            <p:ph sz="half" idx="1"/>
          </p:nvPr>
        </p:nvSpPr>
        <p:spPr/>
        <p:txBody>
          <a:bodyPr>
            <a:normAutofit/>
          </a:bodyPr>
          <a:lstStyle/>
          <a:p>
            <a:pPr marL="0" indent="0" algn="ctr">
              <a:buNone/>
            </a:pPr>
            <a:r>
              <a:rPr lang="pt-BR" b="1" dirty="0" smtClean="0"/>
              <a:t>Sistema Siga</a:t>
            </a:r>
          </a:p>
          <a:p>
            <a:pPr marL="0" indent="0">
              <a:buNone/>
            </a:pPr>
            <a:endParaRPr lang="pt-BR" dirty="0"/>
          </a:p>
          <a:p>
            <a:r>
              <a:rPr lang="pt-BR" dirty="0" smtClean="0"/>
              <a:t>Registrar chamadas dos alunos.</a:t>
            </a:r>
          </a:p>
          <a:p>
            <a:endParaRPr lang="pt-BR" dirty="0" smtClean="0"/>
          </a:p>
          <a:p>
            <a:r>
              <a:rPr lang="pt-BR" dirty="0" smtClean="0"/>
              <a:t>Registrar Notas</a:t>
            </a:r>
          </a:p>
          <a:p>
            <a:pPr marL="0" indent="0">
              <a:buNone/>
            </a:pPr>
            <a:endParaRPr lang="pt-BR" dirty="0" smtClean="0"/>
          </a:p>
          <a:p>
            <a:r>
              <a:rPr lang="pt-BR" dirty="0" smtClean="0"/>
              <a:t>Registras Matérias Matriculadas</a:t>
            </a:r>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93227" y="3335628"/>
            <a:ext cx="6037091" cy="2215166"/>
          </a:xfrm>
        </p:spPr>
      </p:pic>
    </p:spTree>
    <p:extLst>
      <p:ext uri="{BB962C8B-B14F-4D97-AF65-F5344CB8AC3E}">
        <p14:creationId xmlns:p14="http://schemas.microsoft.com/office/powerpoint/2010/main" val="1863521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a:t>
            </a:r>
            <a:endParaRPr lang="pt-BR" dirty="0"/>
          </a:p>
        </p:txBody>
      </p:sp>
      <p:pic>
        <p:nvPicPr>
          <p:cNvPr id="8" name="Espaço Reservado para Conteú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63868" cy="4761080"/>
          </a:xfrm>
        </p:spPr>
      </p:pic>
    </p:spTree>
    <p:extLst>
      <p:ext uri="{BB962C8B-B14F-4D97-AF65-F5344CB8AC3E}">
        <p14:creationId xmlns:p14="http://schemas.microsoft.com/office/powerpoint/2010/main" val="2584914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Diagrama de Classe</a:t>
            </a:r>
            <a:endParaRPr lang="pt-BR" dirty="0"/>
          </a:p>
        </p:txBody>
      </p:sp>
      <p:sp>
        <p:nvSpPr>
          <p:cNvPr id="3" name="Espaço Reservado para Conteúdo 2"/>
          <p:cNvSpPr>
            <a:spLocks noGrp="1"/>
          </p:cNvSpPr>
          <p:nvPr>
            <p:ph sz="half" idx="1"/>
          </p:nvPr>
        </p:nvSpPr>
        <p:spPr/>
        <p:txBody>
          <a:bodyPr/>
          <a:lstStyle/>
          <a:p>
            <a:pPr marL="0" indent="0">
              <a:buNone/>
            </a:pPr>
            <a:r>
              <a:rPr lang="pt-BR" dirty="0" smtClean="0"/>
              <a:t>Uma representação visual das classes do seu programa, que serão utilizadas posteriormente na implementação do código.</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1275" y="2113867"/>
            <a:ext cx="4994514" cy="3269501"/>
          </a:xfrm>
        </p:spPr>
      </p:pic>
    </p:spTree>
    <p:extLst>
      <p:ext uri="{BB962C8B-B14F-4D97-AF65-F5344CB8AC3E}">
        <p14:creationId xmlns:p14="http://schemas.microsoft.com/office/powerpoint/2010/main" val="306252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Diagrama de Classe</a:t>
            </a:r>
            <a:endParaRPr lang="pt-BR" dirty="0"/>
          </a:p>
        </p:txBody>
      </p:sp>
      <p:pic>
        <p:nvPicPr>
          <p:cNvPr id="10" name="Espaço Reservado para Conteúdo 9"/>
          <p:cNvPicPr>
            <a:picLocks noGrp="1" noChangeAspect="1"/>
          </p:cNvPicPr>
          <p:nvPr>
            <p:ph sz="half" idx="1"/>
          </p:nvPr>
        </p:nvPicPr>
        <p:blipFill>
          <a:blip r:embed="rId2"/>
          <a:stretch>
            <a:fillRect/>
          </a:stretch>
        </p:blipFill>
        <p:spPr>
          <a:xfrm>
            <a:off x="181375" y="117987"/>
            <a:ext cx="11570158" cy="6424481"/>
          </a:xfrm>
          <a:prstGeom prst="rect">
            <a:avLst/>
          </a:prstGeom>
        </p:spPr>
      </p:pic>
      <p:pic>
        <p:nvPicPr>
          <p:cNvPr id="12" name="Espaço Reservado para Conteúdo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205452" y="5070928"/>
            <a:ext cx="2148348" cy="1718678"/>
          </a:xfrm>
        </p:spPr>
      </p:pic>
    </p:spTree>
    <p:extLst>
      <p:ext uri="{BB962C8B-B14F-4D97-AF65-F5344CB8AC3E}">
        <p14:creationId xmlns:p14="http://schemas.microsoft.com/office/powerpoint/2010/main" val="1405831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Classe (Objeto)</a:t>
            </a:r>
            <a:endParaRPr lang="pt-BR" dirty="0"/>
          </a:p>
        </p:txBody>
      </p:sp>
      <p:sp>
        <p:nvSpPr>
          <p:cNvPr id="3" name="Espaço Reservado para Conteúdo 2"/>
          <p:cNvSpPr>
            <a:spLocks noGrp="1"/>
          </p:cNvSpPr>
          <p:nvPr>
            <p:ph sz="half" idx="1"/>
          </p:nvPr>
        </p:nvSpPr>
        <p:spPr/>
        <p:txBody>
          <a:bodyPr>
            <a:normAutofit fontScale="92500" lnSpcReduction="10000"/>
          </a:bodyPr>
          <a:lstStyle/>
          <a:p>
            <a:pPr marL="0" indent="0">
              <a:buNone/>
            </a:pPr>
            <a:r>
              <a:rPr lang="pt-BR" dirty="0" smtClean="0"/>
              <a:t>Classe é a representação de um conceito na programação orientada a objetos, podendo representar tanto algo real, como carro, aluno, escola, como representar algo intangível como matemática, conta corrente, </a:t>
            </a:r>
            <a:r>
              <a:rPr lang="pt-BR" dirty="0" err="1" smtClean="0"/>
              <a:t>matrix</a:t>
            </a:r>
            <a:r>
              <a:rPr lang="pt-BR" dirty="0" smtClean="0"/>
              <a:t>, etc...</a:t>
            </a:r>
          </a:p>
          <a:p>
            <a:pPr marL="0" indent="0">
              <a:buNone/>
            </a:pPr>
            <a:endParaRPr lang="pt-BR" dirty="0"/>
          </a:p>
          <a:p>
            <a:pPr marL="0" indent="0">
              <a:buNone/>
            </a:pPr>
            <a:r>
              <a:rPr lang="pt-BR" dirty="0" smtClean="0"/>
              <a:t>Tudo que pode possuir características(atributos) ou ações(Métodos)</a:t>
            </a:r>
            <a:endParaRPr lang="pt-BR" dirty="0"/>
          </a:p>
        </p:txBody>
      </p:sp>
      <p:pic>
        <p:nvPicPr>
          <p:cNvPr id="5" name="Espaço Reservado para Conteú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021983"/>
            <a:ext cx="5650260" cy="3037015"/>
          </a:xfrm>
        </p:spPr>
      </p:pic>
    </p:spTree>
    <p:extLst>
      <p:ext uri="{BB962C8B-B14F-4D97-AF65-F5344CB8AC3E}">
        <p14:creationId xmlns:p14="http://schemas.microsoft.com/office/powerpoint/2010/main" val="689125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931</Words>
  <Application>Microsoft Office PowerPoint</Application>
  <PresentationFormat>Widescreen</PresentationFormat>
  <Paragraphs>81</Paragraphs>
  <Slides>28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28</vt:i4>
      </vt:variant>
    </vt:vector>
  </HeadingPairs>
  <TitlesOfParts>
    <vt:vector size="31" baseType="lpstr">
      <vt:lpstr>Arial</vt:lpstr>
      <vt:lpstr>Century Schoolbook</vt:lpstr>
      <vt:lpstr>Tema do Office</vt:lpstr>
      <vt:lpstr>Revisão de Engenharia de Software</vt:lpstr>
      <vt:lpstr>Sumário</vt:lpstr>
      <vt:lpstr>Requisitos Funcionais</vt:lpstr>
      <vt:lpstr>O que são requisitos funcionais?</vt:lpstr>
      <vt:lpstr>Exemplos de requisitos funcionais</vt:lpstr>
      <vt:lpstr>Diagrama de Classe</vt:lpstr>
      <vt:lpstr>O que é Diagrama de Classe</vt:lpstr>
      <vt:lpstr>Exemplo de Diagrama de Classe</vt:lpstr>
      <vt:lpstr>O que é Classe (Objeto)</vt:lpstr>
      <vt:lpstr>Exemplos de Classes(Objetos) e sua representação no diagrama de classe</vt:lpstr>
      <vt:lpstr>O que são características(atributos)?</vt:lpstr>
      <vt:lpstr>Exemplo de Característica(Atributo) e representação no Diagrama de Classe</vt:lpstr>
      <vt:lpstr>O que é Ações(Métodos)</vt:lpstr>
      <vt:lpstr>Exemplo de Ações(Métodos) e representação no Diagrama de Classe</vt:lpstr>
      <vt:lpstr>Atributos e métodos privados e públicos</vt:lpstr>
      <vt:lpstr>Gets e Sets</vt:lpstr>
      <vt:lpstr>O que é Associação?</vt:lpstr>
      <vt:lpstr>Exemplo de Associação e representação no diagrama de Classe</vt:lpstr>
      <vt:lpstr>O que é agregação?</vt:lpstr>
      <vt:lpstr>Exemplo de Agregação e representação no diagrama de Classe</vt:lpstr>
      <vt:lpstr>Requisitos não funcionais</vt:lpstr>
      <vt:lpstr>O que são requisitos não funcionais?</vt:lpstr>
      <vt:lpstr>Tipos de Requisitos Não-Funcionais Separação de Interesses (Separation of Concerns - SoC)</vt:lpstr>
      <vt:lpstr>Tipos de Requisitos Não-Funcionais Portabilidade</vt:lpstr>
      <vt:lpstr>Tipos de Requisitos Não-Funcionais Usabilidade</vt:lpstr>
      <vt:lpstr>Tipos de Requisitos Não-Funcionais Escalabilidade</vt:lpstr>
      <vt:lpstr>Tipos de Requisitos Não-Funcionais Desempenho</vt:lpstr>
      <vt:lpstr>Tipos de Requisitos Não-Funcionais Segurança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Soares Casseb dos Santos</dc:creator>
  <cp:lastModifiedBy>Felipe Soares Casseb dos Santos</cp:lastModifiedBy>
  <cp:revision>21</cp:revision>
  <dcterms:created xsi:type="dcterms:W3CDTF">2016-04-01T01:07:07Z</dcterms:created>
  <dcterms:modified xsi:type="dcterms:W3CDTF">2016-04-12T01:09:55Z</dcterms:modified>
</cp:coreProperties>
</file>