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61" r:id="rId5"/>
    <p:sldId id="295" r:id="rId6"/>
    <p:sldId id="276" r:id="rId7"/>
    <p:sldId id="277" r:id="rId8"/>
    <p:sldId id="281" r:id="rId9"/>
    <p:sldId id="297" r:id="rId10"/>
    <p:sldId id="296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8" r:id="rId19"/>
    <p:sldId id="301" r:id="rId20"/>
    <p:sldId id="299" r:id="rId21"/>
    <p:sldId id="300" r:id="rId22"/>
    <p:sldId id="302" r:id="rId23"/>
    <p:sldId id="30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smtClean="0"/>
              <a:t>bycasseb.com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Revisão de Fundamento de Redes de Computadores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By</a:t>
            </a:r>
            <a:r>
              <a:rPr lang="pt-BR" dirty="0" smtClean="0"/>
              <a:t> Casseb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Equipamentos na </a:t>
            </a:r>
            <a:r>
              <a:rPr lang="pt-BR" dirty="0" smtClean="0"/>
              <a:t>rede</a:t>
            </a:r>
            <a:endParaRPr lang="pt-BR" dirty="0"/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70" y="1690688"/>
            <a:ext cx="2884527" cy="4774273"/>
          </a:xfrm>
        </p:spPr>
      </p:pic>
    </p:spTree>
    <p:extLst>
      <p:ext uri="{BB962C8B-B14F-4D97-AF65-F5344CB8AC3E}">
        <p14:creationId xmlns:p14="http://schemas.microsoft.com/office/powerpoint/2010/main" val="85285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Vem da junção de modulador e </a:t>
            </a:r>
            <a:r>
              <a:rPr lang="pt-BR" dirty="0" err="1" smtClean="0"/>
              <a:t>demodulador</a:t>
            </a:r>
            <a:r>
              <a:rPr lang="pt-BR" dirty="0" smtClean="0"/>
              <a:t>.</a:t>
            </a:r>
          </a:p>
          <a:p>
            <a:r>
              <a:rPr lang="pt-BR" dirty="0" smtClean="0"/>
              <a:t>Modula o sinal digital para ondas analógicas para transmissão por linha telefônica e </a:t>
            </a:r>
            <a:r>
              <a:rPr lang="pt-BR" dirty="0" err="1" smtClean="0"/>
              <a:t>demodula</a:t>
            </a:r>
            <a:r>
              <a:rPr lang="pt-BR" dirty="0" smtClean="0"/>
              <a:t> analógico para digital.</a:t>
            </a:r>
          </a:p>
          <a:p>
            <a:r>
              <a:rPr lang="pt-BR" dirty="0" smtClean="0"/>
              <a:t>Pode ser acesso discado (ADSL) ou banda larga (</a:t>
            </a:r>
            <a:r>
              <a:rPr lang="pt-BR" dirty="0" err="1" smtClean="0"/>
              <a:t>Cable</a:t>
            </a:r>
            <a:r>
              <a:rPr lang="pt-BR" dirty="0" smtClean="0"/>
              <a:t> Modem)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36" y="2070324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6454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Repetidor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Interliga equipamentos de mesma tecnologia</a:t>
            </a:r>
          </a:p>
          <a:p>
            <a:r>
              <a:rPr lang="pt-BR" dirty="0" smtClean="0"/>
              <a:t>Equipamento simples que somente recebe o sinal por uma porta e entrega para outra estendendo o alcance da rede.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543" y="2057444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8367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Ponto central ou concentrador, cria uma conexão física entre nós</a:t>
            </a:r>
          </a:p>
          <a:p>
            <a:r>
              <a:rPr lang="pt-BR" dirty="0" smtClean="0"/>
              <a:t>Semelhante ao repetidor mas com várias portas</a:t>
            </a:r>
          </a:p>
          <a:p>
            <a:r>
              <a:rPr lang="pt-BR" dirty="0" smtClean="0"/>
              <a:t>Recebe sinal e transmite ao mesmo tempo</a:t>
            </a:r>
          </a:p>
          <a:p>
            <a:r>
              <a:rPr lang="pt-BR" dirty="0" smtClean="0"/>
              <a:t>Podendo ser dos seguinte tipos:</a:t>
            </a:r>
          </a:p>
          <a:p>
            <a:pPr lvl="1"/>
            <a:r>
              <a:rPr lang="pt-BR" dirty="0" smtClean="0"/>
              <a:t>Passivo</a:t>
            </a:r>
          </a:p>
          <a:p>
            <a:pPr lvl="1"/>
            <a:r>
              <a:rPr lang="pt-BR" dirty="0" smtClean="0"/>
              <a:t>Ativo</a:t>
            </a:r>
          </a:p>
          <a:p>
            <a:pPr lvl="1"/>
            <a:r>
              <a:rPr lang="pt-BR" dirty="0" smtClean="0"/>
              <a:t>Inteligente</a:t>
            </a:r>
          </a:p>
          <a:p>
            <a:pPr lvl="1"/>
            <a:r>
              <a:rPr lang="pt-BR" dirty="0" smtClean="0"/>
              <a:t>Gerenciável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2096082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1158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Access Point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Conecta nós usando radiofrequência.</a:t>
            </a:r>
          </a:p>
          <a:p>
            <a:r>
              <a:rPr lang="pt-BR" dirty="0" err="1" smtClean="0"/>
              <a:t>Hotspot</a:t>
            </a:r>
            <a:r>
              <a:rPr lang="pt-BR" dirty="0" smtClean="0"/>
              <a:t> permite conexão com a internet sem conexão com rede particular (usado em grandes cidades para manter sua conexão ativa enquanto você se desloca)</a:t>
            </a:r>
          </a:p>
          <a:p>
            <a:r>
              <a:rPr lang="pt-BR" dirty="0" smtClean="0"/>
              <a:t>Rede wireless ad hoc conecta 2 ou mais nós sem usar </a:t>
            </a:r>
            <a:r>
              <a:rPr lang="pt-BR" dirty="0" err="1" smtClean="0"/>
              <a:t>access</a:t>
            </a:r>
            <a:r>
              <a:rPr lang="pt-BR" dirty="0" smtClean="0"/>
              <a:t> point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83" y="2250508"/>
            <a:ext cx="5622701" cy="374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Bridge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Semelhante ao repetidor mas possuindo uma certa inteligência já que trabalha na camada 2 do modelo ISSO/OSI (possui software)</a:t>
            </a:r>
          </a:p>
          <a:p>
            <a:r>
              <a:rPr lang="pt-BR" dirty="0" smtClean="0"/>
              <a:t>Geralmente possui somente 2 portas.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56" y="2099256"/>
            <a:ext cx="4080067" cy="3712861"/>
          </a:xfrm>
        </p:spPr>
      </p:pic>
    </p:spTree>
    <p:extLst>
      <p:ext uri="{BB962C8B-B14F-4D97-AF65-F5344CB8AC3E}">
        <p14:creationId xmlns:p14="http://schemas.microsoft.com/office/powerpoint/2010/main" val="12312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Switch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Sua funcionalidade é semelhante ao bridge (trabalha na camada 2 e tem software) e fisicamente semelhante ao hub (possui mais de 2 portas)</a:t>
            </a:r>
          </a:p>
          <a:p>
            <a:r>
              <a:rPr lang="pt-BR" dirty="0" smtClean="0"/>
              <a:t>Diferente do hub, cada porta do switch possui seu segmento, evitando colisões entre quadros.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30" y="2725232"/>
            <a:ext cx="5181600" cy="2140000"/>
          </a:xfrm>
        </p:spPr>
      </p:pic>
    </p:spTree>
    <p:extLst>
      <p:ext uri="{BB962C8B-B14F-4D97-AF65-F5344CB8AC3E}">
        <p14:creationId xmlns:p14="http://schemas.microsoft.com/office/powerpoint/2010/main" val="29104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Usado para conectar duas ou mais redes de tecnologias diferentes.</a:t>
            </a:r>
          </a:p>
          <a:p>
            <a:r>
              <a:rPr lang="pt-BR" dirty="0" smtClean="0"/>
              <a:t>Roteador de ponta conecta um cliente á internet</a:t>
            </a:r>
          </a:p>
          <a:p>
            <a:r>
              <a:rPr lang="pt-BR" dirty="0" smtClean="0"/>
              <a:t>Roteador de núcleo transmite dados entre outros roteadores.</a:t>
            </a:r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364" y="2073499"/>
            <a:ext cx="5059236" cy="3794427"/>
          </a:xfrm>
        </p:spPr>
      </p:pic>
    </p:spTree>
    <p:extLst>
      <p:ext uri="{BB962C8B-B14F-4D97-AF65-F5344CB8AC3E}">
        <p14:creationId xmlns:p14="http://schemas.microsoft.com/office/powerpoint/2010/main" val="11299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Fibra Ótica</a:t>
            </a:r>
            <a:endParaRPr lang="pt-BR" dirty="0"/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619"/>
            <a:ext cx="8382389" cy="3916362"/>
          </a:xfrm>
        </p:spPr>
      </p:pic>
    </p:spTree>
    <p:extLst>
      <p:ext uri="{BB962C8B-B14F-4D97-AF65-F5344CB8AC3E}">
        <p14:creationId xmlns:p14="http://schemas.microsoft.com/office/powerpoint/2010/main" val="1091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Utilizado quando há necessidade de muito cabeamento, passar por campos eletromagnéticos ou necessidade da rede passar pela rua (ao ar livre).</a:t>
            </a:r>
          </a:p>
          <a:p>
            <a:r>
              <a:rPr lang="pt-BR" dirty="0" smtClean="0"/>
              <a:t>Alta velocidade pois usa sinais luminosos, (0 = desligado,1 = ligado) para fazer a comunicação.</a:t>
            </a:r>
          </a:p>
          <a:p>
            <a:endParaRPr lang="pt-BR" dirty="0"/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62" y="2010882"/>
            <a:ext cx="5802950" cy="3980824"/>
          </a:xfrm>
        </p:spPr>
      </p:pic>
    </p:spTree>
    <p:extLst>
      <p:ext uri="{BB962C8B-B14F-4D97-AF65-F5344CB8AC3E}">
        <p14:creationId xmlns:p14="http://schemas.microsoft.com/office/powerpoint/2010/main" val="15946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Fatores para falha na comunicação</a:t>
            </a:r>
          </a:p>
          <a:p>
            <a:r>
              <a:rPr lang="pt-BR" dirty="0" smtClean="0"/>
              <a:t>Rede Convergida</a:t>
            </a:r>
          </a:p>
          <a:p>
            <a:r>
              <a:rPr lang="pt-BR" dirty="0" smtClean="0"/>
              <a:t>Tipos de Rede</a:t>
            </a:r>
          </a:p>
          <a:p>
            <a:r>
              <a:rPr lang="pt-BR" dirty="0" smtClean="0"/>
              <a:t>Tratamento de colisão</a:t>
            </a:r>
          </a:p>
          <a:p>
            <a:r>
              <a:rPr lang="pt-BR" dirty="0" smtClean="0"/>
              <a:t>Domínio de colisão e </a:t>
            </a:r>
            <a:r>
              <a:rPr lang="pt-BR" dirty="0" err="1" smtClean="0"/>
              <a:t>BroadCast</a:t>
            </a:r>
            <a:endParaRPr lang="pt-BR" dirty="0" smtClean="0"/>
          </a:p>
          <a:p>
            <a:r>
              <a:rPr lang="pt-BR" dirty="0" smtClean="0"/>
              <a:t>Equipamentos na rede</a:t>
            </a:r>
          </a:p>
          <a:p>
            <a:r>
              <a:rPr lang="pt-BR" dirty="0" smtClean="0"/>
              <a:t>Fibra óptica</a:t>
            </a:r>
          </a:p>
          <a:p>
            <a:r>
              <a:rPr lang="pt-BR" dirty="0" smtClean="0"/>
              <a:t>Cabo estruturado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9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 do cabo de fibra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Fibra – Núcleo do cabo feito de sílica ou polimérico com alto grau de pureza.</a:t>
            </a:r>
          </a:p>
          <a:p>
            <a:r>
              <a:rPr lang="pt-BR" dirty="0" err="1" smtClean="0"/>
              <a:t>Coating</a:t>
            </a:r>
            <a:r>
              <a:rPr lang="pt-BR" dirty="0" smtClean="0"/>
              <a:t> – Envolve a fibra feito de sílica com refração um pouco mais baixo.</a:t>
            </a:r>
          </a:p>
          <a:p>
            <a:r>
              <a:rPr lang="pt-BR" dirty="0" smtClean="0"/>
              <a:t>Buffer – Envolve o </a:t>
            </a:r>
            <a:r>
              <a:rPr lang="pt-BR" dirty="0" err="1" smtClean="0"/>
              <a:t>Coating</a:t>
            </a:r>
            <a:r>
              <a:rPr lang="pt-BR" dirty="0" smtClean="0"/>
              <a:t>, podendo ser uma </a:t>
            </a:r>
            <a:r>
              <a:rPr lang="pt-BR" dirty="0" err="1" smtClean="0"/>
              <a:t>geléia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Kevlar – Malha de fibra que protege o cabo para não danificar na montagem.</a:t>
            </a:r>
          </a:p>
          <a:p>
            <a:r>
              <a:rPr lang="pt-BR" dirty="0" err="1" smtClean="0"/>
              <a:t>Jacket</a:t>
            </a:r>
            <a:r>
              <a:rPr lang="pt-BR" dirty="0" smtClean="0"/>
              <a:t> – Camada externa que protege todas.</a:t>
            </a:r>
            <a:endParaRPr lang="pt-BR" dirty="0"/>
          </a:p>
        </p:txBody>
      </p:sp>
      <p:pic>
        <p:nvPicPr>
          <p:cNvPr id="5" name="Picture 2" descr="http://www.monografias.com/trabajos104/introduccion-fibra-optica/img36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7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Mecanismo de proteção física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 smtClean="0"/>
              <a:t>Tight</a:t>
            </a:r>
            <a:r>
              <a:rPr lang="pt-BR" dirty="0" smtClean="0"/>
              <a:t> Buffer – Buffer envolve totalmente a </a:t>
            </a:r>
            <a:r>
              <a:rPr lang="pt-BR" dirty="0" err="1" smtClean="0"/>
              <a:t>fibre</a:t>
            </a:r>
            <a:r>
              <a:rPr lang="pt-BR" dirty="0" smtClean="0"/>
              <a:t> revestida</a:t>
            </a:r>
          </a:p>
          <a:p>
            <a:r>
              <a:rPr lang="pt-BR" dirty="0" err="1" smtClean="0"/>
              <a:t>Loose</a:t>
            </a:r>
            <a:r>
              <a:rPr lang="pt-BR" dirty="0" smtClean="0"/>
              <a:t> Tube – Há um preenchimento entre o </a:t>
            </a:r>
            <a:r>
              <a:rPr lang="pt-BR" dirty="0" err="1" smtClean="0"/>
              <a:t>Buffering</a:t>
            </a:r>
            <a:r>
              <a:rPr lang="pt-BR" dirty="0" smtClean="0"/>
              <a:t> e a fibra revestida.</a:t>
            </a:r>
            <a:endParaRPr lang="pt-BR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22539"/>
              </p:ext>
            </p:extLst>
          </p:nvPr>
        </p:nvGraphicFramePr>
        <p:xfrm>
          <a:off x="6096000" y="2434107"/>
          <a:ext cx="5950219" cy="262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3952381" imgH="1800476" progId="PBrush">
                  <p:embed/>
                </p:oleObj>
              </mc:Choice>
              <mc:Fallback>
                <p:oleObj r:id="rId3" imgW="3952381" imgH="180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34107"/>
                        <a:ext cx="5950219" cy="26274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22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e 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Sem necessidade de repetidor</a:t>
            </a:r>
          </a:p>
          <a:p>
            <a:pPr lvl="1"/>
            <a:r>
              <a:rPr lang="pt-BR" dirty="0" smtClean="0"/>
              <a:t>Peso e tamanho pequenos</a:t>
            </a:r>
          </a:p>
          <a:p>
            <a:pPr lvl="1"/>
            <a:r>
              <a:rPr lang="pt-BR" dirty="0" smtClean="0"/>
              <a:t>Isolação elétrica e eletromagnética</a:t>
            </a:r>
          </a:p>
          <a:p>
            <a:pPr lvl="1"/>
            <a:r>
              <a:rPr lang="pt-BR" dirty="0" smtClean="0"/>
              <a:t>Matéria-Prima abundante</a:t>
            </a:r>
          </a:p>
          <a:p>
            <a:r>
              <a:rPr lang="pt-BR" dirty="0" smtClean="0"/>
              <a:t>Desvantagens</a:t>
            </a:r>
          </a:p>
          <a:p>
            <a:pPr lvl="1"/>
            <a:r>
              <a:rPr lang="pt-BR" dirty="0" smtClean="0"/>
              <a:t>Somente uma direção, sendo necessário uma fibra para enviar dados e outra para receber.</a:t>
            </a:r>
          </a:p>
          <a:p>
            <a:pPr lvl="1"/>
            <a:r>
              <a:rPr lang="pt-BR" dirty="0" smtClean="0"/>
              <a:t>Alto custo na instalação e manutenção</a:t>
            </a:r>
          </a:p>
          <a:p>
            <a:pPr lvl="1"/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51337"/>
            <a:ext cx="5181600" cy="3615069"/>
          </a:xfrm>
        </p:spPr>
      </p:pic>
    </p:spTree>
    <p:extLst>
      <p:ext uri="{BB962C8B-B14F-4D97-AF65-F5344CB8AC3E}">
        <p14:creationId xmlns:p14="http://schemas.microsoft.com/office/powerpoint/2010/main" val="3393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Atenuação	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Perda de potência na transição pelo meio físico</a:t>
            </a:r>
          </a:p>
          <a:p>
            <a:r>
              <a:rPr lang="pt-BR" dirty="0" smtClean="0"/>
              <a:t>Fatores de atenuação:</a:t>
            </a:r>
          </a:p>
          <a:p>
            <a:pPr lvl="1"/>
            <a:r>
              <a:rPr lang="pt-BR" dirty="0" smtClean="0"/>
              <a:t>Absorção – pequenas falhas na transparência da fibra absorvem a luz, influenciando nesta potência.</a:t>
            </a:r>
          </a:p>
          <a:p>
            <a:pPr lvl="1"/>
            <a:r>
              <a:rPr lang="pt-BR" dirty="0" smtClean="0"/>
              <a:t>Espalhamento – Variação na densidade do material “espalha” a luz.</a:t>
            </a:r>
          </a:p>
          <a:p>
            <a:pPr lvl="1"/>
            <a:r>
              <a:rPr lang="pt-BR" dirty="0" smtClean="0"/>
              <a:t>Curvaturas – Curvas na fibra.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340" y="2379875"/>
            <a:ext cx="6121660" cy="3557286"/>
          </a:xfrm>
        </p:spPr>
      </p:pic>
    </p:spTree>
    <p:extLst>
      <p:ext uri="{BB962C8B-B14F-4D97-AF65-F5344CB8AC3E}">
        <p14:creationId xmlns:p14="http://schemas.microsoft.com/office/powerpoint/2010/main" val="1400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Fatores para falha na </a:t>
            </a:r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Externos</a:t>
            </a:r>
          </a:p>
          <a:p>
            <a:pPr lvl="1"/>
            <a:r>
              <a:rPr lang="pt-BR" dirty="0" smtClean="0"/>
              <a:t>Qualidade no caminho</a:t>
            </a:r>
          </a:p>
          <a:p>
            <a:pPr lvl="1"/>
            <a:r>
              <a:rPr lang="pt-BR" dirty="0" smtClean="0"/>
              <a:t>Mudanças de forma</a:t>
            </a:r>
          </a:p>
          <a:p>
            <a:pPr lvl="1"/>
            <a:r>
              <a:rPr lang="pt-BR" dirty="0" smtClean="0"/>
              <a:t>Redirecionamentos</a:t>
            </a:r>
          </a:p>
          <a:p>
            <a:pPr lvl="1"/>
            <a:r>
              <a:rPr lang="pt-BR" dirty="0" smtClean="0"/>
              <a:t>Transmissões simultâneas</a:t>
            </a:r>
          </a:p>
          <a:p>
            <a:r>
              <a:rPr lang="pt-BR" dirty="0" smtClean="0"/>
              <a:t>Internos</a:t>
            </a:r>
          </a:p>
          <a:p>
            <a:pPr lvl="1"/>
            <a:r>
              <a:rPr lang="pt-BR" dirty="0" smtClean="0"/>
              <a:t>Tamanho da mensagem</a:t>
            </a:r>
          </a:p>
          <a:p>
            <a:pPr lvl="1"/>
            <a:r>
              <a:rPr lang="pt-BR" dirty="0" smtClean="0"/>
              <a:t>Complexidade da mensagem</a:t>
            </a:r>
          </a:p>
          <a:p>
            <a:pPr lvl="1"/>
            <a:r>
              <a:rPr lang="pt-BR" dirty="0" smtClean="0"/>
              <a:t>Importância da mensagem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70" y="2150771"/>
            <a:ext cx="3646132" cy="3577767"/>
          </a:xfrm>
        </p:spPr>
      </p:pic>
    </p:spTree>
    <p:extLst>
      <p:ext uri="{BB962C8B-B14F-4D97-AF65-F5344CB8AC3E}">
        <p14:creationId xmlns:p14="http://schemas.microsoft.com/office/powerpoint/2010/main" val="16946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convergida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No passado quando não era utilizado rede convergida, era necessário um tipo de cabeamento para cada serviço, na rede convergida o mesmo cabeamento funciona para todo tipo de aparelho pois utilizam o mesmo padrão na comunicação.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98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3047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9104"/>
            <a:ext cx="8222946" cy="4168183"/>
          </a:xfrm>
        </p:spPr>
      </p:pic>
    </p:spTree>
    <p:extLst>
      <p:ext uri="{BB962C8B-B14F-4D97-AF65-F5344CB8AC3E}">
        <p14:creationId xmlns:p14="http://schemas.microsoft.com/office/powerpoint/2010/main" val="38240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ponto-a-ponto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Rede onde um computador é liga a outro diretamente, sem um servidor para centralizar os recursos.</a:t>
            </a:r>
          </a:p>
          <a:p>
            <a:r>
              <a:rPr lang="pt-BR" dirty="0" smtClean="0"/>
              <a:t>Segurança precária</a:t>
            </a:r>
          </a:p>
          <a:p>
            <a:r>
              <a:rPr lang="pt-BR" dirty="0" smtClean="0"/>
              <a:t>Cada usuário é responsável por administrar os recursos e compartilhar na rede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614410"/>
            <a:ext cx="6255255" cy="2521311"/>
          </a:xfrm>
        </p:spPr>
      </p:pic>
    </p:spTree>
    <p:extLst>
      <p:ext uri="{BB962C8B-B14F-4D97-AF65-F5344CB8AC3E}">
        <p14:creationId xmlns:p14="http://schemas.microsoft.com/office/powerpoint/2010/main" val="11734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Cliente/Servidor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Transferência de dados por conta do servidor, onde pode ser controlado a autenticação do usuário. </a:t>
            </a:r>
          </a:p>
          <a:p>
            <a:r>
              <a:rPr lang="pt-BR" dirty="0" smtClean="0"/>
              <a:t>Melhor organização</a:t>
            </a:r>
          </a:p>
          <a:p>
            <a:r>
              <a:rPr lang="pt-BR" dirty="0" smtClean="0"/>
              <a:t>Melhor Segurança</a:t>
            </a:r>
          </a:p>
          <a:p>
            <a:r>
              <a:rPr lang="pt-BR" dirty="0" smtClean="0"/>
              <a:t>Melhor performance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96" y="2125014"/>
            <a:ext cx="5093304" cy="3399980"/>
          </a:xfrm>
        </p:spPr>
      </p:pic>
    </p:spTree>
    <p:extLst>
      <p:ext uri="{BB962C8B-B14F-4D97-AF65-F5344CB8AC3E}">
        <p14:creationId xmlns:p14="http://schemas.microsoft.com/office/powerpoint/2010/main" val="12264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Colisões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Controle de acesso ao meio via CSMA-CD. Onde:</a:t>
            </a:r>
          </a:p>
          <a:p>
            <a:r>
              <a:rPr lang="pt-BR" dirty="0" smtClean="0"/>
              <a:t>CS (Carrier </a:t>
            </a:r>
            <a:r>
              <a:rPr lang="pt-BR" dirty="0" err="1" smtClean="0"/>
              <a:t>Sense</a:t>
            </a:r>
            <a:r>
              <a:rPr lang="pt-BR" dirty="0" smtClean="0"/>
              <a:t>): </a:t>
            </a:r>
            <a:r>
              <a:rPr lang="pt-BR" dirty="0"/>
              <a:t>I</a:t>
            </a:r>
            <a:r>
              <a:rPr lang="pt-BR" dirty="0" smtClean="0"/>
              <a:t>dentificar se está ocorrendo transmissão</a:t>
            </a:r>
          </a:p>
          <a:p>
            <a:r>
              <a:rPr lang="pt-BR" dirty="0" smtClean="0"/>
              <a:t>MA (</a:t>
            </a:r>
            <a:r>
              <a:rPr lang="pt-BR" dirty="0" err="1" smtClean="0"/>
              <a:t>Multiple</a:t>
            </a:r>
            <a:r>
              <a:rPr lang="pt-BR" dirty="0" smtClean="0"/>
              <a:t> Access): Múltiplos nós concorrendo a utilização da mídia</a:t>
            </a:r>
          </a:p>
          <a:p>
            <a:r>
              <a:rPr lang="pt-BR" dirty="0" smtClean="0"/>
              <a:t>CD (</a:t>
            </a:r>
            <a:r>
              <a:rPr lang="pt-BR" dirty="0" err="1" smtClean="0"/>
              <a:t>Collision</a:t>
            </a:r>
            <a:r>
              <a:rPr lang="pt-BR" dirty="0" smtClean="0"/>
              <a:t> </a:t>
            </a:r>
            <a:r>
              <a:rPr lang="pt-BR" dirty="0" err="1" smtClean="0"/>
              <a:t>Detection</a:t>
            </a:r>
            <a:r>
              <a:rPr lang="pt-BR" dirty="0" smtClean="0"/>
              <a:t>): Identifica e trata colisões</a:t>
            </a:r>
          </a:p>
          <a:p>
            <a:endParaRPr lang="pt-BR" dirty="0"/>
          </a:p>
          <a:p>
            <a:r>
              <a:rPr lang="pt-BR" dirty="0" smtClean="0"/>
              <a:t>O CSMA identifica que esta disponível a mídia, o CD escuta o nó enquanto transmite os dados, se é detectado uma colisão, o nó espera um período e tenta transmitir novamente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Assista o vídeo onde é usado uma analogia para memorizar as siglas e seus significados.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298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Domínio de colisão e </a:t>
            </a:r>
            <a:r>
              <a:rPr lang="pt-BR" dirty="0" err="1" smtClean="0"/>
              <a:t>BroadCast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Pode ser separado os nós em domínio, desta forma colisões e restrições são separadas como se fizessem parte de outra rede.</a:t>
            </a:r>
          </a:p>
          <a:p>
            <a:pPr marL="0" indent="0">
              <a:buNone/>
            </a:pPr>
            <a:r>
              <a:rPr lang="pt-BR" dirty="0" smtClean="0"/>
              <a:t>Uma comunicação </a:t>
            </a:r>
            <a:r>
              <a:rPr lang="pt-BR" dirty="0" err="1" smtClean="0"/>
              <a:t>BroadCast</a:t>
            </a:r>
            <a:r>
              <a:rPr lang="pt-BR" dirty="0" smtClean="0"/>
              <a:t> envia um quadro a todos os nós do mesmo domínio ao mesmo tempo.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3979"/>
            <a:ext cx="5725732" cy="2994629"/>
          </a:xfrm>
        </p:spPr>
      </p:pic>
    </p:spTree>
    <p:extLst>
      <p:ext uri="{BB962C8B-B14F-4D97-AF65-F5344CB8AC3E}">
        <p14:creationId xmlns:p14="http://schemas.microsoft.com/office/powerpoint/2010/main" val="25819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790</Words>
  <Application>Microsoft Office PowerPoint</Application>
  <PresentationFormat>Widescreen</PresentationFormat>
  <Paragraphs>103</Paragraphs>
  <Slides>23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Century Schoolbook</vt:lpstr>
      <vt:lpstr>Tema do Office</vt:lpstr>
      <vt:lpstr>Revisão de Fundamento de Redes de Computadores</vt:lpstr>
      <vt:lpstr>Sumário</vt:lpstr>
      <vt:lpstr>Fatores para falha na comunicação</vt:lpstr>
      <vt:lpstr>Rede convergida</vt:lpstr>
      <vt:lpstr>Tipos de Rede</vt:lpstr>
      <vt:lpstr>Rede ponto-a-ponto</vt:lpstr>
      <vt:lpstr>Modelo Cliente/Servidor</vt:lpstr>
      <vt:lpstr>Tratamento de Colisões</vt:lpstr>
      <vt:lpstr>Domínio de colisão e BroadCast</vt:lpstr>
      <vt:lpstr>Equipamentos na rede</vt:lpstr>
      <vt:lpstr>Modem</vt:lpstr>
      <vt:lpstr>Repetidor</vt:lpstr>
      <vt:lpstr>Hub</vt:lpstr>
      <vt:lpstr>Access Point</vt:lpstr>
      <vt:lpstr>Bridge</vt:lpstr>
      <vt:lpstr>Switch</vt:lpstr>
      <vt:lpstr>Roteador</vt:lpstr>
      <vt:lpstr>Fibra Ótica</vt:lpstr>
      <vt:lpstr>Como funciona?</vt:lpstr>
      <vt:lpstr>Composição do cabo de fibra</vt:lpstr>
      <vt:lpstr>Mecanismo de proteção física</vt:lpstr>
      <vt:lpstr>Vantagens e Desvantagens</vt:lpstr>
      <vt:lpstr>Atenuação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Soares Casseb dos Santos</cp:lastModifiedBy>
  <cp:revision>36</cp:revision>
  <dcterms:created xsi:type="dcterms:W3CDTF">2016-04-01T01:07:07Z</dcterms:created>
  <dcterms:modified xsi:type="dcterms:W3CDTF">2016-04-17T13:35:17Z</dcterms:modified>
</cp:coreProperties>
</file>