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5" name="Espaço Reservado para Rodapé 4"/>
          <p:cNvSpPr>
            <a:spLocks noGrp="1"/>
          </p:cNvSpPr>
          <p:nvPr>
            <p:ph type="ftr" sz="quarter" idx="11"/>
          </p:nvPr>
        </p:nvSpPr>
        <p:spPr/>
        <p:txBody>
          <a:bodyPr/>
          <a:lstStyle/>
          <a:p>
            <a:r>
              <a:rPr lang="pt-BR" dirty="0"/>
              <a:t>bycasseb.com</a:t>
            </a:r>
          </a:p>
        </p:txBody>
      </p:sp>
      <p:sp>
        <p:nvSpPr>
          <p:cNvPr id="6" name="Espaço Reservado para Número de Slide 5"/>
          <p:cNvSpPr>
            <a:spLocks noGrp="1"/>
          </p:cNvSpPr>
          <p:nvPr>
            <p:ph type="sldNum" sz="quarter" idx="12"/>
          </p:nvPr>
        </p:nvSpPr>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4153474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Rodapé 4"/>
          <p:cNvSpPr>
            <a:spLocks noGrp="1"/>
          </p:cNvSpPr>
          <p:nvPr>
            <p:ph type="ftr" sz="quarter" idx="11"/>
          </p:nvPr>
        </p:nvSpPr>
        <p:spPr/>
        <p:txBody>
          <a:bodyPr/>
          <a:lstStyle/>
          <a:p>
            <a:r>
              <a:rPr lang="pt-BR" dirty="0"/>
              <a:t>bycasseb.com</a:t>
            </a:r>
          </a:p>
        </p:txBody>
      </p:sp>
      <p:sp>
        <p:nvSpPr>
          <p:cNvPr id="6" name="Espaço Reservado para Número de Slide 5"/>
          <p:cNvSpPr>
            <a:spLocks noGrp="1"/>
          </p:cNvSpPr>
          <p:nvPr>
            <p:ph type="sldNum" sz="quarter" idx="12"/>
          </p:nvPr>
        </p:nvSpPr>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240320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Rodapé 4"/>
          <p:cNvSpPr>
            <a:spLocks noGrp="1"/>
          </p:cNvSpPr>
          <p:nvPr>
            <p:ph type="ftr" sz="quarter" idx="11"/>
          </p:nvPr>
        </p:nvSpPr>
        <p:spPr/>
        <p:txBody>
          <a:bodyPr/>
          <a:lstStyle/>
          <a:p>
            <a:r>
              <a:rPr lang="pt-BR" dirty="0"/>
              <a:t>bycasseb.com</a:t>
            </a:r>
          </a:p>
        </p:txBody>
      </p:sp>
      <p:sp>
        <p:nvSpPr>
          <p:cNvPr id="6" name="Espaço Reservado para Número de Slide 5"/>
          <p:cNvSpPr>
            <a:spLocks noGrp="1"/>
          </p:cNvSpPr>
          <p:nvPr>
            <p:ph type="sldNum" sz="quarter" idx="12"/>
          </p:nvPr>
        </p:nvSpPr>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1058035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Rodapé 4"/>
          <p:cNvSpPr>
            <a:spLocks noGrp="1"/>
          </p:cNvSpPr>
          <p:nvPr>
            <p:ph type="ftr" sz="quarter" idx="11"/>
          </p:nvPr>
        </p:nvSpPr>
        <p:spPr/>
        <p:txBody>
          <a:bodyPr/>
          <a:lstStyle/>
          <a:p>
            <a:r>
              <a:rPr lang="pt-BR" dirty="0"/>
              <a:t>bycasseb.com</a:t>
            </a:r>
          </a:p>
        </p:txBody>
      </p:sp>
      <p:sp>
        <p:nvSpPr>
          <p:cNvPr id="6" name="Espaço Reservado para Número de Slide 5"/>
          <p:cNvSpPr>
            <a:spLocks noGrp="1"/>
          </p:cNvSpPr>
          <p:nvPr>
            <p:ph type="sldNum" sz="quarter" idx="12"/>
          </p:nvPr>
        </p:nvSpPr>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3705362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5" name="Espaço Reservado para Rodapé 4"/>
          <p:cNvSpPr>
            <a:spLocks noGrp="1"/>
          </p:cNvSpPr>
          <p:nvPr>
            <p:ph type="ftr" sz="quarter" idx="11"/>
          </p:nvPr>
        </p:nvSpPr>
        <p:spPr/>
        <p:txBody>
          <a:bodyPr/>
          <a:lstStyle/>
          <a:p>
            <a:r>
              <a:rPr lang="pt-BR" dirty="0"/>
              <a:t>bycasseb.com</a:t>
            </a:r>
          </a:p>
        </p:txBody>
      </p:sp>
      <p:sp>
        <p:nvSpPr>
          <p:cNvPr id="6" name="Espaço Reservado para Número de Slide 5"/>
          <p:cNvSpPr>
            <a:spLocks noGrp="1"/>
          </p:cNvSpPr>
          <p:nvPr>
            <p:ph type="sldNum" sz="quarter" idx="12"/>
          </p:nvPr>
        </p:nvSpPr>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356289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11"/>
          </p:nvPr>
        </p:nvSpPr>
        <p:spPr/>
        <p:txBody>
          <a:bodyPr/>
          <a:lstStyle/>
          <a:p>
            <a:r>
              <a:rPr lang="pt-BR" dirty="0"/>
              <a:t>bycasseb.com</a:t>
            </a:r>
          </a:p>
        </p:txBody>
      </p:sp>
      <p:sp>
        <p:nvSpPr>
          <p:cNvPr id="7" name="Espaço Reservado para Número de Slide 6"/>
          <p:cNvSpPr>
            <a:spLocks noGrp="1"/>
          </p:cNvSpPr>
          <p:nvPr>
            <p:ph type="sldNum" sz="quarter" idx="12"/>
          </p:nvPr>
        </p:nvSpPr>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228721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8" name="Espaço Reservado para Rodapé 7"/>
          <p:cNvSpPr>
            <a:spLocks noGrp="1"/>
          </p:cNvSpPr>
          <p:nvPr>
            <p:ph type="ftr" sz="quarter" idx="11"/>
          </p:nvPr>
        </p:nvSpPr>
        <p:spPr/>
        <p:txBody>
          <a:bodyPr/>
          <a:lstStyle/>
          <a:p>
            <a:r>
              <a:rPr lang="pt-BR" dirty="0"/>
              <a:t>bycasseb.com</a:t>
            </a:r>
          </a:p>
        </p:txBody>
      </p:sp>
      <p:sp>
        <p:nvSpPr>
          <p:cNvPr id="9" name="Espaço Reservado para Número de Slide 8"/>
          <p:cNvSpPr>
            <a:spLocks noGrp="1"/>
          </p:cNvSpPr>
          <p:nvPr>
            <p:ph type="sldNum" sz="quarter" idx="12"/>
          </p:nvPr>
        </p:nvSpPr>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961204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4" name="Espaço Reservado para Rodapé 3"/>
          <p:cNvSpPr>
            <a:spLocks noGrp="1"/>
          </p:cNvSpPr>
          <p:nvPr>
            <p:ph type="ftr" sz="quarter" idx="11"/>
          </p:nvPr>
        </p:nvSpPr>
        <p:spPr/>
        <p:txBody>
          <a:bodyPr/>
          <a:lstStyle/>
          <a:p>
            <a:r>
              <a:rPr lang="pt-BR" dirty="0"/>
              <a:t>bycasseb.com</a:t>
            </a:r>
          </a:p>
        </p:txBody>
      </p:sp>
      <p:sp>
        <p:nvSpPr>
          <p:cNvPr id="5" name="Espaço Reservado para Número de Slide 4"/>
          <p:cNvSpPr>
            <a:spLocks noGrp="1"/>
          </p:cNvSpPr>
          <p:nvPr>
            <p:ph type="sldNum" sz="quarter" idx="12"/>
          </p:nvPr>
        </p:nvSpPr>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311347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3" name="Espaço Reservado para Rodapé 2"/>
          <p:cNvSpPr>
            <a:spLocks noGrp="1"/>
          </p:cNvSpPr>
          <p:nvPr>
            <p:ph type="ftr" sz="quarter" idx="11"/>
          </p:nvPr>
        </p:nvSpPr>
        <p:spPr/>
        <p:txBody>
          <a:bodyPr/>
          <a:lstStyle/>
          <a:p>
            <a:r>
              <a:rPr lang="pt-BR" dirty="0"/>
              <a:t>bycasseb.com</a:t>
            </a:r>
          </a:p>
        </p:txBody>
      </p:sp>
      <p:sp>
        <p:nvSpPr>
          <p:cNvPr id="4" name="Espaço Reservado para Número de Slide 3"/>
          <p:cNvSpPr>
            <a:spLocks noGrp="1"/>
          </p:cNvSpPr>
          <p:nvPr>
            <p:ph type="sldNum" sz="quarter" idx="12"/>
          </p:nvPr>
        </p:nvSpPr>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605948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6" name="Espaço Reservado para Rodapé 5"/>
          <p:cNvSpPr>
            <a:spLocks noGrp="1"/>
          </p:cNvSpPr>
          <p:nvPr>
            <p:ph type="ftr" sz="quarter" idx="11"/>
          </p:nvPr>
        </p:nvSpPr>
        <p:spPr/>
        <p:txBody>
          <a:bodyPr/>
          <a:lstStyle/>
          <a:p>
            <a:r>
              <a:rPr lang="pt-BR" dirty="0"/>
              <a:t>bycasseb.com</a:t>
            </a:r>
          </a:p>
        </p:txBody>
      </p:sp>
      <p:sp>
        <p:nvSpPr>
          <p:cNvPr id="7" name="Espaço Reservado para Número de Slide 6"/>
          <p:cNvSpPr>
            <a:spLocks noGrp="1"/>
          </p:cNvSpPr>
          <p:nvPr>
            <p:ph type="sldNum" sz="quarter" idx="12"/>
          </p:nvPr>
        </p:nvSpPr>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2746224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6" name="Espaço Reservado para Rodapé 5"/>
          <p:cNvSpPr>
            <a:spLocks noGrp="1"/>
          </p:cNvSpPr>
          <p:nvPr>
            <p:ph type="ftr" sz="quarter" idx="11"/>
          </p:nvPr>
        </p:nvSpPr>
        <p:spPr/>
        <p:txBody>
          <a:bodyPr/>
          <a:lstStyle/>
          <a:p>
            <a:r>
              <a:rPr lang="pt-BR" dirty="0"/>
              <a:t>bycasseb.com</a:t>
            </a:r>
          </a:p>
        </p:txBody>
      </p:sp>
      <p:sp>
        <p:nvSpPr>
          <p:cNvPr id="7" name="Espaço Reservado para Número de Slide 6"/>
          <p:cNvSpPr>
            <a:spLocks noGrp="1"/>
          </p:cNvSpPr>
          <p:nvPr>
            <p:ph type="sldNum" sz="quarter" idx="12"/>
          </p:nvPr>
        </p:nvSpPr>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2874246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3288618"/>
            <a:ext cx="4355899" cy="4341663"/>
          </a:xfrm>
          <a:prstGeom prst="rect">
            <a:avLst/>
          </a:prstGeom>
          <a:noFill/>
          <a:effectLst>
            <a:glow rad="749300">
              <a:schemeClr val="bg1">
                <a:alpha val="0"/>
              </a:schemeClr>
            </a:glow>
          </a:effectLst>
        </p:spPr>
      </p:pic>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endParaRPr lang="pt-BR" dirty="0"/>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dirty="0"/>
              <a:t>bycasseb.com</a:t>
            </a: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C15E2-9B1B-443B-B0ED-0AA87BB005A0}" type="slidenum">
              <a:rPr lang="pt-BR" smtClean="0"/>
              <a:t>‹nº›</a:t>
            </a:fld>
            <a:endParaRPr lang="pt-BR" dirty="0"/>
          </a:p>
        </p:txBody>
      </p:sp>
      <p:pic>
        <p:nvPicPr>
          <p:cNvPr id="7" name="Imagem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42807" y="111643"/>
            <a:ext cx="1885071" cy="1832525"/>
          </a:xfrm>
          <a:prstGeom prst="rect">
            <a:avLst/>
          </a:prstGeom>
        </p:spPr>
      </p:pic>
    </p:spTree>
    <p:extLst>
      <p:ext uri="{BB962C8B-B14F-4D97-AF65-F5344CB8AC3E}">
        <p14:creationId xmlns:p14="http://schemas.microsoft.com/office/powerpoint/2010/main" val="2714627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Revisão de Sistemas Operacionais</a:t>
            </a:r>
          </a:p>
        </p:txBody>
      </p:sp>
      <p:sp>
        <p:nvSpPr>
          <p:cNvPr id="3" name="Subtítulo 2"/>
          <p:cNvSpPr>
            <a:spLocks noGrp="1"/>
          </p:cNvSpPr>
          <p:nvPr>
            <p:ph type="subTitle" idx="1"/>
          </p:nvPr>
        </p:nvSpPr>
        <p:spPr/>
        <p:txBody>
          <a:bodyPr/>
          <a:lstStyle/>
          <a:p>
            <a:r>
              <a:rPr lang="pt-BR" dirty="0"/>
              <a:t>by Casseb</a:t>
            </a:r>
          </a:p>
        </p:txBody>
      </p:sp>
    </p:spTree>
    <p:extLst>
      <p:ext uri="{BB962C8B-B14F-4D97-AF65-F5344CB8AC3E}">
        <p14:creationId xmlns:p14="http://schemas.microsoft.com/office/powerpoint/2010/main" val="2900532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F39C19-BE7F-45DC-9194-C7EC919FC794}"/>
              </a:ext>
            </a:extLst>
          </p:cNvPr>
          <p:cNvSpPr>
            <a:spLocks noGrp="1"/>
          </p:cNvSpPr>
          <p:nvPr>
            <p:ph type="title"/>
          </p:nvPr>
        </p:nvSpPr>
        <p:spPr/>
        <p:txBody>
          <a:bodyPr/>
          <a:lstStyle/>
          <a:p>
            <a:r>
              <a:rPr lang="pt-BR" dirty="0"/>
              <a:t>Política de Escalonamento</a:t>
            </a:r>
          </a:p>
        </p:txBody>
      </p:sp>
      <p:sp>
        <p:nvSpPr>
          <p:cNvPr id="3" name="Espaço Reservado para Conteúdo 2">
            <a:extLst>
              <a:ext uri="{FF2B5EF4-FFF2-40B4-BE49-F238E27FC236}">
                <a16:creationId xmlns:a16="http://schemas.microsoft.com/office/drawing/2014/main" id="{55858AAA-300A-495A-96B3-DDE7D466B03E}"/>
              </a:ext>
            </a:extLst>
          </p:cNvPr>
          <p:cNvSpPr>
            <a:spLocks noGrp="1"/>
          </p:cNvSpPr>
          <p:nvPr>
            <p:ph idx="1"/>
          </p:nvPr>
        </p:nvSpPr>
        <p:spPr/>
        <p:txBody>
          <a:bodyPr/>
          <a:lstStyle/>
          <a:p>
            <a:r>
              <a:rPr lang="pt-BR" dirty="0"/>
              <a:t>Definição: Política que cuida de manter o processador ocupado, balanceando o uso da UCP, execução de aplicações críticas.</a:t>
            </a:r>
          </a:p>
          <a:p>
            <a:r>
              <a:rPr lang="pt-BR" dirty="0"/>
              <a:t>Escalonador: Implementa os critérios da política de escalonamento.</a:t>
            </a:r>
          </a:p>
          <a:p>
            <a:r>
              <a:rPr lang="pt-BR" dirty="0" err="1"/>
              <a:t>Dispatcher</a:t>
            </a:r>
            <a:r>
              <a:rPr lang="pt-BR" dirty="0"/>
              <a:t>: Troca o contexto dos processos para que o escalonador descida quem irá utilizar o processador, este tempo utilizado é denominado “latência do </a:t>
            </a:r>
            <a:r>
              <a:rPr lang="pt-BR" dirty="0" err="1"/>
              <a:t>dispatcher</a:t>
            </a:r>
            <a:r>
              <a:rPr lang="pt-BR" dirty="0"/>
              <a:t>”</a:t>
            </a:r>
          </a:p>
        </p:txBody>
      </p:sp>
    </p:spTree>
    <p:extLst>
      <p:ext uri="{BB962C8B-B14F-4D97-AF65-F5344CB8AC3E}">
        <p14:creationId xmlns:p14="http://schemas.microsoft.com/office/powerpoint/2010/main" val="2244048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F5FA8-5669-463F-85EB-2F96C6F349D0}"/>
              </a:ext>
            </a:extLst>
          </p:cNvPr>
          <p:cNvSpPr>
            <a:spLocks noGrp="1"/>
          </p:cNvSpPr>
          <p:nvPr>
            <p:ph type="title"/>
          </p:nvPr>
        </p:nvSpPr>
        <p:spPr/>
        <p:txBody>
          <a:bodyPr/>
          <a:lstStyle/>
          <a:p>
            <a:r>
              <a:rPr lang="pt-BR" dirty="0"/>
              <a:t>Critérios de Escalonamento</a:t>
            </a:r>
          </a:p>
        </p:txBody>
      </p:sp>
      <p:sp>
        <p:nvSpPr>
          <p:cNvPr id="3" name="Espaço Reservado para Conteúdo 2">
            <a:extLst>
              <a:ext uri="{FF2B5EF4-FFF2-40B4-BE49-F238E27FC236}">
                <a16:creationId xmlns:a16="http://schemas.microsoft.com/office/drawing/2014/main" id="{E9809CAB-87A0-4C2C-A123-7B1F0C9B1612}"/>
              </a:ext>
            </a:extLst>
          </p:cNvPr>
          <p:cNvSpPr>
            <a:spLocks noGrp="1"/>
          </p:cNvSpPr>
          <p:nvPr>
            <p:ph idx="1"/>
          </p:nvPr>
        </p:nvSpPr>
        <p:spPr/>
        <p:txBody>
          <a:bodyPr>
            <a:normAutofit fontScale="92500" lnSpcReduction="10000"/>
          </a:bodyPr>
          <a:lstStyle/>
          <a:p>
            <a:r>
              <a:rPr lang="pt-BR" dirty="0"/>
              <a:t>Utilização do processador</a:t>
            </a:r>
          </a:p>
          <a:p>
            <a:r>
              <a:rPr lang="pt-BR" dirty="0" err="1"/>
              <a:t>Throughput</a:t>
            </a:r>
            <a:r>
              <a:rPr lang="pt-BR" dirty="0"/>
              <a:t>: Número de processos executados em um determinado intervalo de tempo.</a:t>
            </a:r>
          </a:p>
          <a:p>
            <a:r>
              <a:rPr lang="pt-BR" dirty="0"/>
              <a:t>Tempo de Processador / Tempo de UCP: Tempo que um processo leva no estado de execução.</a:t>
            </a:r>
          </a:p>
          <a:p>
            <a:r>
              <a:rPr lang="pt-BR" dirty="0"/>
              <a:t>Tempo de Espera: Tempo total que um processo permanece na fila de pronto durante seu processamento.</a:t>
            </a:r>
          </a:p>
          <a:p>
            <a:r>
              <a:rPr lang="pt-BR" dirty="0"/>
              <a:t>Tempo de Turnaround: Tempo que o processo leva desde a criação até seu término.</a:t>
            </a:r>
          </a:p>
          <a:p>
            <a:r>
              <a:rPr lang="pt-BR" dirty="0"/>
              <a:t>Tempo de Resposta: Tempo entre a requisição ao sistema e o instante em que a resposta é exibida.</a:t>
            </a:r>
          </a:p>
        </p:txBody>
      </p:sp>
    </p:spTree>
    <p:extLst>
      <p:ext uri="{BB962C8B-B14F-4D97-AF65-F5344CB8AC3E}">
        <p14:creationId xmlns:p14="http://schemas.microsoft.com/office/powerpoint/2010/main" val="3261443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F0A0D8-6169-4DEF-B40E-B440FF3C5BB6}"/>
              </a:ext>
            </a:extLst>
          </p:cNvPr>
          <p:cNvSpPr>
            <a:spLocks noGrp="1"/>
          </p:cNvSpPr>
          <p:nvPr>
            <p:ph type="title"/>
          </p:nvPr>
        </p:nvSpPr>
        <p:spPr>
          <a:xfrm>
            <a:off x="838200" y="365125"/>
            <a:ext cx="9405730" cy="1325563"/>
          </a:xfrm>
        </p:spPr>
        <p:txBody>
          <a:bodyPr/>
          <a:lstStyle/>
          <a:p>
            <a:r>
              <a:rPr lang="pt-BR" dirty="0"/>
              <a:t>Escalonamentos Não-</a:t>
            </a:r>
            <a:r>
              <a:rPr lang="pt-BR" dirty="0" err="1"/>
              <a:t>Preemptivos</a:t>
            </a:r>
            <a:r>
              <a:rPr lang="pt-BR" dirty="0"/>
              <a:t> e </a:t>
            </a:r>
            <a:r>
              <a:rPr lang="pt-BR" dirty="0" err="1"/>
              <a:t>Preemptivos</a:t>
            </a:r>
            <a:endParaRPr lang="pt-BR" dirty="0"/>
          </a:p>
        </p:txBody>
      </p:sp>
      <p:sp>
        <p:nvSpPr>
          <p:cNvPr id="3" name="Espaço Reservado para Conteúdo 2">
            <a:extLst>
              <a:ext uri="{FF2B5EF4-FFF2-40B4-BE49-F238E27FC236}">
                <a16:creationId xmlns:a16="http://schemas.microsoft.com/office/drawing/2014/main" id="{ECB8B44C-7BCB-4B60-857B-0283EA2F6000}"/>
              </a:ext>
            </a:extLst>
          </p:cNvPr>
          <p:cNvSpPr>
            <a:spLocks noGrp="1"/>
          </p:cNvSpPr>
          <p:nvPr>
            <p:ph idx="1"/>
          </p:nvPr>
        </p:nvSpPr>
        <p:spPr/>
        <p:txBody>
          <a:bodyPr/>
          <a:lstStyle/>
          <a:p>
            <a:r>
              <a:rPr lang="pt-BR" dirty="0"/>
              <a:t>Não-</a:t>
            </a:r>
            <a:r>
              <a:rPr lang="pt-BR" dirty="0" err="1"/>
              <a:t>Preemptivos</a:t>
            </a:r>
            <a:r>
              <a:rPr lang="pt-BR" dirty="0"/>
              <a:t>: Quando um processo está em execução nenhum evento externo pode ocasionar a perda do uso do processador.</a:t>
            </a:r>
          </a:p>
          <a:p>
            <a:r>
              <a:rPr lang="pt-BR" dirty="0" err="1"/>
              <a:t>Preemptivo</a:t>
            </a:r>
            <a:r>
              <a:rPr lang="pt-BR" dirty="0"/>
              <a:t>: Possibilita o sistema operacional interromper um processo em execução e passa-lo como pronto para alocar outro processo de maior prioridade na UCP.</a:t>
            </a:r>
          </a:p>
        </p:txBody>
      </p:sp>
    </p:spTree>
    <p:extLst>
      <p:ext uri="{BB962C8B-B14F-4D97-AF65-F5344CB8AC3E}">
        <p14:creationId xmlns:p14="http://schemas.microsoft.com/office/powerpoint/2010/main" val="3506871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EAD239-A59D-4C5C-BEAF-68E99B4D38E7}"/>
              </a:ext>
            </a:extLst>
          </p:cNvPr>
          <p:cNvSpPr>
            <a:spLocks noGrp="1"/>
          </p:cNvSpPr>
          <p:nvPr>
            <p:ph type="title"/>
          </p:nvPr>
        </p:nvSpPr>
        <p:spPr/>
        <p:txBody>
          <a:bodyPr/>
          <a:lstStyle/>
          <a:p>
            <a:r>
              <a:rPr lang="pt-BR" dirty="0"/>
              <a:t>Escalonamento </a:t>
            </a:r>
            <a:r>
              <a:rPr lang="pt-BR" dirty="0" err="1"/>
              <a:t>First</a:t>
            </a:r>
            <a:r>
              <a:rPr lang="pt-BR" dirty="0"/>
              <a:t>-In-</a:t>
            </a:r>
            <a:r>
              <a:rPr lang="pt-BR" dirty="0" err="1"/>
              <a:t>First</a:t>
            </a:r>
            <a:r>
              <a:rPr lang="pt-BR" dirty="0"/>
              <a:t>-Out (FIFO)</a:t>
            </a:r>
          </a:p>
        </p:txBody>
      </p:sp>
      <p:sp>
        <p:nvSpPr>
          <p:cNvPr id="3" name="Espaço Reservado para Conteúdo 2">
            <a:extLst>
              <a:ext uri="{FF2B5EF4-FFF2-40B4-BE49-F238E27FC236}">
                <a16:creationId xmlns:a16="http://schemas.microsoft.com/office/drawing/2014/main" id="{77E4E3EC-8FF8-401A-8653-BB6AD49C50DA}"/>
              </a:ext>
            </a:extLst>
          </p:cNvPr>
          <p:cNvSpPr>
            <a:spLocks noGrp="1"/>
          </p:cNvSpPr>
          <p:nvPr>
            <p:ph idx="1"/>
          </p:nvPr>
        </p:nvSpPr>
        <p:spPr/>
        <p:txBody>
          <a:bodyPr/>
          <a:lstStyle/>
          <a:p>
            <a:r>
              <a:rPr lang="pt-BR" dirty="0"/>
              <a:t>Escalonamento simples onde é feito uma fila, o primeiro no estado de pronto é o primeiro a ser executado.</a:t>
            </a:r>
          </a:p>
          <a:p>
            <a:endParaRPr lang="pt-BR" dirty="0"/>
          </a:p>
        </p:txBody>
      </p:sp>
    </p:spTree>
    <p:extLst>
      <p:ext uri="{BB962C8B-B14F-4D97-AF65-F5344CB8AC3E}">
        <p14:creationId xmlns:p14="http://schemas.microsoft.com/office/powerpoint/2010/main" val="431797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3DBFD5-94B7-4081-A24F-93079D9E33ED}"/>
              </a:ext>
            </a:extLst>
          </p:cNvPr>
          <p:cNvSpPr>
            <a:spLocks noGrp="1"/>
          </p:cNvSpPr>
          <p:nvPr>
            <p:ph type="title"/>
          </p:nvPr>
        </p:nvSpPr>
        <p:spPr>
          <a:xfrm>
            <a:off x="838200" y="365125"/>
            <a:ext cx="9061174" cy="1325563"/>
          </a:xfrm>
        </p:spPr>
        <p:txBody>
          <a:bodyPr/>
          <a:lstStyle/>
          <a:p>
            <a:r>
              <a:rPr lang="pt-BR" dirty="0" err="1"/>
              <a:t>Escolanemnto</a:t>
            </a:r>
            <a:r>
              <a:rPr lang="pt-BR" dirty="0"/>
              <a:t> </a:t>
            </a:r>
            <a:r>
              <a:rPr lang="pt-BR" dirty="0" err="1"/>
              <a:t>Shortest-Job-First</a:t>
            </a:r>
            <a:r>
              <a:rPr lang="pt-BR" dirty="0"/>
              <a:t> (SJF)</a:t>
            </a:r>
          </a:p>
        </p:txBody>
      </p:sp>
      <p:sp>
        <p:nvSpPr>
          <p:cNvPr id="3" name="Espaço Reservado para Conteúdo 2">
            <a:extLst>
              <a:ext uri="{FF2B5EF4-FFF2-40B4-BE49-F238E27FC236}">
                <a16:creationId xmlns:a16="http://schemas.microsoft.com/office/drawing/2014/main" id="{1AC02FEC-F5C5-4B71-92CF-53D8B1B3C9C6}"/>
              </a:ext>
            </a:extLst>
          </p:cNvPr>
          <p:cNvSpPr>
            <a:spLocks noGrp="1"/>
          </p:cNvSpPr>
          <p:nvPr>
            <p:ph idx="1"/>
          </p:nvPr>
        </p:nvSpPr>
        <p:spPr/>
        <p:txBody>
          <a:bodyPr/>
          <a:lstStyle/>
          <a:p>
            <a:r>
              <a:rPr lang="pt-BR" dirty="0"/>
              <a:t>Escalonamento onde é executado primeiro os processos no estado pronto com estimativa de duração menores.</a:t>
            </a:r>
          </a:p>
        </p:txBody>
      </p:sp>
    </p:spTree>
    <p:extLst>
      <p:ext uri="{BB962C8B-B14F-4D97-AF65-F5344CB8AC3E}">
        <p14:creationId xmlns:p14="http://schemas.microsoft.com/office/powerpoint/2010/main" val="3333919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94BF53-60C5-4966-8343-358597B84BE4}"/>
              </a:ext>
            </a:extLst>
          </p:cNvPr>
          <p:cNvSpPr>
            <a:spLocks noGrp="1"/>
          </p:cNvSpPr>
          <p:nvPr>
            <p:ph type="title"/>
          </p:nvPr>
        </p:nvSpPr>
        <p:spPr/>
        <p:txBody>
          <a:bodyPr/>
          <a:lstStyle/>
          <a:p>
            <a:r>
              <a:rPr lang="pt-BR" dirty="0"/>
              <a:t>Escalonamento Cooperativo</a:t>
            </a:r>
          </a:p>
        </p:txBody>
      </p:sp>
      <p:sp>
        <p:nvSpPr>
          <p:cNvPr id="3" name="Espaço Reservado para Conteúdo 2">
            <a:extLst>
              <a:ext uri="{FF2B5EF4-FFF2-40B4-BE49-F238E27FC236}">
                <a16:creationId xmlns:a16="http://schemas.microsoft.com/office/drawing/2014/main" id="{725880C8-674C-498B-BB0A-2F173978537B}"/>
              </a:ext>
            </a:extLst>
          </p:cNvPr>
          <p:cNvSpPr>
            <a:spLocks noGrp="1"/>
          </p:cNvSpPr>
          <p:nvPr>
            <p:ph idx="1"/>
          </p:nvPr>
        </p:nvSpPr>
        <p:spPr/>
        <p:txBody>
          <a:bodyPr/>
          <a:lstStyle/>
          <a:p>
            <a:r>
              <a:rPr lang="pt-BR" dirty="0"/>
              <a:t>Neste escalonamento, um processo pode voluntariamente liberar o processador retornando a fila de pronto, implementado pelo programador para tratar melhor as prioridades.</a:t>
            </a:r>
          </a:p>
        </p:txBody>
      </p:sp>
    </p:spTree>
    <p:extLst>
      <p:ext uri="{BB962C8B-B14F-4D97-AF65-F5344CB8AC3E}">
        <p14:creationId xmlns:p14="http://schemas.microsoft.com/office/powerpoint/2010/main" val="3588081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E9B27-7933-488A-B4E9-C5FDEB56AD30}"/>
              </a:ext>
            </a:extLst>
          </p:cNvPr>
          <p:cNvSpPr>
            <a:spLocks noGrp="1"/>
          </p:cNvSpPr>
          <p:nvPr>
            <p:ph type="title"/>
          </p:nvPr>
        </p:nvSpPr>
        <p:spPr/>
        <p:txBody>
          <a:bodyPr/>
          <a:lstStyle/>
          <a:p>
            <a:r>
              <a:rPr lang="pt-BR" dirty="0"/>
              <a:t>Escalonamento Circular</a:t>
            </a:r>
          </a:p>
        </p:txBody>
      </p:sp>
      <p:sp>
        <p:nvSpPr>
          <p:cNvPr id="3" name="Espaço Reservado para Conteúdo 2">
            <a:extLst>
              <a:ext uri="{FF2B5EF4-FFF2-40B4-BE49-F238E27FC236}">
                <a16:creationId xmlns:a16="http://schemas.microsoft.com/office/drawing/2014/main" id="{47AE5589-4A15-40DE-A85F-FA83E124FDE6}"/>
              </a:ext>
            </a:extLst>
          </p:cNvPr>
          <p:cNvSpPr>
            <a:spLocks noGrp="1"/>
          </p:cNvSpPr>
          <p:nvPr>
            <p:ph idx="1"/>
          </p:nvPr>
        </p:nvSpPr>
        <p:spPr/>
        <p:txBody>
          <a:bodyPr/>
          <a:lstStyle/>
          <a:p>
            <a:r>
              <a:rPr lang="pt-BR" dirty="0"/>
              <a:t>Semelhante ao FIFO, onde é executado por ordem de chegada ao estado de pronto, mas dando uma fatia de tempo para sua execução, caso não finalize na fatia de tempo dada, o contexto é salvo e o processo vai para o final da fila de pronto, evitando a monopolização da UCP.</a:t>
            </a:r>
          </a:p>
        </p:txBody>
      </p:sp>
    </p:spTree>
    <p:extLst>
      <p:ext uri="{BB962C8B-B14F-4D97-AF65-F5344CB8AC3E}">
        <p14:creationId xmlns:p14="http://schemas.microsoft.com/office/powerpoint/2010/main" val="1119454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86BC83-689E-41AE-94FF-45383542357B}"/>
              </a:ext>
            </a:extLst>
          </p:cNvPr>
          <p:cNvSpPr>
            <a:spLocks noGrp="1"/>
          </p:cNvSpPr>
          <p:nvPr>
            <p:ph type="title"/>
          </p:nvPr>
        </p:nvSpPr>
        <p:spPr/>
        <p:txBody>
          <a:bodyPr/>
          <a:lstStyle/>
          <a:p>
            <a:r>
              <a:rPr lang="pt-BR" dirty="0"/>
              <a:t>Escalonamento por Prioridades</a:t>
            </a:r>
          </a:p>
        </p:txBody>
      </p:sp>
      <p:sp>
        <p:nvSpPr>
          <p:cNvPr id="3" name="Espaço Reservado para Conteúdo 2">
            <a:extLst>
              <a:ext uri="{FF2B5EF4-FFF2-40B4-BE49-F238E27FC236}">
                <a16:creationId xmlns:a16="http://schemas.microsoft.com/office/drawing/2014/main" id="{944642B8-1CD0-4F41-8EDA-1178A5C90A8A}"/>
              </a:ext>
            </a:extLst>
          </p:cNvPr>
          <p:cNvSpPr>
            <a:spLocks noGrp="1"/>
          </p:cNvSpPr>
          <p:nvPr>
            <p:ph idx="1"/>
          </p:nvPr>
        </p:nvSpPr>
        <p:spPr/>
        <p:txBody>
          <a:bodyPr/>
          <a:lstStyle/>
          <a:p>
            <a:r>
              <a:rPr lang="pt-BR" dirty="0"/>
              <a:t>Define a execução por prioridade, caso as prioridades sejam iguais é utilizado o FIFO, caso um processo de prioridade maior fica no estado de pronto, o processo corrente é removido para dar lugar a este de maior prioridade.</a:t>
            </a:r>
          </a:p>
        </p:txBody>
      </p:sp>
    </p:spTree>
    <p:extLst>
      <p:ext uri="{BB962C8B-B14F-4D97-AF65-F5344CB8AC3E}">
        <p14:creationId xmlns:p14="http://schemas.microsoft.com/office/powerpoint/2010/main" val="2545457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D4E55D-E2EF-4D90-9AC3-AD6ABB4817DC}"/>
              </a:ext>
            </a:extLst>
          </p:cNvPr>
          <p:cNvSpPr>
            <a:spLocks noGrp="1"/>
          </p:cNvSpPr>
          <p:nvPr>
            <p:ph type="title"/>
          </p:nvPr>
        </p:nvSpPr>
        <p:spPr/>
        <p:txBody>
          <a:bodyPr/>
          <a:lstStyle/>
          <a:p>
            <a:r>
              <a:rPr lang="pt-BR" dirty="0"/>
              <a:t>Escalonamento Circular com Prioridades</a:t>
            </a:r>
          </a:p>
        </p:txBody>
      </p:sp>
      <p:sp>
        <p:nvSpPr>
          <p:cNvPr id="3" name="Espaço Reservado para Conteúdo 2">
            <a:extLst>
              <a:ext uri="{FF2B5EF4-FFF2-40B4-BE49-F238E27FC236}">
                <a16:creationId xmlns:a16="http://schemas.microsoft.com/office/drawing/2014/main" id="{707E57B5-1411-4F81-B050-1649E9A946B0}"/>
              </a:ext>
            </a:extLst>
          </p:cNvPr>
          <p:cNvSpPr>
            <a:spLocks noGrp="1"/>
          </p:cNvSpPr>
          <p:nvPr>
            <p:ph idx="1"/>
          </p:nvPr>
        </p:nvSpPr>
        <p:spPr/>
        <p:txBody>
          <a:bodyPr/>
          <a:lstStyle/>
          <a:p>
            <a:r>
              <a:rPr lang="pt-BR" dirty="0"/>
              <a:t>Um processo é removido da UCP quando caba sua fatia de tempo ou quando um processo de maior prioridade surge na fila de pronto.</a:t>
            </a:r>
          </a:p>
        </p:txBody>
      </p:sp>
    </p:spTree>
    <p:extLst>
      <p:ext uri="{BB962C8B-B14F-4D97-AF65-F5344CB8AC3E}">
        <p14:creationId xmlns:p14="http://schemas.microsoft.com/office/powerpoint/2010/main" val="1508000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65EF7-5E10-4DF3-A44A-1C41843C0891}"/>
              </a:ext>
            </a:extLst>
          </p:cNvPr>
          <p:cNvSpPr>
            <a:spLocks noGrp="1"/>
          </p:cNvSpPr>
          <p:nvPr>
            <p:ph type="title"/>
          </p:nvPr>
        </p:nvSpPr>
        <p:spPr/>
        <p:txBody>
          <a:bodyPr/>
          <a:lstStyle/>
          <a:p>
            <a:r>
              <a:rPr lang="pt-BR" dirty="0"/>
              <a:t>Escalonamento por Múltiplas Filas</a:t>
            </a:r>
          </a:p>
        </p:txBody>
      </p:sp>
      <p:sp>
        <p:nvSpPr>
          <p:cNvPr id="3" name="Espaço Reservado para Conteúdo 2">
            <a:extLst>
              <a:ext uri="{FF2B5EF4-FFF2-40B4-BE49-F238E27FC236}">
                <a16:creationId xmlns:a16="http://schemas.microsoft.com/office/drawing/2014/main" id="{4120AFAE-453C-464F-AE8B-4900ADC3DB29}"/>
              </a:ext>
            </a:extLst>
          </p:cNvPr>
          <p:cNvSpPr>
            <a:spLocks noGrp="1"/>
          </p:cNvSpPr>
          <p:nvPr>
            <p:ph idx="1"/>
          </p:nvPr>
        </p:nvSpPr>
        <p:spPr/>
        <p:txBody>
          <a:bodyPr/>
          <a:lstStyle/>
          <a:p>
            <a:r>
              <a:rPr lang="pt-BR" dirty="0"/>
              <a:t>Escalonamento com características de FIFO mas com definição de prioridades por filas diferentes (como uma fila preferencial).</a:t>
            </a:r>
          </a:p>
        </p:txBody>
      </p:sp>
    </p:spTree>
    <p:extLst>
      <p:ext uri="{BB962C8B-B14F-4D97-AF65-F5344CB8AC3E}">
        <p14:creationId xmlns:p14="http://schemas.microsoft.com/office/powerpoint/2010/main" val="1363044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48D488-AEB5-4A29-8E9F-7EFF699F4CB4}"/>
              </a:ext>
            </a:extLst>
          </p:cNvPr>
          <p:cNvSpPr>
            <a:spLocks noGrp="1"/>
          </p:cNvSpPr>
          <p:nvPr>
            <p:ph type="title"/>
          </p:nvPr>
        </p:nvSpPr>
        <p:spPr/>
        <p:txBody>
          <a:bodyPr/>
          <a:lstStyle/>
          <a:p>
            <a:r>
              <a:rPr lang="pt-BR" dirty="0"/>
              <a:t>Threads</a:t>
            </a:r>
          </a:p>
        </p:txBody>
      </p:sp>
      <p:sp>
        <p:nvSpPr>
          <p:cNvPr id="3" name="Espaço Reservado para Conteúdo 2">
            <a:extLst>
              <a:ext uri="{FF2B5EF4-FFF2-40B4-BE49-F238E27FC236}">
                <a16:creationId xmlns:a16="http://schemas.microsoft.com/office/drawing/2014/main" id="{1514E13B-21B4-495B-B3A6-9C64FF7E454C}"/>
              </a:ext>
            </a:extLst>
          </p:cNvPr>
          <p:cNvSpPr>
            <a:spLocks noGrp="1"/>
          </p:cNvSpPr>
          <p:nvPr>
            <p:ph idx="1"/>
          </p:nvPr>
        </p:nvSpPr>
        <p:spPr/>
        <p:txBody>
          <a:bodyPr/>
          <a:lstStyle/>
          <a:p>
            <a:endParaRPr lang="pt-BR" dirty="0"/>
          </a:p>
        </p:txBody>
      </p:sp>
    </p:spTree>
    <p:extLst>
      <p:ext uri="{BB962C8B-B14F-4D97-AF65-F5344CB8AC3E}">
        <p14:creationId xmlns:p14="http://schemas.microsoft.com/office/powerpoint/2010/main" val="1412405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C43A0F-CE17-4354-84E5-C614601C2269}"/>
              </a:ext>
            </a:extLst>
          </p:cNvPr>
          <p:cNvSpPr>
            <a:spLocks noGrp="1"/>
          </p:cNvSpPr>
          <p:nvPr>
            <p:ph type="title"/>
          </p:nvPr>
        </p:nvSpPr>
        <p:spPr>
          <a:xfrm>
            <a:off x="838200" y="365125"/>
            <a:ext cx="9405730" cy="1325563"/>
          </a:xfrm>
        </p:spPr>
        <p:txBody>
          <a:bodyPr/>
          <a:lstStyle/>
          <a:p>
            <a:r>
              <a:rPr lang="pt-BR" dirty="0"/>
              <a:t>Escalonamento por Múltiplas Filas com Realimentação</a:t>
            </a:r>
          </a:p>
        </p:txBody>
      </p:sp>
      <p:sp>
        <p:nvSpPr>
          <p:cNvPr id="3" name="Espaço Reservado para Conteúdo 2">
            <a:extLst>
              <a:ext uri="{FF2B5EF4-FFF2-40B4-BE49-F238E27FC236}">
                <a16:creationId xmlns:a16="http://schemas.microsoft.com/office/drawing/2014/main" id="{E24566E4-94C8-482C-BFB2-8A0B5510E7AC}"/>
              </a:ext>
            </a:extLst>
          </p:cNvPr>
          <p:cNvSpPr>
            <a:spLocks noGrp="1"/>
          </p:cNvSpPr>
          <p:nvPr>
            <p:ph idx="1"/>
          </p:nvPr>
        </p:nvSpPr>
        <p:spPr/>
        <p:txBody>
          <a:bodyPr/>
          <a:lstStyle/>
          <a:p>
            <a:r>
              <a:rPr lang="pt-BR" dirty="0"/>
              <a:t>Semelhante ao Escalonamento por múltiplas filas, mas permitindo um processos trocar de fila durante o processamento, adequando melhor seu uso.</a:t>
            </a:r>
          </a:p>
        </p:txBody>
      </p:sp>
    </p:spTree>
    <p:extLst>
      <p:ext uri="{BB962C8B-B14F-4D97-AF65-F5344CB8AC3E}">
        <p14:creationId xmlns:p14="http://schemas.microsoft.com/office/powerpoint/2010/main" val="1706840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C85A6E-ABAD-4EE5-8B8A-8E34A20E61F9}"/>
              </a:ext>
            </a:extLst>
          </p:cNvPr>
          <p:cNvSpPr>
            <a:spLocks noGrp="1"/>
          </p:cNvSpPr>
          <p:nvPr>
            <p:ph type="title"/>
          </p:nvPr>
        </p:nvSpPr>
        <p:spPr/>
        <p:txBody>
          <a:bodyPr/>
          <a:lstStyle/>
          <a:p>
            <a:r>
              <a:rPr lang="pt-BR" dirty="0"/>
              <a:t>Gerência de Memória</a:t>
            </a:r>
          </a:p>
        </p:txBody>
      </p:sp>
      <p:sp>
        <p:nvSpPr>
          <p:cNvPr id="3" name="Espaço Reservado para Conteúdo 2">
            <a:extLst>
              <a:ext uri="{FF2B5EF4-FFF2-40B4-BE49-F238E27FC236}">
                <a16:creationId xmlns:a16="http://schemas.microsoft.com/office/drawing/2014/main" id="{93149E05-8EA6-4415-AC05-BAD15470AAF2}"/>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210440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98347C-75DE-4A3A-A209-9D7262DD3F01}"/>
              </a:ext>
            </a:extLst>
          </p:cNvPr>
          <p:cNvSpPr>
            <a:spLocks noGrp="1"/>
          </p:cNvSpPr>
          <p:nvPr>
            <p:ph type="title"/>
          </p:nvPr>
        </p:nvSpPr>
        <p:spPr/>
        <p:txBody>
          <a:bodyPr/>
          <a:lstStyle/>
          <a:p>
            <a:r>
              <a:rPr lang="pt-BR" dirty="0"/>
              <a:t>Funções Básicas</a:t>
            </a:r>
          </a:p>
        </p:txBody>
      </p:sp>
      <p:sp>
        <p:nvSpPr>
          <p:cNvPr id="3" name="Espaço Reservado para Conteúdo 2">
            <a:extLst>
              <a:ext uri="{FF2B5EF4-FFF2-40B4-BE49-F238E27FC236}">
                <a16:creationId xmlns:a16="http://schemas.microsoft.com/office/drawing/2014/main" id="{66D4D125-E82C-48E0-9AE0-B26FAB16A807}"/>
              </a:ext>
            </a:extLst>
          </p:cNvPr>
          <p:cNvSpPr>
            <a:spLocks noGrp="1"/>
          </p:cNvSpPr>
          <p:nvPr>
            <p:ph idx="1"/>
          </p:nvPr>
        </p:nvSpPr>
        <p:spPr/>
        <p:txBody>
          <a:bodyPr/>
          <a:lstStyle/>
          <a:p>
            <a:r>
              <a:rPr lang="pt-BR" dirty="0"/>
              <a:t>Gerencia a transferência dos dados da memória principal para a memória secundária, garantindo um melhor processamento, em casos de falta de memória o sistema utiliza o mecanismo de swapping (mas não é recomendável chegar a este ponto)</a:t>
            </a:r>
          </a:p>
        </p:txBody>
      </p:sp>
    </p:spTree>
    <p:extLst>
      <p:ext uri="{BB962C8B-B14F-4D97-AF65-F5344CB8AC3E}">
        <p14:creationId xmlns:p14="http://schemas.microsoft.com/office/powerpoint/2010/main" val="3218204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EDBDAC-7CC0-4347-BF2F-C674A9B70553}"/>
              </a:ext>
            </a:extLst>
          </p:cNvPr>
          <p:cNvSpPr>
            <a:spLocks noGrp="1"/>
          </p:cNvSpPr>
          <p:nvPr>
            <p:ph type="title"/>
          </p:nvPr>
        </p:nvSpPr>
        <p:spPr/>
        <p:txBody>
          <a:bodyPr/>
          <a:lstStyle/>
          <a:p>
            <a:r>
              <a:rPr lang="pt-BR" dirty="0"/>
              <a:t>Alocação Contígua Simples</a:t>
            </a:r>
          </a:p>
        </p:txBody>
      </p:sp>
      <p:sp>
        <p:nvSpPr>
          <p:cNvPr id="3" name="Espaço Reservado para Conteúdo 2">
            <a:extLst>
              <a:ext uri="{FF2B5EF4-FFF2-40B4-BE49-F238E27FC236}">
                <a16:creationId xmlns:a16="http://schemas.microsoft.com/office/drawing/2014/main" id="{C9D4BB90-5AD2-465A-9883-BC022CD83D48}"/>
              </a:ext>
            </a:extLst>
          </p:cNvPr>
          <p:cNvSpPr>
            <a:spLocks noGrp="1"/>
          </p:cNvSpPr>
          <p:nvPr>
            <p:ph idx="1"/>
          </p:nvPr>
        </p:nvSpPr>
        <p:spPr/>
        <p:txBody>
          <a:bodyPr/>
          <a:lstStyle/>
          <a:p>
            <a:r>
              <a:rPr lang="pt-BR" dirty="0"/>
              <a:t>Usado em sistema mono programáveis, a memória é dividida em Sistema Operacional e Área para programa, onde o programador deve se preocupar somente em não exceder o espaço da área para programa, somente um programa por vez.</a:t>
            </a:r>
          </a:p>
        </p:txBody>
      </p:sp>
    </p:spTree>
    <p:extLst>
      <p:ext uri="{BB962C8B-B14F-4D97-AF65-F5344CB8AC3E}">
        <p14:creationId xmlns:p14="http://schemas.microsoft.com/office/powerpoint/2010/main" val="1925244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D57A4C-4C98-4477-9A93-4CFAA843749D}"/>
              </a:ext>
            </a:extLst>
          </p:cNvPr>
          <p:cNvSpPr>
            <a:spLocks noGrp="1"/>
          </p:cNvSpPr>
          <p:nvPr>
            <p:ph type="title"/>
          </p:nvPr>
        </p:nvSpPr>
        <p:spPr/>
        <p:txBody>
          <a:bodyPr/>
          <a:lstStyle/>
          <a:p>
            <a:r>
              <a:rPr lang="pt-BR" dirty="0"/>
              <a:t>Técnica de Overlay</a:t>
            </a:r>
          </a:p>
        </p:txBody>
      </p:sp>
      <p:sp>
        <p:nvSpPr>
          <p:cNvPr id="3" name="Espaço Reservado para Conteúdo 2">
            <a:extLst>
              <a:ext uri="{FF2B5EF4-FFF2-40B4-BE49-F238E27FC236}">
                <a16:creationId xmlns:a16="http://schemas.microsoft.com/office/drawing/2014/main" id="{B5609088-B225-4650-A844-7AF21618EDEB}"/>
              </a:ext>
            </a:extLst>
          </p:cNvPr>
          <p:cNvSpPr>
            <a:spLocks noGrp="1"/>
          </p:cNvSpPr>
          <p:nvPr>
            <p:ph idx="1"/>
          </p:nvPr>
        </p:nvSpPr>
        <p:spPr/>
        <p:txBody>
          <a:bodyPr/>
          <a:lstStyle/>
          <a:p>
            <a:r>
              <a:rPr lang="pt-BR" dirty="0"/>
              <a:t>Para facilitar o uso de um sistema com alocação contíguo simples, programadores usam esta técnica para separar o programa em módulos que são carregados conforme a necessidade de uso. </a:t>
            </a:r>
          </a:p>
          <a:p>
            <a:r>
              <a:rPr lang="pt-BR" dirty="0"/>
              <a:t>(Módulo de cadastro e módulo de impressão, quando o usuário finaliza o cadastro, é liberado a memória para dar espaço ao módulo de impressão)</a:t>
            </a:r>
          </a:p>
        </p:txBody>
      </p:sp>
    </p:spTree>
    <p:extLst>
      <p:ext uri="{BB962C8B-B14F-4D97-AF65-F5344CB8AC3E}">
        <p14:creationId xmlns:p14="http://schemas.microsoft.com/office/powerpoint/2010/main" val="1783807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6CDE93-154F-4630-A9D6-77CA3E74BE15}"/>
              </a:ext>
            </a:extLst>
          </p:cNvPr>
          <p:cNvSpPr>
            <a:spLocks noGrp="1"/>
          </p:cNvSpPr>
          <p:nvPr>
            <p:ph type="title"/>
          </p:nvPr>
        </p:nvSpPr>
        <p:spPr/>
        <p:txBody>
          <a:bodyPr/>
          <a:lstStyle/>
          <a:p>
            <a:r>
              <a:rPr lang="pt-BR" dirty="0"/>
              <a:t>Alocação Particionada</a:t>
            </a:r>
          </a:p>
        </p:txBody>
      </p:sp>
      <p:sp>
        <p:nvSpPr>
          <p:cNvPr id="3" name="Espaço Reservado para Conteúdo 2">
            <a:extLst>
              <a:ext uri="{FF2B5EF4-FFF2-40B4-BE49-F238E27FC236}">
                <a16:creationId xmlns:a16="http://schemas.microsoft.com/office/drawing/2014/main" id="{8C0CBF76-E1EB-480E-B528-F5655DD8DD1C}"/>
              </a:ext>
            </a:extLst>
          </p:cNvPr>
          <p:cNvSpPr>
            <a:spLocks noGrp="1"/>
          </p:cNvSpPr>
          <p:nvPr>
            <p:ph idx="1"/>
          </p:nvPr>
        </p:nvSpPr>
        <p:spPr/>
        <p:txBody>
          <a:bodyPr/>
          <a:lstStyle/>
          <a:p>
            <a:r>
              <a:rPr lang="pt-BR" dirty="0"/>
              <a:t>Aplicado a sistemas </a:t>
            </a:r>
            <a:r>
              <a:rPr lang="pt-BR" dirty="0" err="1"/>
              <a:t>multiprogramáveis</a:t>
            </a:r>
            <a:r>
              <a:rPr lang="pt-BR" dirty="0"/>
              <a:t>, o programador dividia a memória em partições e </a:t>
            </a:r>
            <a:r>
              <a:rPr lang="pt-BR" dirty="0" err="1"/>
              <a:t>populava</a:t>
            </a:r>
            <a:r>
              <a:rPr lang="pt-BR" dirty="0"/>
              <a:t> as mesmas com as partes dos programas, caso fosse necessário fazer algum </a:t>
            </a:r>
            <a:r>
              <a:rPr lang="pt-BR" dirty="0" err="1"/>
              <a:t>realocamento</a:t>
            </a:r>
            <a:r>
              <a:rPr lang="pt-BR" dirty="0"/>
              <a:t>, era necessário reiniciar a máquina.</a:t>
            </a:r>
          </a:p>
        </p:txBody>
      </p:sp>
    </p:spTree>
    <p:extLst>
      <p:ext uri="{BB962C8B-B14F-4D97-AF65-F5344CB8AC3E}">
        <p14:creationId xmlns:p14="http://schemas.microsoft.com/office/powerpoint/2010/main" val="66584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F109C6-1381-4B0C-8ABC-A1FC901F2A08}"/>
              </a:ext>
            </a:extLst>
          </p:cNvPr>
          <p:cNvSpPr>
            <a:spLocks noGrp="1"/>
          </p:cNvSpPr>
          <p:nvPr>
            <p:ph type="title"/>
          </p:nvPr>
        </p:nvSpPr>
        <p:spPr/>
        <p:txBody>
          <a:bodyPr/>
          <a:lstStyle/>
          <a:p>
            <a:r>
              <a:rPr lang="pt-BR" dirty="0"/>
              <a:t>Alocação Particionada Dinâmica</a:t>
            </a:r>
          </a:p>
        </p:txBody>
      </p:sp>
      <p:sp>
        <p:nvSpPr>
          <p:cNvPr id="3" name="Espaço Reservado para Conteúdo 2">
            <a:extLst>
              <a:ext uri="{FF2B5EF4-FFF2-40B4-BE49-F238E27FC236}">
                <a16:creationId xmlns:a16="http://schemas.microsoft.com/office/drawing/2014/main" id="{43ED3335-ABA8-41F9-861D-32CDB27539B7}"/>
              </a:ext>
            </a:extLst>
          </p:cNvPr>
          <p:cNvSpPr>
            <a:spLocks noGrp="1"/>
          </p:cNvSpPr>
          <p:nvPr>
            <p:ph idx="1"/>
          </p:nvPr>
        </p:nvSpPr>
        <p:spPr/>
        <p:txBody>
          <a:bodyPr/>
          <a:lstStyle/>
          <a:p>
            <a:r>
              <a:rPr lang="pt-BR" dirty="0"/>
              <a:t>Diferente da particionada, na dinâmica a gerência de memória cuida de realocar os programas conforme outros são finalizados, sem a necessidade de reiniciar a máquina.</a:t>
            </a:r>
          </a:p>
          <a:p>
            <a:r>
              <a:rPr lang="pt-BR" dirty="0"/>
              <a:t>Gera um problema de deixar espaços menores entre programas que impedem a carga de programas maiores mesmo tempo espaço total disponível.</a:t>
            </a:r>
          </a:p>
        </p:txBody>
      </p:sp>
    </p:spTree>
    <p:extLst>
      <p:ext uri="{BB962C8B-B14F-4D97-AF65-F5344CB8AC3E}">
        <p14:creationId xmlns:p14="http://schemas.microsoft.com/office/powerpoint/2010/main" val="2833646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DE6116-CACE-4E2B-8391-BCC04AC6AA9D}"/>
              </a:ext>
            </a:extLst>
          </p:cNvPr>
          <p:cNvSpPr>
            <a:spLocks noGrp="1"/>
          </p:cNvSpPr>
          <p:nvPr>
            <p:ph type="title"/>
          </p:nvPr>
        </p:nvSpPr>
        <p:spPr/>
        <p:txBody>
          <a:bodyPr/>
          <a:lstStyle/>
          <a:p>
            <a:r>
              <a:rPr lang="pt-BR" dirty="0"/>
              <a:t>Estratégias de Alocação de Partição</a:t>
            </a:r>
          </a:p>
        </p:txBody>
      </p:sp>
      <p:sp>
        <p:nvSpPr>
          <p:cNvPr id="3" name="Espaço Reservado para Conteúdo 2">
            <a:extLst>
              <a:ext uri="{FF2B5EF4-FFF2-40B4-BE49-F238E27FC236}">
                <a16:creationId xmlns:a16="http://schemas.microsoft.com/office/drawing/2014/main" id="{BEB912D1-2E1D-4599-A52D-B16B6E86FDAE}"/>
              </a:ext>
            </a:extLst>
          </p:cNvPr>
          <p:cNvSpPr>
            <a:spLocks noGrp="1"/>
          </p:cNvSpPr>
          <p:nvPr>
            <p:ph idx="1"/>
          </p:nvPr>
        </p:nvSpPr>
        <p:spPr/>
        <p:txBody>
          <a:bodyPr/>
          <a:lstStyle/>
          <a:p>
            <a:r>
              <a:rPr lang="pt-BR" dirty="0"/>
              <a:t>Best-</a:t>
            </a:r>
            <a:r>
              <a:rPr lang="pt-BR" dirty="0" err="1"/>
              <a:t>fit</a:t>
            </a:r>
            <a:r>
              <a:rPr lang="pt-BR" dirty="0"/>
              <a:t>: A gerência procura o espaço mais próximo ao que o programa irá utilizar, deixando o mínimo de espaço sem uso, aumentando o problema de fragmentação.</a:t>
            </a:r>
          </a:p>
          <a:p>
            <a:r>
              <a:rPr lang="pt-BR" dirty="0" err="1"/>
              <a:t>Worst-fit</a:t>
            </a:r>
            <a:r>
              <a:rPr lang="pt-BR" dirty="0"/>
              <a:t>: A gerência escolhe a partição que deixa mais espaço sem utilização, diminuindo o problema de fragmentação.</a:t>
            </a:r>
          </a:p>
          <a:p>
            <a:r>
              <a:rPr lang="pt-BR" dirty="0" err="1"/>
              <a:t>First-fit</a:t>
            </a:r>
            <a:r>
              <a:rPr lang="pt-BR" dirty="0"/>
              <a:t>: A gerência utiliza a primeira partição que possua tamanho suficiente para o programa carregar. Das 3 ela é a mais rápida.</a:t>
            </a:r>
          </a:p>
        </p:txBody>
      </p:sp>
    </p:spTree>
    <p:extLst>
      <p:ext uri="{BB962C8B-B14F-4D97-AF65-F5344CB8AC3E}">
        <p14:creationId xmlns:p14="http://schemas.microsoft.com/office/powerpoint/2010/main" val="566931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6A2969-F8D4-44D0-8387-D89B376D77D9}"/>
              </a:ext>
            </a:extLst>
          </p:cNvPr>
          <p:cNvSpPr>
            <a:spLocks noGrp="1"/>
          </p:cNvSpPr>
          <p:nvPr>
            <p:ph type="title"/>
          </p:nvPr>
        </p:nvSpPr>
        <p:spPr/>
        <p:txBody>
          <a:bodyPr/>
          <a:lstStyle/>
          <a:p>
            <a:r>
              <a:rPr lang="pt-BR" dirty="0"/>
              <a:t>Swapping</a:t>
            </a:r>
          </a:p>
        </p:txBody>
      </p:sp>
      <p:sp>
        <p:nvSpPr>
          <p:cNvPr id="3" name="Espaço Reservado para Conteúdo 2">
            <a:extLst>
              <a:ext uri="{FF2B5EF4-FFF2-40B4-BE49-F238E27FC236}">
                <a16:creationId xmlns:a16="http://schemas.microsoft.com/office/drawing/2014/main" id="{F6DBE118-333F-48DE-8043-0FF001DF6268}"/>
              </a:ext>
            </a:extLst>
          </p:cNvPr>
          <p:cNvSpPr>
            <a:spLocks noGrp="1"/>
          </p:cNvSpPr>
          <p:nvPr>
            <p:ph idx="1"/>
          </p:nvPr>
        </p:nvSpPr>
        <p:spPr/>
        <p:txBody>
          <a:bodyPr/>
          <a:lstStyle/>
          <a:p>
            <a:r>
              <a:rPr lang="pt-BR" dirty="0"/>
              <a:t>Definição: Estratégia criada para enviar a memória secundária dados do programa caso a memória principal se esgote.</a:t>
            </a:r>
          </a:p>
          <a:p>
            <a:r>
              <a:rPr lang="pt-BR" dirty="0"/>
              <a:t>Swap out: Quando o swapping é feito.</a:t>
            </a:r>
          </a:p>
          <a:p>
            <a:r>
              <a:rPr lang="pt-BR" dirty="0"/>
              <a:t>Swap in: Quando há espaço na memória principal e o conteúdo é carregado para ela novamente.</a:t>
            </a:r>
          </a:p>
        </p:txBody>
      </p:sp>
    </p:spTree>
    <p:extLst>
      <p:ext uri="{BB962C8B-B14F-4D97-AF65-F5344CB8AC3E}">
        <p14:creationId xmlns:p14="http://schemas.microsoft.com/office/powerpoint/2010/main" val="872528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1217B9-AE02-4434-B208-527EFE06F4EC}"/>
              </a:ext>
            </a:extLst>
          </p:cNvPr>
          <p:cNvSpPr>
            <a:spLocks noGrp="1"/>
          </p:cNvSpPr>
          <p:nvPr>
            <p:ph type="title"/>
          </p:nvPr>
        </p:nvSpPr>
        <p:spPr/>
        <p:txBody>
          <a:bodyPr/>
          <a:lstStyle/>
          <a:p>
            <a:r>
              <a:rPr lang="pt-BR" dirty="0"/>
              <a:t>Gerência de Memória Virtual</a:t>
            </a:r>
          </a:p>
        </p:txBody>
      </p:sp>
      <p:sp>
        <p:nvSpPr>
          <p:cNvPr id="3" name="Espaço Reservado para Conteúdo 2">
            <a:extLst>
              <a:ext uri="{FF2B5EF4-FFF2-40B4-BE49-F238E27FC236}">
                <a16:creationId xmlns:a16="http://schemas.microsoft.com/office/drawing/2014/main" id="{AADC62EF-4CC5-4762-950B-F09E5C54A7D1}"/>
              </a:ext>
            </a:extLst>
          </p:cNvPr>
          <p:cNvSpPr>
            <a:spLocks noGrp="1"/>
          </p:cNvSpPr>
          <p:nvPr>
            <p:ph idx="1"/>
          </p:nvPr>
        </p:nvSpPr>
        <p:spPr/>
        <p:txBody>
          <a:bodyPr/>
          <a:lstStyle/>
          <a:p>
            <a:endParaRPr lang="pt-BR" dirty="0"/>
          </a:p>
        </p:txBody>
      </p:sp>
    </p:spTree>
    <p:extLst>
      <p:ext uri="{BB962C8B-B14F-4D97-AF65-F5344CB8AC3E}">
        <p14:creationId xmlns:p14="http://schemas.microsoft.com/office/powerpoint/2010/main" val="320218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0B5D5D-AD5F-4FBB-B6D6-325018BFFD25}"/>
              </a:ext>
            </a:extLst>
          </p:cNvPr>
          <p:cNvSpPr>
            <a:spLocks noGrp="1"/>
          </p:cNvSpPr>
          <p:nvPr>
            <p:ph type="title"/>
          </p:nvPr>
        </p:nvSpPr>
        <p:spPr/>
        <p:txBody>
          <a:bodyPr/>
          <a:lstStyle/>
          <a:p>
            <a:r>
              <a:rPr lang="pt-BR" dirty="0"/>
              <a:t>Definição de Threads</a:t>
            </a:r>
          </a:p>
        </p:txBody>
      </p:sp>
      <p:sp>
        <p:nvSpPr>
          <p:cNvPr id="3" name="Espaço Reservado para Conteúdo 2">
            <a:extLst>
              <a:ext uri="{FF2B5EF4-FFF2-40B4-BE49-F238E27FC236}">
                <a16:creationId xmlns:a16="http://schemas.microsoft.com/office/drawing/2014/main" id="{4EEE8BBE-67BC-4FC5-BC5E-B4574434DB83}"/>
              </a:ext>
            </a:extLst>
          </p:cNvPr>
          <p:cNvSpPr>
            <a:spLocks noGrp="1"/>
          </p:cNvSpPr>
          <p:nvPr>
            <p:ph idx="1"/>
          </p:nvPr>
        </p:nvSpPr>
        <p:spPr/>
        <p:txBody>
          <a:bodyPr/>
          <a:lstStyle/>
          <a:p>
            <a:r>
              <a:rPr lang="pt-BR" dirty="0"/>
              <a:t>Um Thread possui n processos compartilhando um mesmo contexto de hardware e espaço de endereçamento executando sub-rotinas relacionadas a rotinas principais.</a:t>
            </a:r>
          </a:p>
        </p:txBody>
      </p:sp>
    </p:spTree>
    <p:extLst>
      <p:ext uri="{BB962C8B-B14F-4D97-AF65-F5344CB8AC3E}">
        <p14:creationId xmlns:p14="http://schemas.microsoft.com/office/powerpoint/2010/main" val="4249178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04331-1434-419E-A714-46122301F387}"/>
              </a:ext>
            </a:extLst>
          </p:cNvPr>
          <p:cNvSpPr>
            <a:spLocks noGrp="1"/>
          </p:cNvSpPr>
          <p:nvPr>
            <p:ph type="title"/>
          </p:nvPr>
        </p:nvSpPr>
        <p:spPr/>
        <p:txBody>
          <a:bodyPr/>
          <a:lstStyle/>
          <a:p>
            <a:r>
              <a:rPr lang="pt-BR" dirty="0"/>
              <a:t>Mapeamento</a:t>
            </a:r>
          </a:p>
        </p:txBody>
      </p:sp>
      <p:sp>
        <p:nvSpPr>
          <p:cNvPr id="3" name="Espaço Reservado para Conteúdo 2">
            <a:extLst>
              <a:ext uri="{FF2B5EF4-FFF2-40B4-BE49-F238E27FC236}">
                <a16:creationId xmlns:a16="http://schemas.microsoft.com/office/drawing/2014/main" id="{912700F8-C92E-459F-8FFB-8D2826B6E935}"/>
              </a:ext>
            </a:extLst>
          </p:cNvPr>
          <p:cNvSpPr>
            <a:spLocks noGrp="1"/>
          </p:cNvSpPr>
          <p:nvPr>
            <p:ph idx="1"/>
          </p:nvPr>
        </p:nvSpPr>
        <p:spPr/>
        <p:txBody>
          <a:bodyPr/>
          <a:lstStyle/>
          <a:p>
            <a:r>
              <a:rPr lang="pt-BR" dirty="0"/>
              <a:t>A gerência de memória mapeia a memória principal, vinculando a uma memória virtual (representando a memória principal).</a:t>
            </a:r>
          </a:p>
          <a:p>
            <a:endParaRPr lang="pt-BR" dirty="0"/>
          </a:p>
        </p:txBody>
      </p:sp>
    </p:spTree>
    <p:extLst>
      <p:ext uri="{BB962C8B-B14F-4D97-AF65-F5344CB8AC3E}">
        <p14:creationId xmlns:p14="http://schemas.microsoft.com/office/powerpoint/2010/main" val="1084774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E2CC5D-E87F-42E8-B5AF-0572AEC0E11C}"/>
              </a:ext>
            </a:extLst>
          </p:cNvPr>
          <p:cNvSpPr>
            <a:spLocks noGrp="1"/>
          </p:cNvSpPr>
          <p:nvPr>
            <p:ph type="title"/>
          </p:nvPr>
        </p:nvSpPr>
        <p:spPr/>
        <p:txBody>
          <a:bodyPr/>
          <a:lstStyle/>
          <a:p>
            <a:r>
              <a:rPr lang="pt-BR" dirty="0"/>
              <a:t>Memória virtual por Paginação</a:t>
            </a:r>
          </a:p>
        </p:txBody>
      </p:sp>
      <p:sp>
        <p:nvSpPr>
          <p:cNvPr id="3" name="Espaço Reservado para Conteúdo 2">
            <a:extLst>
              <a:ext uri="{FF2B5EF4-FFF2-40B4-BE49-F238E27FC236}">
                <a16:creationId xmlns:a16="http://schemas.microsoft.com/office/drawing/2014/main" id="{AD732C5D-C0A7-42CB-A7D9-B2422049CE70}"/>
              </a:ext>
            </a:extLst>
          </p:cNvPr>
          <p:cNvSpPr>
            <a:spLocks noGrp="1"/>
          </p:cNvSpPr>
          <p:nvPr>
            <p:ph idx="1"/>
          </p:nvPr>
        </p:nvSpPr>
        <p:spPr/>
        <p:txBody>
          <a:bodyPr/>
          <a:lstStyle/>
          <a:p>
            <a:r>
              <a:rPr lang="pt-BR" dirty="0"/>
              <a:t>O espaço de endereçamento virtual e real são divididos em blocos chamados páginas.</a:t>
            </a:r>
          </a:p>
          <a:p>
            <a:r>
              <a:rPr lang="pt-BR" dirty="0"/>
              <a:t>Um programa chama a página virtual que aponta para a real.</a:t>
            </a:r>
          </a:p>
        </p:txBody>
      </p:sp>
    </p:spTree>
    <p:extLst>
      <p:ext uri="{BB962C8B-B14F-4D97-AF65-F5344CB8AC3E}">
        <p14:creationId xmlns:p14="http://schemas.microsoft.com/office/powerpoint/2010/main" val="2476946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DF3FB4-903A-460A-AF9F-B7A4AF77199D}"/>
              </a:ext>
            </a:extLst>
          </p:cNvPr>
          <p:cNvSpPr>
            <a:spLocks noGrp="1"/>
          </p:cNvSpPr>
          <p:nvPr>
            <p:ph type="title"/>
          </p:nvPr>
        </p:nvSpPr>
        <p:spPr/>
        <p:txBody>
          <a:bodyPr/>
          <a:lstStyle/>
          <a:p>
            <a:r>
              <a:rPr lang="pt-BR" dirty="0"/>
              <a:t>Políticas de busca de Páginas</a:t>
            </a:r>
          </a:p>
        </p:txBody>
      </p:sp>
      <p:sp>
        <p:nvSpPr>
          <p:cNvPr id="3" name="Espaço Reservado para Conteúdo 2">
            <a:extLst>
              <a:ext uri="{FF2B5EF4-FFF2-40B4-BE49-F238E27FC236}">
                <a16:creationId xmlns:a16="http://schemas.microsoft.com/office/drawing/2014/main" id="{959C65C4-DC81-45EF-940D-84A986C24F96}"/>
              </a:ext>
            </a:extLst>
          </p:cNvPr>
          <p:cNvSpPr>
            <a:spLocks noGrp="1"/>
          </p:cNvSpPr>
          <p:nvPr>
            <p:ph idx="1"/>
          </p:nvPr>
        </p:nvSpPr>
        <p:spPr/>
        <p:txBody>
          <a:bodyPr/>
          <a:lstStyle/>
          <a:p>
            <a:r>
              <a:rPr lang="pt-BR" dirty="0"/>
              <a:t>Paginação por demanda: Há transferência da memória secundária para a principal somente quando referenciadas, deixando em memória somente o que esta sendo realmente usado.</a:t>
            </a:r>
          </a:p>
          <a:p>
            <a:r>
              <a:rPr lang="pt-BR" dirty="0"/>
              <a:t>Paginação antecipada: Carga de diversas páginas relacionadas, para agilizar o uso caso seja necessário.</a:t>
            </a:r>
          </a:p>
        </p:txBody>
      </p:sp>
    </p:spTree>
    <p:extLst>
      <p:ext uri="{BB962C8B-B14F-4D97-AF65-F5344CB8AC3E}">
        <p14:creationId xmlns:p14="http://schemas.microsoft.com/office/powerpoint/2010/main" val="1365799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2477E6-B319-42D5-8185-DC3837A32AD8}"/>
              </a:ext>
            </a:extLst>
          </p:cNvPr>
          <p:cNvSpPr>
            <a:spLocks noGrp="1"/>
          </p:cNvSpPr>
          <p:nvPr>
            <p:ph type="title"/>
          </p:nvPr>
        </p:nvSpPr>
        <p:spPr/>
        <p:txBody>
          <a:bodyPr/>
          <a:lstStyle/>
          <a:p>
            <a:r>
              <a:rPr lang="pt-BR" dirty="0"/>
              <a:t>Políticas de Substituição de Páginas</a:t>
            </a:r>
          </a:p>
        </p:txBody>
      </p:sp>
      <p:sp>
        <p:nvSpPr>
          <p:cNvPr id="3" name="Espaço Reservado para Conteúdo 2">
            <a:extLst>
              <a:ext uri="{FF2B5EF4-FFF2-40B4-BE49-F238E27FC236}">
                <a16:creationId xmlns:a16="http://schemas.microsoft.com/office/drawing/2014/main" id="{BAA4A5F9-59D6-4C55-865D-E195BDA7DA16}"/>
              </a:ext>
            </a:extLst>
          </p:cNvPr>
          <p:cNvSpPr>
            <a:spLocks noGrp="1"/>
          </p:cNvSpPr>
          <p:nvPr>
            <p:ph idx="1"/>
          </p:nvPr>
        </p:nvSpPr>
        <p:spPr/>
        <p:txBody>
          <a:bodyPr/>
          <a:lstStyle/>
          <a:p>
            <a:r>
              <a:rPr lang="pt-BR" dirty="0"/>
              <a:t>Quando há necessidade de mais alocação de memória, é necessário liberar algumas páginas para substituição, neste caso entra a substituição de páginas, onde deve ser levado em conta se foi ou não alterada (para efetivar na memória secundária ou não) .</a:t>
            </a:r>
          </a:p>
        </p:txBody>
      </p:sp>
    </p:spTree>
    <p:extLst>
      <p:ext uri="{BB962C8B-B14F-4D97-AF65-F5344CB8AC3E}">
        <p14:creationId xmlns:p14="http://schemas.microsoft.com/office/powerpoint/2010/main" val="3423180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475575-B29A-4842-B4BF-94EB1062638D}"/>
              </a:ext>
            </a:extLst>
          </p:cNvPr>
          <p:cNvSpPr>
            <a:spLocks noGrp="1"/>
          </p:cNvSpPr>
          <p:nvPr>
            <p:ph type="title"/>
          </p:nvPr>
        </p:nvSpPr>
        <p:spPr/>
        <p:txBody>
          <a:bodyPr/>
          <a:lstStyle/>
          <a:p>
            <a:r>
              <a:rPr lang="pt-BR" dirty="0"/>
              <a:t>Algoritmos de Substituição de páginas</a:t>
            </a:r>
          </a:p>
        </p:txBody>
      </p:sp>
      <p:sp>
        <p:nvSpPr>
          <p:cNvPr id="3" name="Espaço Reservado para Conteúdo 2">
            <a:extLst>
              <a:ext uri="{FF2B5EF4-FFF2-40B4-BE49-F238E27FC236}">
                <a16:creationId xmlns:a16="http://schemas.microsoft.com/office/drawing/2014/main" id="{23454228-CF9C-4097-A0A2-43192D9C3080}"/>
              </a:ext>
            </a:extLst>
          </p:cNvPr>
          <p:cNvSpPr>
            <a:spLocks noGrp="1"/>
          </p:cNvSpPr>
          <p:nvPr>
            <p:ph idx="1"/>
          </p:nvPr>
        </p:nvSpPr>
        <p:spPr/>
        <p:txBody>
          <a:bodyPr>
            <a:normAutofit fontScale="70000" lnSpcReduction="20000"/>
          </a:bodyPr>
          <a:lstStyle/>
          <a:p>
            <a:r>
              <a:rPr lang="pt-BR" dirty="0"/>
              <a:t>Ótimo: Seleciona para substituição uma página que não será mais referenciada ou levará mais tempo para ser novamente utilizada. Utilizada como modelo comparativo na analise de outros algoritmos (não pode ser usada sozinha).</a:t>
            </a:r>
          </a:p>
          <a:p>
            <a:r>
              <a:rPr lang="pt-BR" dirty="0"/>
              <a:t>Aleatório: Sem critério para a substituição.</a:t>
            </a:r>
          </a:p>
          <a:p>
            <a:r>
              <a:rPr lang="pt-BR" dirty="0"/>
              <a:t>FIFO (</a:t>
            </a:r>
            <a:r>
              <a:rPr lang="pt-BR" dirty="0" err="1"/>
              <a:t>First</a:t>
            </a:r>
            <a:r>
              <a:rPr lang="pt-BR" dirty="0"/>
              <a:t>-In-</a:t>
            </a:r>
            <a:r>
              <a:rPr lang="pt-BR" dirty="0" err="1"/>
              <a:t>First</a:t>
            </a:r>
            <a:r>
              <a:rPr lang="pt-BR" dirty="0"/>
              <a:t>-Out): A primeira página que foi utilizada será a primeira a ser liberada.</a:t>
            </a:r>
          </a:p>
          <a:p>
            <a:r>
              <a:rPr lang="pt-BR" dirty="0"/>
              <a:t>LFU (</a:t>
            </a:r>
            <a:r>
              <a:rPr lang="pt-BR" dirty="0" err="1"/>
              <a:t>Least-Frequently-Used</a:t>
            </a:r>
            <a:r>
              <a:rPr lang="pt-BR" dirty="0"/>
              <a:t>): Seleciona a página com menos referências.</a:t>
            </a:r>
          </a:p>
          <a:p>
            <a:r>
              <a:rPr lang="pt-BR" dirty="0"/>
              <a:t>LRU (</a:t>
            </a:r>
            <a:r>
              <a:rPr lang="pt-BR" dirty="0" err="1"/>
              <a:t>Least-Recently-Used</a:t>
            </a:r>
            <a:r>
              <a:rPr lang="pt-BR" dirty="0"/>
              <a:t>): Seleciona a página que esta há mais tempo sem ser referenciada.</a:t>
            </a:r>
          </a:p>
          <a:p>
            <a:r>
              <a:rPr lang="pt-BR" dirty="0"/>
              <a:t>NRU (</a:t>
            </a:r>
            <a:r>
              <a:rPr lang="pt-BR" dirty="0" err="1"/>
              <a:t>Not-Recently-Used</a:t>
            </a:r>
            <a:r>
              <a:rPr lang="pt-BR" dirty="0"/>
              <a:t>): Semelhante ao LRU, adicionando um bit para referenciar seu uso.</a:t>
            </a:r>
          </a:p>
          <a:p>
            <a:r>
              <a:rPr lang="pt-BR" dirty="0"/>
              <a:t>FIFO com buffer de páginas: Separa em duas listas (páginas livres e páginas alocadas) evitando o problema do FIFO original.</a:t>
            </a:r>
          </a:p>
          <a:p>
            <a:r>
              <a:rPr lang="pt-BR" dirty="0"/>
              <a:t>FIFO circular (</a:t>
            </a:r>
            <a:r>
              <a:rPr lang="pt-BR" dirty="0" err="1"/>
              <a:t>clock</a:t>
            </a:r>
            <a:r>
              <a:rPr lang="pt-BR" dirty="0"/>
              <a:t>)</a:t>
            </a:r>
          </a:p>
        </p:txBody>
      </p:sp>
    </p:spTree>
    <p:extLst>
      <p:ext uri="{BB962C8B-B14F-4D97-AF65-F5344CB8AC3E}">
        <p14:creationId xmlns:p14="http://schemas.microsoft.com/office/powerpoint/2010/main" val="3195058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ABE4AF-2401-4A02-88FC-7B2D6879F9EF}"/>
              </a:ext>
            </a:extLst>
          </p:cNvPr>
          <p:cNvSpPr>
            <a:spLocks noGrp="1"/>
          </p:cNvSpPr>
          <p:nvPr>
            <p:ph type="title"/>
          </p:nvPr>
        </p:nvSpPr>
        <p:spPr/>
        <p:txBody>
          <a:bodyPr/>
          <a:lstStyle/>
          <a:p>
            <a:r>
              <a:rPr lang="pt-BR" dirty="0"/>
              <a:t>Sistema de Arquivos</a:t>
            </a:r>
          </a:p>
        </p:txBody>
      </p:sp>
      <p:sp>
        <p:nvSpPr>
          <p:cNvPr id="3" name="Espaço Reservado para Conteúdo 2">
            <a:extLst>
              <a:ext uri="{FF2B5EF4-FFF2-40B4-BE49-F238E27FC236}">
                <a16:creationId xmlns:a16="http://schemas.microsoft.com/office/drawing/2014/main" id="{5F1BB1F2-A37B-4466-A9BD-29D6E3286ABC}"/>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3718258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8450FB-4D0E-4135-8395-D98F87B19F34}"/>
              </a:ext>
            </a:extLst>
          </p:cNvPr>
          <p:cNvSpPr>
            <a:spLocks noGrp="1"/>
          </p:cNvSpPr>
          <p:nvPr>
            <p:ph type="title"/>
          </p:nvPr>
        </p:nvSpPr>
        <p:spPr/>
        <p:txBody>
          <a:bodyPr/>
          <a:lstStyle/>
          <a:p>
            <a:r>
              <a:rPr lang="pt-BR" dirty="0"/>
              <a:t>Arquivos</a:t>
            </a:r>
          </a:p>
        </p:txBody>
      </p:sp>
      <p:sp>
        <p:nvSpPr>
          <p:cNvPr id="3" name="Espaço Reservado para Conteúdo 2">
            <a:extLst>
              <a:ext uri="{FF2B5EF4-FFF2-40B4-BE49-F238E27FC236}">
                <a16:creationId xmlns:a16="http://schemas.microsoft.com/office/drawing/2014/main" id="{DE6E2213-3201-48AB-9415-F30AE6B86640}"/>
              </a:ext>
            </a:extLst>
          </p:cNvPr>
          <p:cNvSpPr>
            <a:spLocks noGrp="1"/>
          </p:cNvSpPr>
          <p:nvPr>
            <p:ph idx="1"/>
          </p:nvPr>
        </p:nvSpPr>
        <p:spPr/>
        <p:txBody>
          <a:bodyPr/>
          <a:lstStyle/>
          <a:p>
            <a:r>
              <a:rPr lang="pt-BR" dirty="0"/>
              <a:t>Arquivo é constituído de informações que podem representar instruções ou dados, estando presente em diversos tipos de dispositivos, sendo necessário o sistema operacional gerenciar a abstração deles.</a:t>
            </a:r>
          </a:p>
          <a:p>
            <a:r>
              <a:rPr lang="pt-BR" dirty="0"/>
              <a:t>Identificado por nome e uma extensão (com 3 letras, separadas por ponto) </a:t>
            </a:r>
          </a:p>
        </p:txBody>
      </p:sp>
    </p:spTree>
    <p:extLst>
      <p:ext uri="{BB962C8B-B14F-4D97-AF65-F5344CB8AC3E}">
        <p14:creationId xmlns:p14="http://schemas.microsoft.com/office/powerpoint/2010/main" val="3000760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9125B-407D-492A-BCB4-FE4B8718D507}"/>
              </a:ext>
            </a:extLst>
          </p:cNvPr>
          <p:cNvSpPr>
            <a:spLocks noGrp="1"/>
          </p:cNvSpPr>
          <p:nvPr>
            <p:ph type="title"/>
          </p:nvPr>
        </p:nvSpPr>
        <p:spPr/>
        <p:txBody>
          <a:bodyPr/>
          <a:lstStyle/>
          <a:p>
            <a:r>
              <a:rPr lang="pt-BR" dirty="0"/>
              <a:t>Organização de Arquivos</a:t>
            </a:r>
          </a:p>
        </p:txBody>
      </p:sp>
      <p:sp>
        <p:nvSpPr>
          <p:cNvPr id="3" name="Espaço Reservado para Conteúdo 2">
            <a:extLst>
              <a:ext uri="{FF2B5EF4-FFF2-40B4-BE49-F238E27FC236}">
                <a16:creationId xmlns:a16="http://schemas.microsoft.com/office/drawing/2014/main" id="{C49DECB2-E55C-4DCB-8842-596A53776DF0}"/>
              </a:ext>
            </a:extLst>
          </p:cNvPr>
          <p:cNvSpPr>
            <a:spLocks noGrp="1"/>
          </p:cNvSpPr>
          <p:nvPr>
            <p:ph idx="1"/>
          </p:nvPr>
        </p:nvSpPr>
        <p:spPr/>
        <p:txBody>
          <a:bodyPr/>
          <a:lstStyle/>
          <a:p>
            <a:r>
              <a:rPr lang="pt-BR" dirty="0"/>
              <a:t>Consiste em como seus dados estão armazenados.</a:t>
            </a:r>
          </a:p>
          <a:p>
            <a:r>
              <a:rPr lang="pt-BR" dirty="0"/>
              <a:t>Varia em função do tipo de informações contidas no arquivo.</a:t>
            </a:r>
          </a:p>
          <a:p>
            <a:endParaRPr lang="pt-BR" dirty="0"/>
          </a:p>
        </p:txBody>
      </p:sp>
    </p:spTree>
    <p:extLst>
      <p:ext uri="{BB962C8B-B14F-4D97-AF65-F5344CB8AC3E}">
        <p14:creationId xmlns:p14="http://schemas.microsoft.com/office/powerpoint/2010/main" val="1406369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04041F-79EC-4EC0-ACD5-8E045596BC32}"/>
              </a:ext>
            </a:extLst>
          </p:cNvPr>
          <p:cNvSpPr>
            <a:spLocks noGrp="1"/>
          </p:cNvSpPr>
          <p:nvPr>
            <p:ph type="title"/>
          </p:nvPr>
        </p:nvSpPr>
        <p:spPr/>
        <p:txBody>
          <a:bodyPr/>
          <a:lstStyle/>
          <a:p>
            <a:r>
              <a:rPr lang="pt-BR" dirty="0"/>
              <a:t>Operações de Entrada/Saída</a:t>
            </a:r>
          </a:p>
        </p:txBody>
      </p:sp>
      <p:sp>
        <p:nvSpPr>
          <p:cNvPr id="3" name="Espaço Reservado para Conteúdo 2">
            <a:extLst>
              <a:ext uri="{FF2B5EF4-FFF2-40B4-BE49-F238E27FC236}">
                <a16:creationId xmlns:a16="http://schemas.microsoft.com/office/drawing/2014/main" id="{3930F036-8208-4B16-87B1-9DFA05424119}"/>
              </a:ext>
            </a:extLst>
          </p:cNvPr>
          <p:cNvSpPr>
            <a:spLocks noGrp="1"/>
          </p:cNvSpPr>
          <p:nvPr>
            <p:ph sz="half" idx="1"/>
          </p:nvPr>
        </p:nvSpPr>
        <p:spPr/>
        <p:txBody>
          <a:bodyPr/>
          <a:lstStyle/>
          <a:p>
            <a:r>
              <a:rPr lang="pt-BR" dirty="0"/>
              <a:t>Disponibiliza uma interface entre a aplicação e o dispositivo, para realizar as operações de E/S.</a:t>
            </a:r>
          </a:p>
          <a:p>
            <a:endParaRPr lang="pt-BR" dirty="0"/>
          </a:p>
        </p:txBody>
      </p:sp>
      <p:pic>
        <p:nvPicPr>
          <p:cNvPr id="5" name="Espaço Reservado para Conteúdo 4">
            <a:extLst>
              <a:ext uri="{FF2B5EF4-FFF2-40B4-BE49-F238E27FC236}">
                <a16:creationId xmlns:a16="http://schemas.microsoft.com/office/drawing/2014/main" id="{1A4A438C-DDE7-4D91-903B-6ED69B31EF8B}"/>
              </a:ext>
            </a:extLst>
          </p:cNvPr>
          <p:cNvPicPr>
            <a:picLocks noGrp="1" noChangeAspect="1"/>
          </p:cNvPicPr>
          <p:nvPr>
            <p:ph sz="half" idx="2"/>
          </p:nvPr>
        </p:nvPicPr>
        <p:blipFill>
          <a:blip r:embed="rId2"/>
          <a:stretch>
            <a:fillRect/>
          </a:stretch>
        </p:blipFill>
        <p:spPr>
          <a:xfrm>
            <a:off x="6819953" y="2445406"/>
            <a:ext cx="5187225" cy="2530072"/>
          </a:xfrm>
          <a:prstGeom prst="rect">
            <a:avLst/>
          </a:prstGeom>
        </p:spPr>
      </p:pic>
    </p:spTree>
    <p:extLst>
      <p:ext uri="{BB962C8B-B14F-4D97-AF65-F5344CB8AC3E}">
        <p14:creationId xmlns:p14="http://schemas.microsoft.com/office/powerpoint/2010/main" val="4907803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CA438A-05E4-4293-8ED5-AE164C102657}"/>
              </a:ext>
            </a:extLst>
          </p:cNvPr>
          <p:cNvSpPr>
            <a:spLocks noGrp="1"/>
          </p:cNvSpPr>
          <p:nvPr>
            <p:ph type="title"/>
          </p:nvPr>
        </p:nvSpPr>
        <p:spPr/>
        <p:txBody>
          <a:bodyPr/>
          <a:lstStyle/>
          <a:p>
            <a:r>
              <a:rPr lang="pt-BR" dirty="0"/>
              <a:t>Atributos</a:t>
            </a:r>
          </a:p>
        </p:txBody>
      </p:sp>
      <p:sp>
        <p:nvSpPr>
          <p:cNvPr id="3" name="Espaço Reservado para Conteúdo 2">
            <a:extLst>
              <a:ext uri="{FF2B5EF4-FFF2-40B4-BE49-F238E27FC236}">
                <a16:creationId xmlns:a16="http://schemas.microsoft.com/office/drawing/2014/main" id="{6B91DD06-0433-4B43-8505-70EA0698D826}"/>
              </a:ext>
            </a:extLst>
          </p:cNvPr>
          <p:cNvSpPr>
            <a:spLocks noGrp="1"/>
          </p:cNvSpPr>
          <p:nvPr>
            <p:ph sz="half" idx="1"/>
          </p:nvPr>
        </p:nvSpPr>
        <p:spPr/>
        <p:txBody>
          <a:bodyPr/>
          <a:lstStyle/>
          <a:p>
            <a:r>
              <a:rPr lang="pt-BR" dirty="0"/>
              <a:t>São metadados dos arquivos, onde são gravados informações sobre os mesmos.</a:t>
            </a:r>
          </a:p>
        </p:txBody>
      </p:sp>
      <p:pic>
        <p:nvPicPr>
          <p:cNvPr id="5" name="Espaço Reservado para Conteúdo 4">
            <a:extLst>
              <a:ext uri="{FF2B5EF4-FFF2-40B4-BE49-F238E27FC236}">
                <a16:creationId xmlns:a16="http://schemas.microsoft.com/office/drawing/2014/main" id="{91DA3443-7E0B-4DB2-9217-83A28EDEB682}"/>
              </a:ext>
            </a:extLst>
          </p:cNvPr>
          <p:cNvPicPr>
            <a:picLocks noGrp="1" noChangeAspect="1"/>
          </p:cNvPicPr>
          <p:nvPr>
            <p:ph sz="half" idx="2"/>
          </p:nvPr>
        </p:nvPicPr>
        <p:blipFill>
          <a:blip r:embed="rId2"/>
          <a:stretch>
            <a:fillRect/>
          </a:stretch>
        </p:blipFill>
        <p:spPr>
          <a:xfrm>
            <a:off x="6675783" y="2595447"/>
            <a:ext cx="5181600" cy="2361119"/>
          </a:xfrm>
          <a:prstGeom prst="rect">
            <a:avLst/>
          </a:prstGeom>
        </p:spPr>
      </p:pic>
    </p:spTree>
    <p:extLst>
      <p:ext uri="{BB962C8B-B14F-4D97-AF65-F5344CB8AC3E}">
        <p14:creationId xmlns:p14="http://schemas.microsoft.com/office/powerpoint/2010/main" val="4088949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46B28A-7529-489B-93DA-0CF3539268A5}"/>
              </a:ext>
            </a:extLst>
          </p:cNvPr>
          <p:cNvSpPr>
            <a:spLocks noGrp="1"/>
          </p:cNvSpPr>
          <p:nvPr>
            <p:ph type="title"/>
          </p:nvPr>
        </p:nvSpPr>
        <p:spPr/>
        <p:txBody>
          <a:bodyPr/>
          <a:lstStyle/>
          <a:p>
            <a:r>
              <a:rPr lang="pt-BR"/>
              <a:t>Benefícios da aplicação do thread</a:t>
            </a:r>
          </a:p>
        </p:txBody>
      </p:sp>
      <p:sp>
        <p:nvSpPr>
          <p:cNvPr id="3" name="Espaço Reservado para Conteúdo 2">
            <a:extLst>
              <a:ext uri="{FF2B5EF4-FFF2-40B4-BE49-F238E27FC236}">
                <a16:creationId xmlns:a16="http://schemas.microsoft.com/office/drawing/2014/main" id="{71CCBB6F-F6FD-4C98-9D6F-6D1071591558}"/>
              </a:ext>
            </a:extLst>
          </p:cNvPr>
          <p:cNvSpPr>
            <a:spLocks noGrp="1"/>
          </p:cNvSpPr>
          <p:nvPr>
            <p:ph idx="1"/>
          </p:nvPr>
        </p:nvSpPr>
        <p:spPr/>
        <p:txBody>
          <a:bodyPr/>
          <a:lstStyle/>
          <a:p>
            <a:r>
              <a:rPr lang="pt-BR" dirty="0"/>
              <a:t>Com o compartilhamento do contexto de hardware não há necessidade de alocar recursos para cada processo da thread</a:t>
            </a:r>
          </a:p>
          <a:p>
            <a:r>
              <a:rPr lang="pt-BR" dirty="0"/>
              <a:t>Com o compartilhamento do espaço de endereçamento, os arquivos ficarão mais "próximos" no </a:t>
            </a:r>
            <a:r>
              <a:rPr lang="pt-BR" dirty="0" err="1"/>
              <a:t>alocamente</a:t>
            </a:r>
            <a:r>
              <a:rPr lang="pt-BR" dirty="0"/>
              <a:t>, agilizando o uso (Principal diferença)</a:t>
            </a:r>
          </a:p>
        </p:txBody>
      </p:sp>
    </p:spTree>
    <p:extLst>
      <p:ext uri="{BB962C8B-B14F-4D97-AF65-F5344CB8AC3E}">
        <p14:creationId xmlns:p14="http://schemas.microsoft.com/office/powerpoint/2010/main" val="16303804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71615D-A7DB-4896-BA12-6485AEE22767}"/>
              </a:ext>
            </a:extLst>
          </p:cNvPr>
          <p:cNvSpPr>
            <a:spLocks noGrp="1"/>
          </p:cNvSpPr>
          <p:nvPr>
            <p:ph type="title"/>
          </p:nvPr>
        </p:nvSpPr>
        <p:spPr/>
        <p:txBody>
          <a:bodyPr/>
          <a:lstStyle/>
          <a:p>
            <a:r>
              <a:rPr lang="pt-BR" dirty="0"/>
              <a:t>Diretórios</a:t>
            </a:r>
          </a:p>
        </p:txBody>
      </p:sp>
      <p:sp>
        <p:nvSpPr>
          <p:cNvPr id="3" name="Espaço Reservado para Conteúdo 2">
            <a:extLst>
              <a:ext uri="{FF2B5EF4-FFF2-40B4-BE49-F238E27FC236}">
                <a16:creationId xmlns:a16="http://schemas.microsoft.com/office/drawing/2014/main" id="{21B126F5-5E79-418D-B3FA-DA0AE50471C6}"/>
              </a:ext>
            </a:extLst>
          </p:cNvPr>
          <p:cNvSpPr>
            <a:spLocks noGrp="1"/>
          </p:cNvSpPr>
          <p:nvPr>
            <p:ph sz="half" idx="1"/>
          </p:nvPr>
        </p:nvSpPr>
        <p:spPr/>
        <p:txBody>
          <a:bodyPr/>
          <a:lstStyle/>
          <a:p>
            <a:pPr marL="0" indent="0">
              <a:buNone/>
            </a:pPr>
            <a:r>
              <a:rPr lang="pt-BR" dirty="0"/>
              <a:t>Na estrutura de árvore, foi estabelecido um path para o arquivo, mantendo sua unicidade.</a:t>
            </a:r>
          </a:p>
        </p:txBody>
      </p:sp>
      <p:pic>
        <p:nvPicPr>
          <p:cNvPr id="5" name="Espaço Reservado para Conteúdo 4">
            <a:extLst>
              <a:ext uri="{FF2B5EF4-FFF2-40B4-BE49-F238E27FC236}">
                <a16:creationId xmlns:a16="http://schemas.microsoft.com/office/drawing/2014/main" id="{456E51F7-6312-4C7C-B8FB-7B4B657B99AE}"/>
              </a:ext>
            </a:extLst>
          </p:cNvPr>
          <p:cNvPicPr>
            <a:picLocks noGrp="1" noChangeAspect="1"/>
          </p:cNvPicPr>
          <p:nvPr>
            <p:ph sz="half" idx="2"/>
          </p:nvPr>
        </p:nvPicPr>
        <p:blipFill>
          <a:blip r:embed="rId2"/>
          <a:stretch>
            <a:fillRect/>
          </a:stretch>
        </p:blipFill>
        <p:spPr>
          <a:xfrm>
            <a:off x="6266475" y="1825625"/>
            <a:ext cx="4993050" cy="4351338"/>
          </a:xfrm>
          <a:prstGeom prst="rect">
            <a:avLst/>
          </a:prstGeom>
        </p:spPr>
      </p:pic>
    </p:spTree>
    <p:extLst>
      <p:ext uri="{BB962C8B-B14F-4D97-AF65-F5344CB8AC3E}">
        <p14:creationId xmlns:p14="http://schemas.microsoft.com/office/powerpoint/2010/main" val="15359611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427ABD-2877-4764-964A-58C699345E2A}"/>
              </a:ext>
            </a:extLst>
          </p:cNvPr>
          <p:cNvSpPr>
            <a:spLocks noGrp="1"/>
          </p:cNvSpPr>
          <p:nvPr>
            <p:ph type="title"/>
          </p:nvPr>
        </p:nvSpPr>
        <p:spPr/>
        <p:txBody>
          <a:bodyPr/>
          <a:lstStyle/>
          <a:p>
            <a:r>
              <a:rPr lang="pt-BR" dirty="0"/>
              <a:t>Gerência de Alocação de espaço em disco</a:t>
            </a:r>
          </a:p>
        </p:txBody>
      </p:sp>
      <p:sp>
        <p:nvSpPr>
          <p:cNvPr id="5" name="Espaço Reservado para Conteúdo 4">
            <a:extLst>
              <a:ext uri="{FF2B5EF4-FFF2-40B4-BE49-F238E27FC236}">
                <a16:creationId xmlns:a16="http://schemas.microsoft.com/office/drawing/2014/main" id="{8011B8C1-6C15-4967-9D27-A6A4EFDBC874}"/>
              </a:ext>
            </a:extLst>
          </p:cNvPr>
          <p:cNvSpPr>
            <a:spLocks noGrp="1"/>
          </p:cNvSpPr>
          <p:nvPr>
            <p:ph idx="1"/>
          </p:nvPr>
        </p:nvSpPr>
        <p:spPr/>
        <p:txBody>
          <a:bodyPr/>
          <a:lstStyle/>
          <a:p>
            <a:endParaRPr lang="pt-BR" dirty="0"/>
          </a:p>
        </p:txBody>
      </p:sp>
    </p:spTree>
    <p:extLst>
      <p:ext uri="{BB962C8B-B14F-4D97-AF65-F5344CB8AC3E}">
        <p14:creationId xmlns:p14="http://schemas.microsoft.com/office/powerpoint/2010/main" val="2998804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B99A1B-A717-4140-8BA7-9EF7E3728DFF}"/>
              </a:ext>
            </a:extLst>
          </p:cNvPr>
          <p:cNvSpPr>
            <a:spLocks noGrp="1"/>
          </p:cNvSpPr>
          <p:nvPr>
            <p:ph type="title"/>
          </p:nvPr>
        </p:nvSpPr>
        <p:spPr/>
        <p:txBody>
          <a:bodyPr/>
          <a:lstStyle/>
          <a:p>
            <a:r>
              <a:rPr lang="pt-BR" dirty="0"/>
              <a:t>Alocação Contígua</a:t>
            </a:r>
          </a:p>
        </p:txBody>
      </p:sp>
      <p:sp>
        <p:nvSpPr>
          <p:cNvPr id="3" name="Espaço Reservado para Conteúdo 2">
            <a:extLst>
              <a:ext uri="{FF2B5EF4-FFF2-40B4-BE49-F238E27FC236}">
                <a16:creationId xmlns:a16="http://schemas.microsoft.com/office/drawing/2014/main" id="{145105CB-4220-402D-B1B6-194A9831DC57}"/>
              </a:ext>
            </a:extLst>
          </p:cNvPr>
          <p:cNvSpPr>
            <a:spLocks noGrp="1"/>
          </p:cNvSpPr>
          <p:nvPr>
            <p:ph idx="1"/>
          </p:nvPr>
        </p:nvSpPr>
        <p:spPr/>
        <p:txBody>
          <a:bodyPr/>
          <a:lstStyle/>
          <a:p>
            <a:r>
              <a:rPr lang="pt-BR" dirty="0"/>
              <a:t>Consiste em armazenar um arquivo em blocos sequencialmente dispostos no disco, localizando um arquivo através do endereço do primeiro bloco e sua extensão em blocos.</a:t>
            </a:r>
          </a:p>
          <a:p>
            <a:r>
              <a:rPr lang="pt-BR" dirty="0" err="1"/>
              <a:t>First-fit</a:t>
            </a:r>
            <a:r>
              <a:rPr lang="pt-BR" dirty="0"/>
              <a:t>: Utiliza o primeiro segmento que possui tamanho suficiente localizado.</a:t>
            </a:r>
          </a:p>
          <a:p>
            <a:r>
              <a:rPr lang="pt-BR" dirty="0"/>
              <a:t>Best-</a:t>
            </a:r>
            <a:r>
              <a:rPr lang="pt-BR" dirty="0" err="1"/>
              <a:t>fit</a:t>
            </a:r>
            <a:r>
              <a:rPr lang="pt-BR" dirty="0"/>
              <a:t>: Seleciona o menor segmento livre com tamanho suficiente.</a:t>
            </a:r>
          </a:p>
          <a:p>
            <a:r>
              <a:rPr lang="pt-BR" dirty="0" err="1"/>
              <a:t>Worst-fit</a:t>
            </a:r>
            <a:r>
              <a:rPr lang="pt-BR" dirty="0"/>
              <a:t>: Utiliza o maior espaço.</a:t>
            </a:r>
          </a:p>
        </p:txBody>
      </p:sp>
    </p:spTree>
    <p:extLst>
      <p:ext uri="{BB962C8B-B14F-4D97-AF65-F5344CB8AC3E}">
        <p14:creationId xmlns:p14="http://schemas.microsoft.com/office/powerpoint/2010/main" val="253486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64A548-9119-48B0-9F42-E1AE7946672C}"/>
              </a:ext>
            </a:extLst>
          </p:cNvPr>
          <p:cNvSpPr>
            <a:spLocks noGrp="1"/>
          </p:cNvSpPr>
          <p:nvPr>
            <p:ph type="title"/>
          </p:nvPr>
        </p:nvSpPr>
        <p:spPr/>
        <p:txBody>
          <a:bodyPr/>
          <a:lstStyle/>
          <a:p>
            <a:r>
              <a:rPr lang="pt-BR" dirty="0"/>
              <a:t>Alocação Encadeada</a:t>
            </a:r>
          </a:p>
        </p:txBody>
      </p:sp>
      <p:sp>
        <p:nvSpPr>
          <p:cNvPr id="3" name="Espaço Reservado para Conteúdo 2">
            <a:extLst>
              <a:ext uri="{FF2B5EF4-FFF2-40B4-BE49-F238E27FC236}">
                <a16:creationId xmlns:a16="http://schemas.microsoft.com/office/drawing/2014/main" id="{14BEDB33-D646-4B94-8F3F-2E1B3B824195}"/>
              </a:ext>
            </a:extLst>
          </p:cNvPr>
          <p:cNvSpPr>
            <a:spLocks noGrp="1"/>
          </p:cNvSpPr>
          <p:nvPr>
            <p:ph idx="1"/>
          </p:nvPr>
        </p:nvSpPr>
        <p:spPr/>
        <p:txBody>
          <a:bodyPr/>
          <a:lstStyle/>
          <a:p>
            <a:r>
              <a:rPr lang="pt-BR" dirty="0"/>
              <a:t>Utiliza uma lista encadeada para representar os próximos disponíveis, já que cada bloco aponta para o próximo, há fragmentação física mas ligados logicamente.</a:t>
            </a:r>
          </a:p>
        </p:txBody>
      </p:sp>
    </p:spTree>
    <p:extLst>
      <p:ext uri="{BB962C8B-B14F-4D97-AF65-F5344CB8AC3E}">
        <p14:creationId xmlns:p14="http://schemas.microsoft.com/office/powerpoint/2010/main" val="106983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1DFB24-424C-4F5D-B42C-196199BAEE04}"/>
              </a:ext>
            </a:extLst>
          </p:cNvPr>
          <p:cNvSpPr>
            <a:spLocks noGrp="1"/>
          </p:cNvSpPr>
          <p:nvPr>
            <p:ph type="title"/>
          </p:nvPr>
        </p:nvSpPr>
        <p:spPr/>
        <p:txBody>
          <a:bodyPr/>
          <a:lstStyle/>
          <a:p>
            <a:r>
              <a:rPr lang="pt-BR" dirty="0"/>
              <a:t>Alocação Indexada</a:t>
            </a:r>
          </a:p>
        </p:txBody>
      </p:sp>
      <p:sp>
        <p:nvSpPr>
          <p:cNvPr id="3" name="Espaço Reservado para Conteúdo 2">
            <a:extLst>
              <a:ext uri="{FF2B5EF4-FFF2-40B4-BE49-F238E27FC236}">
                <a16:creationId xmlns:a16="http://schemas.microsoft.com/office/drawing/2014/main" id="{66A88F77-259B-4FFE-A6BE-FF6C53E52DC1}"/>
              </a:ext>
            </a:extLst>
          </p:cNvPr>
          <p:cNvSpPr>
            <a:spLocks noGrp="1"/>
          </p:cNvSpPr>
          <p:nvPr>
            <p:ph idx="1"/>
          </p:nvPr>
        </p:nvSpPr>
        <p:spPr/>
        <p:txBody>
          <a:bodyPr/>
          <a:lstStyle/>
          <a:p>
            <a:r>
              <a:rPr lang="pt-BR" dirty="0"/>
              <a:t>Soluciona a limitação da encadeada de impossibilitar o acesso direto aos blocos dos arquivos, criando um bloco de índice que lista os blocos do arquivo.</a:t>
            </a:r>
          </a:p>
        </p:txBody>
      </p:sp>
    </p:spTree>
    <p:extLst>
      <p:ext uri="{BB962C8B-B14F-4D97-AF65-F5344CB8AC3E}">
        <p14:creationId xmlns:p14="http://schemas.microsoft.com/office/powerpoint/2010/main" val="32755768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34F2D2-6957-443B-948A-FB2136223416}"/>
              </a:ext>
            </a:extLst>
          </p:cNvPr>
          <p:cNvSpPr>
            <a:spLocks noGrp="1"/>
          </p:cNvSpPr>
          <p:nvPr>
            <p:ph type="title"/>
          </p:nvPr>
        </p:nvSpPr>
        <p:spPr/>
        <p:txBody>
          <a:bodyPr/>
          <a:lstStyle/>
          <a:p>
            <a:r>
              <a:rPr lang="pt-BR" dirty="0"/>
              <a:t>Proteção de Acesso</a:t>
            </a:r>
          </a:p>
        </p:txBody>
      </p:sp>
      <p:sp>
        <p:nvSpPr>
          <p:cNvPr id="3" name="Espaço Reservado para Conteúdo 2">
            <a:extLst>
              <a:ext uri="{FF2B5EF4-FFF2-40B4-BE49-F238E27FC236}">
                <a16:creationId xmlns:a16="http://schemas.microsoft.com/office/drawing/2014/main" id="{E24FEDE8-51AF-4947-8EFD-0DDC8F22BF75}"/>
              </a:ext>
            </a:extLst>
          </p:cNvPr>
          <p:cNvSpPr>
            <a:spLocks noGrp="1"/>
          </p:cNvSpPr>
          <p:nvPr>
            <p:ph idx="1"/>
          </p:nvPr>
        </p:nvSpPr>
        <p:spPr/>
        <p:txBody>
          <a:bodyPr>
            <a:normAutofit fontScale="92500"/>
          </a:bodyPr>
          <a:lstStyle/>
          <a:p>
            <a:r>
              <a:rPr lang="pt-BR" dirty="0"/>
              <a:t>Senha de Acesso: Libera acesso total ao arquivo, leitura e escrita, mediante senha.</a:t>
            </a:r>
          </a:p>
          <a:p>
            <a:r>
              <a:rPr lang="pt-BR" dirty="0"/>
              <a:t>Grupos de Usuários: Há 3 níveis de proteção:</a:t>
            </a:r>
          </a:p>
          <a:p>
            <a:pPr lvl="1"/>
            <a:r>
              <a:rPr lang="pt-BR" dirty="0" err="1"/>
              <a:t>Owner</a:t>
            </a:r>
            <a:r>
              <a:rPr lang="pt-BR" dirty="0"/>
              <a:t> (dono)</a:t>
            </a:r>
          </a:p>
          <a:p>
            <a:pPr lvl="1"/>
            <a:r>
              <a:rPr lang="pt-BR" dirty="0" err="1"/>
              <a:t>Group</a:t>
            </a:r>
            <a:r>
              <a:rPr lang="pt-BR" dirty="0"/>
              <a:t> (Grupo): Grupo o qual o dono pertence</a:t>
            </a:r>
          </a:p>
          <a:p>
            <a:pPr lvl="1"/>
            <a:r>
              <a:rPr lang="pt-BR" dirty="0" err="1"/>
              <a:t>All</a:t>
            </a:r>
            <a:r>
              <a:rPr lang="pt-BR" dirty="0"/>
              <a:t> (Todos): Todos os integrantes do sistema</a:t>
            </a:r>
          </a:p>
          <a:p>
            <a:pPr lvl="1"/>
            <a:r>
              <a:rPr lang="pt-BR" dirty="0"/>
              <a:t>Dentro deste escopo pode ser dado permissão de leitura, escrita, execução e eliminação para estes 3 níveis.</a:t>
            </a:r>
          </a:p>
          <a:p>
            <a:r>
              <a:rPr lang="pt-BR" dirty="0"/>
              <a:t>Lista de Controle de Acesso:</a:t>
            </a:r>
          </a:p>
          <a:p>
            <a:pPr lvl="1"/>
            <a:r>
              <a:rPr lang="pt-BR" dirty="0"/>
              <a:t>Um arquivo possui uma lista de usuários com seus respectivos acessos, o sistema busca o usuário para conferir qual nível ele pode acessar.</a:t>
            </a:r>
          </a:p>
        </p:txBody>
      </p:sp>
    </p:spTree>
    <p:extLst>
      <p:ext uri="{BB962C8B-B14F-4D97-AF65-F5344CB8AC3E}">
        <p14:creationId xmlns:p14="http://schemas.microsoft.com/office/powerpoint/2010/main" val="7943187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DC27C4-4014-4D91-BC7D-6C41782451C5}"/>
              </a:ext>
            </a:extLst>
          </p:cNvPr>
          <p:cNvSpPr>
            <a:spLocks noGrp="1"/>
          </p:cNvSpPr>
          <p:nvPr>
            <p:ph type="title"/>
          </p:nvPr>
        </p:nvSpPr>
        <p:spPr/>
        <p:txBody>
          <a:bodyPr/>
          <a:lstStyle/>
          <a:p>
            <a:r>
              <a:rPr lang="pt-BR" dirty="0"/>
              <a:t>Gerência de Dispositivos</a:t>
            </a:r>
          </a:p>
        </p:txBody>
      </p:sp>
      <p:sp>
        <p:nvSpPr>
          <p:cNvPr id="3" name="Espaço Reservado para Conteúdo 2">
            <a:extLst>
              <a:ext uri="{FF2B5EF4-FFF2-40B4-BE49-F238E27FC236}">
                <a16:creationId xmlns:a16="http://schemas.microsoft.com/office/drawing/2014/main" id="{D6F19749-496A-4816-928F-409640DD9E21}"/>
              </a:ext>
            </a:extLst>
          </p:cNvPr>
          <p:cNvSpPr>
            <a:spLocks noGrp="1"/>
          </p:cNvSpPr>
          <p:nvPr>
            <p:ph idx="1"/>
          </p:nvPr>
        </p:nvSpPr>
        <p:spPr/>
        <p:txBody>
          <a:bodyPr/>
          <a:lstStyle/>
          <a:p>
            <a:pPr marL="0" indent="0">
              <a:buNone/>
            </a:pPr>
            <a:endParaRPr lang="pt-BR" dirty="0"/>
          </a:p>
        </p:txBody>
      </p:sp>
    </p:spTree>
    <p:extLst>
      <p:ext uri="{BB962C8B-B14F-4D97-AF65-F5344CB8AC3E}">
        <p14:creationId xmlns:p14="http://schemas.microsoft.com/office/powerpoint/2010/main" val="17158935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1F0DFC-B586-4333-824A-132E319CF8AB}"/>
              </a:ext>
            </a:extLst>
          </p:cNvPr>
          <p:cNvSpPr>
            <a:spLocks noGrp="1"/>
          </p:cNvSpPr>
          <p:nvPr>
            <p:ph type="title"/>
          </p:nvPr>
        </p:nvSpPr>
        <p:spPr/>
        <p:txBody>
          <a:bodyPr/>
          <a:lstStyle/>
          <a:p>
            <a:r>
              <a:rPr lang="pt-BR" dirty="0"/>
              <a:t>Acesso ao subsistema de entrada e saída</a:t>
            </a:r>
          </a:p>
        </p:txBody>
      </p:sp>
      <p:sp>
        <p:nvSpPr>
          <p:cNvPr id="3" name="Espaço Reservado para Conteúdo 2">
            <a:extLst>
              <a:ext uri="{FF2B5EF4-FFF2-40B4-BE49-F238E27FC236}">
                <a16:creationId xmlns:a16="http://schemas.microsoft.com/office/drawing/2014/main" id="{5AAF0D07-CDFC-4E92-8150-ED2E59521BA7}"/>
              </a:ext>
            </a:extLst>
          </p:cNvPr>
          <p:cNvSpPr>
            <a:spLocks noGrp="1"/>
          </p:cNvSpPr>
          <p:nvPr>
            <p:ph idx="1"/>
          </p:nvPr>
        </p:nvSpPr>
        <p:spPr/>
        <p:txBody>
          <a:bodyPr/>
          <a:lstStyle/>
          <a:p>
            <a:r>
              <a:rPr lang="pt-BR" dirty="0"/>
              <a:t>São realizadas system </a:t>
            </a:r>
            <a:r>
              <a:rPr lang="pt-BR" dirty="0" err="1"/>
              <a:t>calls</a:t>
            </a:r>
            <a:r>
              <a:rPr lang="pt-BR" dirty="0"/>
              <a:t> de entrada/saída para que a aplicação possa se comunicar com os </a:t>
            </a:r>
            <a:r>
              <a:rPr lang="pt-BR" dirty="0" err="1"/>
              <a:t>devices</a:t>
            </a:r>
            <a:r>
              <a:rPr lang="pt-BR" dirty="0"/>
              <a:t> com mais facilidade e segurança.</a:t>
            </a:r>
          </a:p>
          <a:p>
            <a:endParaRPr lang="pt-BR" dirty="0"/>
          </a:p>
        </p:txBody>
      </p:sp>
    </p:spTree>
    <p:extLst>
      <p:ext uri="{BB962C8B-B14F-4D97-AF65-F5344CB8AC3E}">
        <p14:creationId xmlns:p14="http://schemas.microsoft.com/office/powerpoint/2010/main" val="16018213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EC722E-789A-4178-814F-03B644790158}"/>
              </a:ext>
            </a:extLst>
          </p:cNvPr>
          <p:cNvSpPr>
            <a:spLocks noGrp="1"/>
          </p:cNvSpPr>
          <p:nvPr>
            <p:ph type="title"/>
          </p:nvPr>
        </p:nvSpPr>
        <p:spPr/>
        <p:txBody>
          <a:bodyPr/>
          <a:lstStyle/>
          <a:p>
            <a:r>
              <a:rPr lang="pt-BR" dirty="0" err="1"/>
              <a:t>Device</a:t>
            </a:r>
            <a:r>
              <a:rPr lang="pt-BR" dirty="0"/>
              <a:t> Drivers</a:t>
            </a:r>
          </a:p>
        </p:txBody>
      </p:sp>
      <p:sp>
        <p:nvSpPr>
          <p:cNvPr id="3" name="Espaço Reservado para Conteúdo 2">
            <a:extLst>
              <a:ext uri="{FF2B5EF4-FFF2-40B4-BE49-F238E27FC236}">
                <a16:creationId xmlns:a16="http://schemas.microsoft.com/office/drawing/2014/main" id="{69B19E13-0F64-4696-9C10-A217E274A8DF}"/>
              </a:ext>
            </a:extLst>
          </p:cNvPr>
          <p:cNvSpPr>
            <a:spLocks noGrp="1"/>
          </p:cNvSpPr>
          <p:nvPr>
            <p:ph idx="1"/>
          </p:nvPr>
        </p:nvSpPr>
        <p:spPr/>
        <p:txBody>
          <a:bodyPr/>
          <a:lstStyle/>
          <a:p>
            <a:r>
              <a:rPr lang="pt-BR" dirty="0"/>
              <a:t>Ou somente driver, tem como função implementar a comunicação do subsistema de E/S através de controladores.</a:t>
            </a:r>
          </a:p>
          <a:p>
            <a:r>
              <a:rPr lang="pt-BR" dirty="0"/>
              <a:t>O Subsistema de E/S liga todos os dispositivos enquanto que os drivers trata de seus aspectos particulares.</a:t>
            </a:r>
          </a:p>
        </p:txBody>
      </p:sp>
    </p:spTree>
    <p:extLst>
      <p:ext uri="{BB962C8B-B14F-4D97-AF65-F5344CB8AC3E}">
        <p14:creationId xmlns:p14="http://schemas.microsoft.com/office/powerpoint/2010/main" val="21159555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B071B7-3F74-4D5F-B021-6630D00B9331}"/>
              </a:ext>
            </a:extLst>
          </p:cNvPr>
          <p:cNvSpPr>
            <a:spLocks noGrp="1"/>
          </p:cNvSpPr>
          <p:nvPr>
            <p:ph type="title"/>
          </p:nvPr>
        </p:nvSpPr>
        <p:spPr/>
        <p:txBody>
          <a:bodyPr/>
          <a:lstStyle/>
          <a:p>
            <a:r>
              <a:rPr lang="pt-BR" dirty="0"/>
              <a:t>Controladores</a:t>
            </a:r>
          </a:p>
        </p:txBody>
      </p:sp>
      <p:sp>
        <p:nvSpPr>
          <p:cNvPr id="3" name="Espaço Reservado para Conteúdo 2">
            <a:extLst>
              <a:ext uri="{FF2B5EF4-FFF2-40B4-BE49-F238E27FC236}">
                <a16:creationId xmlns:a16="http://schemas.microsoft.com/office/drawing/2014/main" id="{9F74FBB1-DB76-466F-A25C-FFC8478B401C}"/>
              </a:ext>
            </a:extLst>
          </p:cNvPr>
          <p:cNvSpPr>
            <a:spLocks noGrp="1"/>
          </p:cNvSpPr>
          <p:nvPr>
            <p:ph idx="1"/>
          </p:nvPr>
        </p:nvSpPr>
        <p:spPr/>
        <p:txBody>
          <a:bodyPr/>
          <a:lstStyle/>
          <a:p>
            <a:r>
              <a:rPr lang="pt-BR" dirty="0"/>
              <a:t>Componentes de hardware que manipulam diretamente os dispositivos de E/S, sendo a ponte entre os drivers e o dispositivo diretamente, tendo memória e registradores próprios para </a:t>
            </a:r>
            <a:r>
              <a:rPr lang="pt-BR"/>
              <a:t>esta implantação.</a:t>
            </a:r>
          </a:p>
          <a:p>
            <a:endParaRPr lang="pt-BR" dirty="0"/>
          </a:p>
        </p:txBody>
      </p:sp>
    </p:spTree>
    <p:extLst>
      <p:ext uri="{BB962C8B-B14F-4D97-AF65-F5344CB8AC3E}">
        <p14:creationId xmlns:p14="http://schemas.microsoft.com/office/powerpoint/2010/main" val="1412989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65F500-2AB4-4941-ACA4-BA6A81CA07CD}"/>
              </a:ext>
            </a:extLst>
          </p:cNvPr>
          <p:cNvSpPr>
            <a:spLocks noGrp="1"/>
          </p:cNvSpPr>
          <p:nvPr>
            <p:ph type="title"/>
          </p:nvPr>
        </p:nvSpPr>
        <p:spPr>
          <a:xfrm>
            <a:off x="838200" y="365125"/>
            <a:ext cx="9365974" cy="1325563"/>
          </a:xfrm>
        </p:spPr>
        <p:txBody>
          <a:bodyPr/>
          <a:lstStyle/>
          <a:p>
            <a:r>
              <a:rPr lang="pt-BR" dirty="0"/>
              <a:t>Thread Modo Usuário e Thread Modo Kernel</a:t>
            </a:r>
          </a:p>
        </p:txBody>
      </p:sp>
      <p:sp>
        <p:nvSpPr>
          <p:cNvPr id="3" name="Espaço Reservado para Conteúdo 2">
            <a:extLst>
              <a:ext uri="{FF2B5EF4-FFF2-40B4-BE49-F238E27FC236}">
                <a16:creationId xmlns:a16="http://schemas.microsoft.com/office/drawing/2014/main" id="{80D26C43-7EBF-47D1-AFCF-D60F9C5A956E}"/>
              </a:ext>
            </a:extLst>
          </p:cNvPr>
          <p:cNvSpPr>
            <a:spLocks noGrp="1"/>
          </p:cNvSpPr>
          <p:nvPr>
            <p:ph idx="1"/>
          </p:nvPr>
        </p:nvSpPr>
        <p:spPr/>
        <p:txBody>
          <a:bodyPr/>
          <a:lstStyle/>
          <a:p>
            <a:r>
              <a:rPr lang="pt-BR" dirty="0"/>
              <a:t>Modo Usuário – O programador utiliza algoritmos para criar, executar, escalonar e destruir a thread.</a:t>
            </a:r>
          </a:p>
          <a:p>
            <a:r>
              <a:rPr lang="pt-BR" dirty="0"/>
              <a:t>Modo Kernel – Escalonados diretamente pelo sistema operacional.</a:t>
            </a:r>
          </a:p>
        </p:txBody>
      </p:sp>
    </p:spTree>
    <p:extLst>
      <p:ext uri="{BB962C8B-B14F-4D97-AF65-F5344CB8AC3E}">
        <p14:creationId xmlns:p14="http://schemas.microsoft.com/office/powerpoint/2010/main" val="1735748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678209-346E-4A1D-AF78-3C81AEE2766E}"/>
              </a:ext>
            </a:extLst>
          </p:cNvPr>
          <p:cNvSpPr>
            <a:spLocks noGrp="1"/>
          </p:cNvSpPr>
          <p:nvPr>
            <p:ph type="title"/>
          </p:nvPr>
        </p:nvSpPr>
        <p:spPr/>
        <p:txBody>
          <a:bodyPr/>
          <a:lstStyle/>
          <a:p>
            <a:r>
              <a:rPr lang="pt-BR" dirty="0"/>
              <a:t>Sincronização e Comunicação entre processos</a:t>
            </a:r>
          </a:p>
        </p:txBody>
      </p:sp>
      <p:sp>
        <p:nvSpPr>
          <p:cNvPr id="3" name="Espaço Reservado para Conteúdo 2">
            <a:extLst>
              <a:ext uri="{FF2B5EF4-FFF2-40B4-BE49-F238E27FC236}">
                <a16:creationId xmlns:a16="http://schemas.microsoft.com/office/drawing/2014/main" id="{62BA2AFF-AB25-4FE4-AF52-AE16B23A858C}"/>
              </a:ext>
            </a:extLst>
          </p:cNvPr>
          <p:cNvSpPr>
            <a:spLocks noGrp="1"/>
          </p:cNvSpPr>
          <p:nvPr>
            <p:ph idx="1"/>
          </p:nvPr>
        </p:nvSpPr>
        <p:spPr/>
        <p:txBody>
          <a:bodyPr/>
          <a:lstStyle/>
          <a:p>
            <a:endParaRPr lang="pt-BR" dirty="0"/>
          </a:p>
        </p:txBody>
      </p:sp>
    </p:spTree>
    <p:extLst>
      <p:ext uri="{BB962C8B-B14F-4D97-AF65-F5344CB8AC3E}">
        <p14:creationId xmlns:p14="http://schemas.microsoft.com/office/powerpoint/2010/main" val="2388336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F3A533-0C4A-47BA-8282-A723748D5834}"/>
              </a:ext>
            </a:extLst>
          </p:cNvPr>
          <p:cNvSpPr>
            <a:spLocks noGrp="1"/>
          </p:cNvSpPr>
          <p:nvPr>
            <p:ph type="title"/>
          </p:nvPr>
        </p:nvSpPr>
        <p:spPr/>
        <p:txBody>
          <a:bodyPr>
            <a:normAutofit fontScale="90000"/>
          </a:bodyPr>
          <a:lstStyle/>
          <a:p>
            <a:r>
              <a:rPr lang="pt-BR" dirty="0"/>
              <a:t>Mecanismos para evitar conflito entre processos concorrentes</a:t>
            </a:r>
            <a:br>
              <a:rPr lang="pt-BR" dirty="0"/>
            </a:br>
            <a:endParaRPr lang="pt-BR" dirty="0"/>
          </a:p>
        </p:txBody>
      </p:sp>
      <p:sp>
        <p:nvSpPr>
          <p:cNvPr id="3" name="Espaço Reservado para Conteúdo 2">
            <a:extLst>
              <a:ext uri="{FF2B5EF4-FFF2-40B4-BE49-F238E27FC236}">
                <a16:creationId xmlns:a16="http://schemas.microsoft.com/office/drawing/2014/main" id="{52F01A4E-8BC8-48EB-ACA0-4E8F780F0866}"/>
              </a:ext>
            </a:extLst>
          </p:cNvPr>
          <p:cNvSpPr>
            <a:spLocks noGrp="1"/>
          </p:cNvSpPr>
          <p:nvPr>
            <p:ph idx="1"/>
          </p:nvPr>
        </p:nvSpPr>
        <p:spPr/>
        <p:txBody>
          <a:bodyPr>
            <a:normAutofit lnSpcReduction="10000"/>
          </a:bodyPr>
          <a:lstStyle/>
          <a:p>
            <a:r>
              <a:rPr lang="pt-BR" dirty="0"/>
              <a:t>Exclusão Mútua: 2 ou mais processão não irão executar</a:t>
            </a:r>
          </a:p>
          <a:p>
            <a:r>
              <a:rPr lang="pt-BR" dirty="0"/>
              <a:t>Sincronização Condicional: A concorrência pode acontecer somente com uma condição específica.</a:t>
            </a:r>
          </a:p>
          <a:p>
            <a:r>
              <a:rPr lang="pt-BR" dirty="0"/>
              <a:t>Semáforo: Utilizando uma lógica baseado em enumerar os processos, aplica exclusão mútua e sincronização condicional.</a:t>
            </a:r>
          </a:p>
          <a:p>
            <a:r>
              <a:rPr lang="pt-BR" dirty="0"/>
              <a:t>Monitores: Solução semelhante ao semáforo, encapsulada de responsabilidade do compilador, evitando erros.</a:t>
            </a:r>
          </a:p>
          <a:p>
            <a:r>
              <a:rPr lang="pt-BR" dirty="0"/>
              <a:t>Troca de Mensagens: Mecanismo de mensagens que são trocadas entre os processos evitando estes conflitos antes que ocorram.</a:t>
            </a:r>
          </a:p>
        </p:txBody>
      </p:sp>
    </p:spTree>
    <p:extLst>
      <p:ext uri="{BB962C8B-B14F-4D97-AF65-F5344CB8AC3E}">
        <p14:creationId xmlns:p14="http://schemas.microsoft.com/office/powerpoint/2010/main" val="3036032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068542-7C65-4E42-8575-DAA7234EE50E}"/>
              </a:ext>
            </a:extLst>
          </p:cNvPr>
          <p:cNvSpPr>
            <a:spLocks noGrp="1"/>
          </p:cNvSpPr>
          <p:nvPr>
            <p:ph type="title"/>
          </p:nvPr>
        </p:nvSpPr>
        <p:spPr/>
        <p:txBody>
          <a:bodyPr/>
          <a:lstStyle/>
          <a:p>
            <a:r>
              <a:rPr lang="pt-BR" dirty="0" err="1"/>
              <a:t>Deadlock</a:t>
            </a:r>
            <a:endParaRPr lang="pt-BR" dirty="0"/>
          </a:p>
        </p:txBody>
      </p:sp>
      <p:sp>
        <p:nvSpPr>
          <p:cNvPr id="3" name="Espaço Reservado para Conteúdo 2">
            <a:extLst>
              <a:ext uri="{FF2B5EF4-FFF2-40B4-BE49-F238E27FC236}">
                <a16:creationId xmlns:a16="http://schemas.microsoft.com/office/drawing/2014/main" id="{F90BDFF8-7582-41FC-B77E-77631F3D5C72}"/>
              </a:ext>
            </a:extLst>
          </p:cNvPr>
          <p:cNvSpPr>
            <a:spLocks noGrp="1"/>
          </p:cNvSpPr>
          <p:nvPr>
            <p:ph idx="1"/>
          </p:nvPr>
        </p:nvSpPr>
        <p:spPr/>
        <p:txBody>
          <a:bodyPr>
            <a:normAutofit lnSpcReduction="10000"/>
          </a:bodyPr>
          <a:lstStyle/>
          <a:p>
            <a:r>
              <a:rPr lang="pt-BR" dirty="0"/>
              <a:t>Situação onde um processo aguarda um recurso que nunca estará disponível ou evento que não ocorrerá.</a:t>
            </a:r>
          </a:p>
          <a:p>
            <a:r>
              <a:rPr lang="pt-BR" dirty="0"/>
              <a:t>Para ocorrer um </a:t>
            </a:r>
            <a:r>
              <a:rPr lang="pt-BR" dirty="0" err="1"/>
              <a:t>deadlock</a:t>
            </a:r>
            <a:r>
              <a:rPr lang="pt-BR" dirty="0"/>
              <a:t> quadro condições devem acontecer simultaneamente:</a:t>
            </a:r>
          </a:p>
          <a:p>
            <a:pPr lvl="1"/>
            <a:r>
              <a:rPr lang="pt-BR" dirty="0"/>
              <a:t>Exclusão mútua: Cada recurso só pode estar alocado a um único processo em um determinado instante.</a:t>
            </a:r>
          </a:p>
          <a:p>
            <a:pPr lvl="1"/>
            <a:r>
              <a:rPr lang="pt-BR" dirty="0"/>
              <a:t>Espera por recurso: um processo, além dos recursos já alocados, pode estar esperando por outros recursos.</a:t>
            </a:r>
          </a:p>
          <a:p>
            <a:pPr lvl="1"/>
            <a:r>
              <a:rPr lang="pt-BR" dirty="0"/>
              <a:t>Não-preempção: um recurso não pode ser liberado de um processo só porque outros processos desejam o mesmo recurso.</a:t>
            </a:r>
          </a:p>
          <a:p>
            <a:pPr lvl="1"/>
            <a:r>
              <a:rPr lang="pt-BR" dirty="0"/>
              <a:t>Espera circular: um processo pode ter de esperar por um recurso alocado a outro processo e vice-versa.</a:t>
            </a:r>
          </a:p>
        </p:txBody>
      </p:sp>
    </p:spTree>
    <p:extLst>
      <p:ext uri="{BB962C8B-B14F-4D97-AF65-F5344CB8AC3E}">
        <p14:creationId xmlns:p14="http://schemas.microsoft.com/office/powerpoint/2010/main" val="4073169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873647-EF57-4B7A-80A3-0D10A7944B2E}"/>
              </a:ext>
            </a:extLst>
          </p:cNvPr>
          <p:cNvSpPr>
            <a:spLocks noGrp="1"/>
          </p:cNvSpPr>
          <p:nvPr>
            <p:ph type="title"/>
          </p:nvPr>
        </p:nvSpPr>
        <p:spPr/>
        <p:txBody>
          <a:bodyPr/>
          <a:lstStyle/>
          <a:p>
            <a:r>
              <a:rPr lang="pt-BR" dirty="0"/>
              <a:t>Gerência do Processador</a:t>
            </a:r>
          </a:p>
        </p:txBody>
      </p:sp>
      <p:sp>
        <p:nvSpPr>
          <p:cNvPr id="3" name="Espaço Reservado para Conteúdo 2">
            <a:extLst>
              <a:ext uri="{FF2B5EF4-FFF2-40B4-BE49-F238E27FC236}">
                <a16:creationId xmlns:a16="http://schemas.microsoft.com/office/drawing/2014/main" id="{C6659AB1-0609-44AD-AF73-DF905A25426E}"/>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771052298"/>
      </p:ext>
    </p:extLst>
  </p:cSld>
  <p:clrMapOvr>
    <a:masterClrMapping/>
  </p:clrMapOvr>
</p:sld>
</file>

<file path=ppt/theme/theme1.xml><?xml version="1.0" encoding="utf-8"?>
<a:theme xmlns:a="http://schemas.openxmlformats.org/drawingml/2006/main" name="Tema do Office">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1558</TotalTime>
  <Words>1900</Words>
  <Application>Microsoft Office PowerPoint</Application>
  <PresentationFormat>Widescreen</PresentationFormat>
  <Paragraphs>137</Paragraphs>
  <Slides>49</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49</vt:i4>
      </vt:variant>
    </vt:vector>
  </HeadingPairs>
  <TitlesOfParts>
    <vt:vector size="52" baseType="lpstr">
      <vt:lpstr>Arial</vt:lpstr>
      <vt:lpstr>Century Schoolbook</vt:lpstr>
      <vt:lpstr>Tema do Office</vt:lpstr>
      <vt:lpstr>Revisão de Sistemas Operacionais</vt:lpstr>
      <vt:lpstr>Threads</vt:lpstr>
      <vt:lpstr>Definição de Threads</vt:lpstr>
      <vt:lpstr>Benefícios da aplicação do thread</vt:lpstr>
      <vt:lpstr>Thread Modo Usuário e Thread Modo Kernel</vt:lpstr>
      <vt:lpstr>Sincronização e Comunicação entre processos</vt:lpstr>
      <vt:lpstr>Mecanismos para evitar conflito entre processos concorrentes </vt:lpstr>
      <vt:lpstr>Deadlock</vt:lpstr>
      <vt:lpstr>Gerência do Processador</vt:lpstr>
      <vt:lpstr>Política de Escalonamento</vt:lpstr>
      <vt:lpstr>Critérios de Escalonamento</vt:lpstr>
      <vt:lpstr>Escalonamentos Não-Preemptivos e Preemptivos</vt:lpstr>
      <vt:lpstr>Escalonamento First-In-First-Out (FIFO)</vt:lpstr>
      <vt:lpstr>Escolanemnto Shortest-Job-First (SJF)</vt:lpstr>
      <vt:lpstr>Escalonamento Cooperativo</vt:lpstr>
      <vt:lpstr>Escalonamento Circular</vt:lpstr>
      <vt:lpstr>Escalonamento por Prioridades</vt:lpstr>
      <vt:lpstr>Escalonamento Circular com Prioridades</vt:lpstr>
      <vt:lpstr>Escalonamento por Múltiplas Filas</vt:lpstr>
      <vt:lpstr>Escalonamento por Múltiplas Filas com Realimentação</vt:lpstr>
      <vt:lpstr>Gerência de Memória</vt:lpstr>
      <vt:lpstr>Funções Básicas</vt:lpstr>
      <vt:lpstr>Alocação Contígua Simples</vt:lpstr>
      <vt:lpstr>Técnica de Overlay</vt:lpstr>
      <vt:lpstr>Alocação Particionada</vt:lpstr>
      <vt:lpstr>Alocação Particionada Dinâmica</vt:lpstr>
      <vt:lpstr>Estratégias de Alocação de Partição</vt:lpstr>
      <vt:lpstr>Swapping</vt:lpstr>
      <vt:lpstr>Gerência de Memória Virtual</vt:lpstr>
      <vt:lpstr>Mapeamento</vt:lpstr>
      <vt:lpstr>Memória virtual por Paginação</vt:lpstr>
      <vt:lpstr>Políticas de busca de Páginas</vt:lpstr>
      <vt:lpstr>Políticas de Substituição de Páginas</vt:lpstr>
      <vt:lpstr>Algoritmos de Substituição de páginas</vt:lpstr>
      <vt:lpstr>Sistema de Arquivos</vt:lpstr>
      <vt:lpstr>Arquivos</vt:lpstr>
      <vt:lpstr>Organização de Arquivos</vt:lpstr>
      <vt:lpstr>Operações de Entrada/Saída</vt:lpstr>
      <vt:lpstr>Atributos</vt:lpstr>
      <vt:lpstr>Diretórios</vt:lpstr>
      <vt:lpstr>Gerência de Alocação de espaço em disco</vt:lpstr>
      <vt:lpstr>Alocação Contígua</vt:lpstr>
      <vt:lpstr>Alocação Encadeada</vt:lpstr>
      <vt:lpstr>Alocação Indexada</vt:lpstr>
      <vt:lpstr>Proteção de Acesso</vt:lpstr>
      <vt:lpstr>Gerência de Dispositivos</vt:lpstr>
      <vt:lpstr>Acesso ao subsistema de entrada e saída</vt:lpstr>
      <vt:lpstr>Device Drivers</vt:lpstr>
      <vt:lpstr>Controladores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Felipe Soares Casseb dos Santos</dc:creator>
  <cp:lastModifiedBy>Felipe Casseb</cp:lastModifiedBy>
  <cp:revision>116</cp:revision>
  <dcterms:created xsi:type="dcterms:W3CDTF">2016-04-01T01:07:07Z</dcterms:created>
  <dcterms:modified xsi:type="dcterms:W3CDTF">2017-06-18T12:27:36Z</dcterms:modified>
</cp:coreProperties>
</file>