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618"/>
            <a:ext cx="4355899" cy="4341663"/>
          </a:xfrm>
          <a:prstGeom prst="rect">
            <a:avLst/>
          </a:prstGeom>
          <a:noFill/>
          <a:effectLst>
            <a:glow rad="749300">
              <a:schemeClr val="bg1">
                <a:alpha val="0"/>
              </a:schemeClr>
            </a:glow>
          </a:effec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7" y="111643"/>
            <a:ext cx="1885071" cy="18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Linguagem de Programação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by Casseb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Coleção X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endParaRPr lang="pt-BR" dirty="0"/>
          </a:p>
          <a:p>
            <a:pPr lvl="1"/>
            <a:r>
              <a:rPr lang="pt-BR" dirty="0"/>
              <a:t>Trabalha com tipos primitivos</a:t>
            </a:r>
          </a:p>
          <a:p>
            <a:pPr lvl="1"/>
            <a:r>
              <a:rPr lang="pt-BR" dirty="0"/>
              <a:t>Necessário saber o número máximo de elementos</a:t>
            </a:r>
          </a:p>
          <a:p>
            <a:pPr lvl="1"/>
            <a:r>
              <a:rPr lang="pt-BR" dirty="0"/>
              <a:t>Necessário trabalhar diretamente com os índices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Coleções</a:t>
            </a:r>
          </a:p>
          <a:p>
            <a:pPr lvl="1"/>
            <a:r>
              <a:rPr lang="pt-BR" dirty="0"/>
              <a:t>Trabalha com objetos</a:t>
            </a:r>
          </a:p>
          <a:p>
            <a:pPr lvl="1"/>
            <a:r>
              <a:rPr lang="pt-BR" dirty="0"/>
              <a:t>Não é necessário saber o número máximo de elementos</a:t>
            </a:r>
          </a:p>
          <a:p>
            <a:pPr lvl="1"/>
            <a:r>
              <a:rPr lang="pt-BR" dirty="0"/>
              <a:t>Possui recursos facilitados de remoção, adição e pesquisa</a:t>
            </a:r>
          </a:p>
        </p:txBody>
      </p:sp>
    </p:spTree>
    <p:extLst>
      <p:ext uri="{BB962C8B-B14F-4D97-AF65-F5344CB8AC3E}">
        <p14:creationId xmlns:p14="http://schemas.microsoft.com/office/powerpoint/2010/main" val="128945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dos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54519" cy="4351338"/>
          </a:xfrm>
        </p:spPr>
        <p:txBody>
          <a:bodyPr/>
          <a:lstStyle/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arrayInteiros</a:t>
            </a:r>
            <a:r>
              <a:rPr lang="pt-BR" dirty="0"/>
              <a:t>[] = new </a:t>
            </a:r>
            <a:r>
              <a:rPr lang="pt-BR" dirty="0" err="1"/>
              <a:t>int</a:t>
            </a:r>
            <a:r>
              <a:rPr lang="pt-BR" dirty="0"/>
              <a:t>[10];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byte </a:t>
            </a:r>
            <a:r>
              <a:rPr lang="pt-BR" dirty="0" err="1"/>
              <a:t>arrayBytes</a:t>
            </a:r>
            <a:r>
              <a:rPr lang="pt-BR" dirty="0"/>
              <a:t>[] = new byte[1024];</a:t>
            </a:r>
          </a:p>
        </p:txBody>
      </p:sp>
    </p:spTree>
    <p:extLst>
      <p:ext uri="{BB962C8B-B14F-4D97-AF65-F5344CB8AC3E}">
        <p14:creationId xmlns:p14="http://schemas.microsoft.com/office/powerpoint/2010/main" val="220428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</a:t>
            </a:r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ArrayList</a:t>
            </a:r>
            <a:endParaRPr lang="pt-BR" dirty="0"/>
          </a:p>
          <a:p>
            <a:pPr lvl="1"/>
            <a:r>
              <a:rPr lang="pt-BR" dirty="0"/>
              <a:t>Ideal para acesso randômico, mais rápido para pesquisa.</a:t>
            </a:r>
          </a:p>
          <a:p>
            <a:pPr lvl="1"/>
            <a:r>
              <a:rPr lang="pt-BR" dirty="0"/>
              <a:t>Não é segura para programação concorrente.</a:t>
            </a:r>
          </a:p>
          <a:p>
            <a:r>
              <a:rPr lang="pt-BR" dirty="0"/>
              <a:t>Vector</a:t>
            </a:r>
          </a:p>
          <a:p>
            <a:pPr lvl="1"/>
            <a:r>
              <a:rPr lang="pt-BR" dirty="0"/>
              <a:t>Ideal para acesso randômico mas é seguro para programação concorrente (mais lento)</a:t>
            </a:r>
          </a:p>
          <a:p>
            <a:r>
              <a:rPr lang="pt-BR" dirty="0" err="1"/>
              <a:t>LinkedList</a:t>
            </a:r>
            <a:endParaRPr lang="pt-BR" dirty="0"/>
          </a:p>
          <a:p>
            <a:pPr lvl="1"/>
            <a:r>
              <a:rPr lang="pt-BR" dirty="0"/>
              <a:t>Ideal para uso em pilhas e filas.</a:t>
            </a:r>
          </a:p>
          <a:p>
            <a:pPr lvl="1"/>
            <a:r>
              <a:rPr lang="pt-BR" dirty="0"/>
              <a:t>Não suporte threads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Principais métodos</a:t>
            </a:r>
          </a:p>
          <a:p>
            <a:pPr lvl="1"/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(</a:t>
            </a:r>
            <a:r>
              <a:rPr lang="pt-BR" dirty="0" err="1"/>
              <a:t>Object</a:t>
            </a:r>
            <a:r>
              <a:rPr lang="pt-BR" dirty="0"/>
              <a:t> o);</a:t>
            </a:r>
          </a:p>
          <a:p>
            <a:pPr lvl="1"/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index, </a:t>
            </a:r>
            <a:r>
              <a:rPr lang="pt-BR" dirty="0" err="1"/>
              <a:t>Object</a:t>
            </a:r>
            <a:r>
              <a:rPr lang="pt-BR" dirty="0"/>
              <a:t> o);</a:t>
            </a:r>
          </a:p>
          <a:p>
            <a:pPr lvl="1"/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index);</a:t>
            </a:r>
          </a:p>
          <a:p>
            <a:pPr lvl="1"/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indexof</a:t>
            </a:r>
            <a:r>
              <a:rPr lang="pt-BR" dirty="0"/>
              <a:t>(</a:t>
            </a:r>
            <a:r>
              <a:rPr lang="pt-BR" dirty="0" err="1"/>
              <a:t>Object</a:t>
            </a:r>
            <a:r>
              <a:rPr lang="pt-BR" dirty="0"/>
              <a:t> o);</a:t>
            </a:r>
          </a:p>
          <a:p>
            <a:pPr lvl="1"/>
            <a:r>
              <a:rPr lang="pt-BR" dirty="0" err="1"/>
              <a:t>void</a:t>
            </a:r>
            <a:r>
              <a:rPr lang="pt-BR" dirty="0"/>
              <a:t> set(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index,Object</a:t>
            </a:r>
            <a:r>
              <a:rPr lang="pt-BR" dirty="0"/>
              <a:t> o);</a:t>
            </a:r>
          </a:p>
          <a:p>
            <a:pPr lvl="1"/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size</a:t>
            </a:r>
            <a:r>
              <a:rPr lang="pt-B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45771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List</a:t>
            </a:r>
            <a:r>
              <a:rPr lang="pt-BR" dirty="0"/>
              <a:t> lista1 = new </a:t>
            </a:r>
            <a:r>
              <a:rPr lang="pt-BR" dirty="0" err="1"/>
              <a:t>ArrayList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lista1.add(new </a:t>
            </a:r>
            <a:r>
              <a:rPr lang="pt-BR" dirty="0" err="1"/>
              <a:t>Integer</a:t>
            </a:r>
            <a:r>
              <a:rPr lang="pt-BR" dirty="0"/>
              <a:t>(9));</a:t>
            </a:r>
          </a:p>
          <a:p>
            <a:pPr marL="0" indent="0">
              <a:buNone/>
            </a:pPr>
            <a:r>
              <a:rPr lang="pt-BR" dirty="0"/>
              <a:t>lista1.add(new </a:t>
            </a:r>
            <a:r>
              <a:rPr lang="pt-BR" dirty="0" err="1"/>
              <a:t>Integer</a:t>
            </a:r>
            <a:r>
              <a:rPr lang="pt-BR" dirty="0"/>
              <a:t>(8));</a:t>
            </a:r>
          </a:p>
          <a:p>
            <a:pPr marL="0" indent="0">
              <a:buNone/>
            </a:pPr>
            <a:r>
              <a:rPr lang="pt-BR" dirty="0"/>
              <a:t>lista1.add(new </a:t>
            </a:r>
            <a:r>
              <a:rPr lang="pt-BR" dirty="0" err="1"/>
              <a:t>Integer</a:t>
            </a:r>
            <a:r>
              <a:rPr lang="pt-BR" dirty="0"/>
              <a:t>(10));</a:t>
            </a:r>
          </a:p>
          <a:p>
            <a:pPr marL="0" indent="0">
              <a:buNone/>
            </a:pPr>
            <a:r>
              <a:rPr lang="pt-BR" dirty="0"/>
              <a:t>lista1.add(new </a:t>
            </a:r>
            <a:r>
              <a:rPr lang="pt-BR" dirty="0" err="1"/>
              <a:t>Integer</a:t>
            </a:r>
            <a:r>
              <a:rPr lang="pt-BR" dirty="0"/>
              <a:t>(6)+3);</a:t>
            </a:r>
          </a:p>
          <a:p>
            <a:pPr marL="0" indent="0">
              <a:buNone/>
            </a:pPr>
            <a:r>
              <a:rPr lang="pt-BR" dirty="0"/>
              <a:t>lista1.add(7);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System.out.println</a:t>
            </a:r>
            <a:r>
              <a:rPr lang="pt-BR" dirty="0"/>
              <a:t>(lista1);</a:t>
            </a:r>
          </a:p>
          <a:p>
            <a:pPr marL="0" indent="0">
              <a:buNone/>
            </a:pPr>
            <a:r>
              <a:rPr lang="pt-BR" dirty="0" err="1"/>
              <a:t>Collections.sort</a:t>
            </a:r>
            <a:r>
              <a:rPr lang="pt-BR" dirty="0"/>
              <a:t>(lista1);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System.out.println</a:t>
            </a:r>
            <a:r>
              <a:rPr lang="pt-BR" dirty="0"/>
              <a:t>(lista1);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Saída</a:t>
            </a:r>
          </a:p>
          <a:p>
            <a:pPr lvl="1"/>
            <a:r>
              <a:rPr lang="pt-BR" dirty="0"/>
              <a:t>[9,8,10,9,7]</a:t>
            </a:r>
          </a:p>
          <a:p>
            <a:pPr lvl="1"/>
            <a:r>
              <a:rPr lang="pt-BR" dirty="0"/>
              <a:t>[7,8,9,9,10]</a:t>
            </a:r>
          </a:p>
        </p:txBody>
      </p:sp>
    </p:spTree>
    <p:extLst>
      <p:ext uri="{BB962C8B-B14F-4D97-AF65-F5344CB8AC3E}">
        <p14:creationId xmlns:p14="http://schemas.microsoft.com/office/powerpoint/2010/main" val="176569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Set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Não permite elementos repetidos.</a:t>
            </a:r>
          </a:p>
          <a:p>
            <a:r>
              <a:rPr lang="pt-BR" dirty="0"/>
              <a:t>Caso seja adicionado um elemento novo, o antigo será substituído pelo novo.</a:t>
            </a:r>
          </a:p>
          <a:p>
            <a:r>
              <a:rPr lang="pt-BR" dirty="0" err="1"/>
              <a:t>HashSet</a:t>
            </a:r>
            <a:r>
              <a:rPr lang="pt-BR" dirty="0"/>
              <a:t>: Elementos não </a:t>
            </a:r>
            <a:r>
              <a:rPr lang="pt-BR" dirty="0" err="1"/>
              <a:t>ficão</a:t>
            </a:r>
            <a:r>
              <a:rPr lang="pt-BR" dirty="0"/>
              <a:t> ordenados</a:t>
            </a:r>
          </a:p>
          <a:p>
            <a:r>
              <a:rPr lang="pt-BR" dirty="0" err="1"/>
              <a:t>TreeSet</a:t>
            </a:r>
            <a:r>
              <a:rPr lang="pt-BR" dirty="0"/>
              <a:t>: Elementos ficarão ordenados independente da ordem da adição.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Principais Métodos</a:t>
            </a:r>
          </a:p>
          <a:p>
            <a:pPr lvl="1"/>
            <a:r>
              <a:rPr lang="pt-BR" dirty="0" err="1"/>
              <a:t>add</a:t>
            </a:r>
            <a:r>
              <a:rPr lang="pt-BR" dirty="0"/>
              <a:t>(</a:t>
            </a:r>
            <a:r>
              <a:rPr lang="pt-BR" dirty="0" err="1"/>
              <a:t>Object</a:t>
            </a:r>
            <a:r>
              <a:rPr lang="pt-BR" dirty="0"/>
              <a:t> o)</a:t>
            </a:r>
          </a:p>
          <a:p>
            <a:pPr lvl="1"/>
            <a:r>
              <a:rPr lang="pt-BR" dirty="0" err="1"/>
              <a:t>contains</a:t>
            </a:r>
            <a:r>
              <a:rPr lang="pt-BR" dirty="0"/>
              <a:t> (</a:t>
            </a:r>
            <a:r>
              <a:rPr lang="pt-BR" dirty="0" err="1"/>
              <a:t>Object</a:t>
            </a:r>
            <a:r>
              <a:rPr lang="pt-BR" dirty="0"/>
              <a:t> o)</a:t>
            </a:r>
          </a:p>
          <a:p>
            <a:pPr lvl="1"/>
            <a:r>
              <a:rPr lang="pt-BR" dirty="0"/>
              <a:t>remove(</a:t>
            </a:r>
            <a:r>
              <a:rPr lang="pt-BR" dirty="0" err="1"/>
              <a:t>Object</a:t>
            </a:r>
            <a:r>
              <a:rPr lang="pt-BR" dirty="0"/>
              <a:t> o)</a:t>
            </a:r>
          </a:p>
          <a:p>
            <a:pPr lvl="1"/>
            <a:r>
              <a:rPr lang="pt-BR" dirty="0" err="1"/>
              <a:t>isEmpty</a:t>
            </a:r>
            <a:r>
              <a:rPr lang="pt-BR" dirty="0"/>
              <a:t>()</a:t>
            </a:r>
          </a:p>
          <a:p>
            <a:pPr lvl="1"/>
            <a:r>
              <a:rPr lang="pt-BR" dirty="0" err="1"/>
              <a:t>iterator</a:t>
            </a:r>
            <a:r>
              <a:rPr lang="pt-BR" dirty="0"/>
              <a:t>()</a:t>
            </a:r>
          </a:p>
          <a:p>
            <a:pPr lvl="1"/>
            <a:r>
              <a:rPr lang="pt-BR" dirty="0" err="1"/>
              <a:t>size</a:t>
            </a:r>
            <a:r>
              <a:rPr lang="pt-BR" dirty="0"/>
              <a:t>()</a:t>
            </a:r>
          </a:p>
          <a:p>
            <a:pPr lvl="1"/>
            <a:r>
              <a:rPr lang="pt-BR" dirty="0" err="1"/>
              <a:t>toArray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7083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HashSet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Set </a:t>
            </a:r>
            <a:r>
              <a:rPr lang="pt-BR" dirty="0" err="1"/>
              <a:t>conjuntoHashSet</a:t>
            </a:r>
            <a:r>
              <a:rPr lang="pt-BR" dirty="0"/>
              <a:t> = new </a:t>
            </a:r>
            <a:r>
              <a:rPr lang="pt-BR" dirty="0" err="1"/>
              <a:t>HashSet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 err="1"/>
              <a:t>conjuntoHashSet.add</a:t>
            </a:r>
            <a:r>
              <a:rPr lang="pt-BR" dirty="0"/>
              <a:t>(“2”);</a:t>
            </a:r>
          </a:p>
          <a:p>
            <a:pPr marL="0" indent="0">
              <a:buNone/>
            </a:pPr>
            <a:r>
              <a:rPr lang="pt-BR" dirty="0" err="1"/>
              <a:t>conjuntoHashSet.add</a:t>
            </a:r>
            <a:r>
              <a:rPr lang="pt-BR" dirty="0"/>
              <a:t>(“3”);</a:t>
            </a:r>
          </a:p>
          <a:p>
            <a:pPr marL="0" indent="0">
              <a:buNone/>
            </a:pPr>
            <a:r>
              <a:rPr lang="pt-BR" dirty="0" err="1"/>
              <a:t>conjuntoHashSet.add</a:t>
            </a:r>
            <a:r>
              <a:rPr lang="pt-BR" dirty="0"/>
              <a:t>(“4”);</a:t>
            </a:r>
          </a:p>
          <a:p>
            <a:pPr marL="0" indent="0">
              <a:buNone/>
            </a:pPr>
            <a:r>
              <a:rPr lang="pt-BR" dirty="0" err="1"/>
              <a:t>conjuntoHashSet.add</a:t>
            </a:r>
            <a:r>
              <a:rPr lang="pt-BR" dirty="0"/>
              <a:t>(“5”);</a:t>
            </a:r>
          </a:p>
          <a:p>
            <a:pPr marL="0" indent="0">
              <a:buNone/>
            </a:pPr>
            <a:r>
              <a:rPr lang="pt-BR" dirty="0" err="1"/>
              <a:t>conjuntoHashSet.add</a:t>
            </a:r>
            <a:r>
              <a:rPr lang="pt-BR" dirty="0"/>
              <a:t>(“1”);</a:t>
            </a:r>
          </a:p>
          <a:p>
            <a:pPr marL="0" indent="0">
              <a:buNone/>
            </a:pPr>
            <a:r>
              <a:rPr lang="pt-BR" dirty="0" err="1"/>
              <a:t>conjuntoHashSet.add</a:t>
            </a:r>
            <a:r>
              <a:rPr lang="pt-BR" dirty="0"/>
              <a:t>(“1”);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For (</a:t>
            </a:r>
            <a:r>
              <a:rPr lang="pt-BR" dirty="0" err="1"/>
              <a:t>Object</a:t>
            </a:r>
            <a:r>
              <a:rPr lang="pt-BR" dirty="0"/>
              <a:t> nome: </a:t>
            </a:r>
            <a:r>
              <a:rPr lang="pt-BR" dirty="0" err="1"/>
              <a:t>conjuntoHashSet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System.out.println</a:t>
            </a:r>
            <a:r>
              <a:rPr lang="pt-BR" dirty="0"/>
              <a:t>(nome);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Saída</a:t>
            </a:r>
          </a:p>
          <a:p>
            <a:pPr lvl="1"/>
            <a:r>
              <a:rPr lang="pt-BR" dirty="0"/>
              <a:t>2 3 4 5 1</a:t>
            </a:r>
          </a:p>
        </p:txBody>
      </p:sp>
    </p:spTree>
    <p:extLst>
      <p:ext uri="{BB962C8B-B14F-4D97-AF65-F5344CB8AC3E}">
        <p14:creationId xmlns:p14="http://schemas.microsoft.com/office/powerpoint/2010/main" val="367535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</a:t>
            </a:r>
            <a:r>
              <a:rPr lang="pt-BR" dirty="0" err="1"/>
              <a:t>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Estrutura semelhante a dicionário de dados</a:t>
            </a:r>
          </a:p>
          <a:p>
            <a:r>
              <a:rPr lang="pt-BR" dirty="0"/>
              <a:t>Cada elemento possui um par(</a:t>
            </a:r>
            <a:r>
              <a:rPr lang="pt-BR" dirty="0" err="1"/>
              <a:t>chave,valor</a:t>
            </a:r>
            <a:r>
              <a:rPr lang="pt-BR" dirty="0"/>
              <a:t>)</a:t>
            </a:r>
          </a:p>
          <a:p>
            <a:r>
              <a:rPr lang="pt-BR" dirty="0"/>
              <a:t>Em caso de chave duplicada o valor é atualizado</a:t>
            </a:r>
          </a:p>
          <a:p>
            <a:r>
              <a:rPr lang="pt-BR" dirty="0" err="1"/>
              <a:t>HashMap</a:t>
            </a:r>
            <a:r>
              <a:rPr lang="pt-BR" dirty="0"/>
              <a:t>: Não sincronizado e não ordenado</a:t>
            </a:r>
          </a:p>
          <a:p>
            <a:r>
              <a:rPr lang="pt-BR" dirty="0" err="1"/>
              <a:t>HashTable</a:t>
            </a:r>
            <a:r>
              <a:rPr lang="pt-BR" dirty="0"/>
              <a:t>: Sincronizado, não ordenado e não aceita </a:t>
            </a:r>
            <a:r>
              <a:rPr lang="pt-BR" dirty="0" err="1"/>
              <a:t>null</a:t>
            </a:r>
            <a:r>
              <a:rPr lang="pt-BR" dirty="0"/>
              <a:t> como chave.</a:t>
            </a:r>
          </a:p>
          <a:p>
            <a:r>
              <a:rPr lang="pt-BR" dirty="0" err="1"/>
              <a:t>TreeMap</a:t>
            </a:r>
            <a:r>
              <a:rPr lang="pt-BR" dirty="0"/>
              <a:t>: Não sincronizado e ordenado.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Principais Métodos</a:t>
            </a:r>
          </a:p>
          <a:p>
            <a:pPr lvl="1"/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put</a:t>
            </a:r>
            <a:r>
              <a:rPr lang="pt-BR" dirty="0"/>
              <a:t>(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key,Object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);</a:t>
            </a:r>
          </a:p>
          <a:p>
            <a:pPr lvl="1"/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(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Set </a:t>
            </a:r>
            <a:r>
              <a:rPr lang="pt-BR" dirty="0" err="1"/>
              <a:t>keySet</a:t>
            </a:r>
            <a:r>
              <a:rPr lang="pt-B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64819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HashMap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19099" y="2010820"/>
            <a:ext cx="1135380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HashMap</a:t>
            </a:r>
            <a:r>
              <a:rPr lang="pt-BR" dirty="0"/>
              <a:t>&lt;</a:t>
            </a:r>
            <a:r>
              <a:rPr lang="pt-BR" dirty="0" err="1"/>
              <a:t>String,String</a:t>
            </a:r>
            <a:r>
              <a:rPr lang="pt-BR" dirty="0"/>
              <a:t>&gt; nomes =  new </a:t>
            </a:r>
            <a:r>
              <a:rPr lang="pt-BR" dirty="0" err="1"/>
              <a:t>HashMap</a:t>
            </a:r>
            <a:r>
              <a:rPr lang="pt-BR" dirty="0"/>
              <a:t>&lt;</a:t>
            </a:r>
            <a:r>
              <a:rPr lang="pt-BR" dirty="0" err="1"/>
              <a:t>String,String</a:t>
            </a:r>
            <a:r>
              <a:rPr lang="pt-BR" dirty="0"/>
              <a:t>&gt;();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Nomes.put</a:t>
            </a:r>
            <a:r>
              <a:rPr lang="pt-BR" dirty="0"/>
              <a:t>(“</a:t>
            </a:r>
            <a:r>
              <a:rPr lang="pt-BR" dirty="0" err="1"/>
              <a:t>joao</a:t>
            </a:r>
            <a:r>
              <a:rPr lang="pt-BR" dirty="0"/>
              <a:t>”,”Joao Da Silva”);</a:t>
            </a:r>
          </a:p>
          <a:p>
            <a:pPr marL="0" indent="0">
              <a:buNone/>
            </a:pPr>
            <a:r>
              <a:rPr lang="pt-BR" dirty="0" err="1"/>
              <a:t>Nomes.put</a:t>
            </a:r>
            <a:r>
              <a:rPr lang="pt-BR" dirty="0"/>
              <a:t>(“</a:t>
            </a:r>
            <a:r>
              <a:rPr lang="pt-BR" dirty="0" err="1"/>
              <a:t>jose</a:t>
            </a:r>
            <a:r>
              <a:rPr lang="pt-BR" dirty="0"/>
              <a:t>”,”Jose Matos”);</a:t>
            </a:r>
          </a:p>
          <a:p>
            <a:pPr marL="0" indent="0">
              <a:buNone/>
            </a:pPr>
            <a:r>
              <a:rPr lang="pt-BR" dirty="0" err="1"/>
              <a:t>Nomes.put</a:t>
            </a:r>
            <a:r>
              <a:rPr lang="pt-BR" dirty="0"/>
              <a:t>(“</a:t>
            </a:r>
            <a:r>
              <a:rPr lang="pt-BR" dirty="0" err="1"/>
              <a:t>maria”,”Maria</a:t>
            </a:r>
            <a:r>
              <a:rPr lang="pt-BR" dirty="0"/>
              <a:t> das Dores”);</a:t>
            </a:r>
          </a:p>
          <a:p>
            <a:pPr marL="0" indent="0">
              <a:buNone/>
            </a:pPr>
            <a:r>
              <a:rPr lang="pt-BR" dirty="0" err="1"/>
              <a:t>Nomes.put</a:t>
            </a:r>
            <a:r>
              <a:rPr lang="pt-BR" dirty="0"/>
              <a:t>(“</a:t>
            </a:r>
            <a:r>
              <a:rPr lang="pt-BR" dirty="0" err="1"/>
              <a:t>bianca</a:t>
            </a:r>
            <a:r>
              <a:rPr lang="pt-BR" dirty="0"/>
              <a:t>”,”Bianca </a:t>
            </a:r>
            <a:r>
              <a:rPr lang="pt-BR" dirty="0" err="1"/>
              <a:t>Patricia</a:t>
            </a:r>
            <a:r>
              <a:rPr lang="pt-BR" dirty="0"/>
              <a:t>”);</a:t>
            </a:r>
          </a:p>
          <a:p>
            <a:pPr marL="0" indent="0">
              <a:buNone/>
            </a:pPr>
            <a:r>
              <a:rPr lang="pt-BR" dirty="0" err="1"/>
              <a:t>String</a:t>
            </a:r>
            <a:r>
              <a:rPr lang="pt-BR" dirty="0"/>
              <a:t> nome = </a:t>
            </a:r>
            <a:r>
              <a:rPr lang="pt-BR" dirty="0" err="1"/>
              <a:t>nomes.get</a:t>
            </a:r>
            <a:r>
              <a:rPr lang="pt-BR" dirty="0"/>
              <a:t>(“maria”);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System.out.println</a:t>
            </a:r>
            <a:r>
              <a:rPr lang="pt-BR" dirty="0"/>
              <a:t>(“</a:t>
            </a:r>
            <a:r>
              <a:rPr lang="pt-BR" dirty="0" err="1"/>
              <a:t>Qtd</a:t>
            </a:r>
            <a:r>
              <a:rPr lang="pt-BR" dirty="0"/>
              <a:t> elementos: “+</a:t>
            </a:r>
            <a:r>
              <a:rPr lang="pt-BR" dirty="0" err="1"/>
              <a:t>nomes.size</a:t>
            </a:r>
            <a:r>
              <a:rPr lang="pt-BR" dirty="0"/>
              <a:t>());</a:t>
            </a:r>
          </a:p>
          <a:p>
            <a:pPr marL="0" indent="0">
              <a:buNone/>
            </a:pPr>
            <a:r>
              <a:rPr lang="pt-BR" dirty="0" err="1"/>
              <a:t>System.out.println</a:t>
            </a:r>
            <a:r>
              <a:rPr lang="pt-BR" dirty="0"/>
              <a:t>(nome);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27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458739" cy="4351338"/>
          </a:xfrm>
        </p:spPr>
        <p:txBody>
          <a:bodyPr/>
          <a:lstStyle/>
          <a:p>
            <a:r>
              <a:rPr lang="pt-BR" dirty="0"/>
              <a:t>Define o tipo de objetos que a coleção irá receber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Exemplo:</a:t>
            </a:r>
          </a:p>
          <a:p>
            <a:pPr lvl="1"/>
            <a:r>
              <a:rPr lang="pt-BR" dirty="0"/>
              <a:t>Set&lt;</a:t>
            </a:r>
            <a:r>
              <a:rPr lang="pt-BR" dirty="0" err="1"/>
              <a:t>String</a:t>
            </a:r>
            <a:r>
              <a:rPr lang="pt-BR" dirty="0"/>
              <a:t>&gt; nomes = new </a:t>
            </a:r>
            <a:r>
              <a:rPr lang="pt-BR" dirty="0" err="1"/>
              <a:t>HashSet</a:t>
            </a:r>
            <a:r>
              <a:rPr lang="pt-BR" dirty="0"/>
              <a:t>&lt;</a:t>
            </a:r>
            <a:r>
              <a:rPr lang="pt-BR" dirty="0" err="1"/>
              <a:t>String</a:t>
            </a:r>
            <a:r>
              <a:rPr lang="pt-BR" dirty="0"/>
              <a:t>&gt;();</a:t>
            </a:r>
          </a:p>
          <a:p>
            <a:pPr lvl="1"/>
            <a:r>
              <a:rPr lang="pt-BR" dirty="0" err="1"/>
              <a:t>List</a:t>
            </a:r>
            <a:r>
              <a:rPr lang="pt-BR" dirty="0"/>
              <a:t>&lt;Cliente&gt; clientes = new </a:t>
            </a:r>
            <a:r>
              <a:rPr lang="pt-BR" dirty="0" err="1"/>
              <a:t>ArrayList</a:t>
            </a:r>
            <a:r>
              <a:rPr lang="pt-BR" dirty="0"/>
              <a:t>&lt;Cliente&gt;();</a:t>
            </a:r>
          </a:p>
        </p:txBody>
      </p:sp>
    </p:spTree>
    <p:extLst>
      <p:ext uri="{BB962C8B-B14F-4D97-AF65-F5344CB8AC3E}">
        <p14:creationId xmlns:p14="http://schemas.microsoft.com/office/powerpoint/2010/main" val="4152844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Iterator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Permite que todos os elementos da coleção sejam acessados.</a:t>
            </a:r>
          </a:p>
          <a:p>
            <a:r>
              <a:rPr lang="pt-BR" dirty="0"/>
              <a:t>Métodos:</a:t>
            </a:r>
          </a:p>
          <a:p>
            <a:pPr lvl="1"/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/>
              <a:t>hasNext</a:t>
            </a:r>
            <a:r>
              <a:rPr lang="pt-BR" dirty="0"/>
              <a:t>() – retorna TRUE caso ainda tenha elementos.</a:t>
            </a:r>
          </a:p>
          <a:p>
            <a:pPr lvl="1"/>
            <a:r>
              <a:rPr lang="pt-BR" dirty="0"/>
              <a:t>&lt;</a:t>
            </a:r>
            <a:r>
              <a:rPr lang="pt-BR" dirty="0" err="1"/>
              <a:t>Object</a:t>
            </a:r>
            <a:r>
              <a:rPr lang="pt-BR" dirty="0"/>
              <a:t>&gt; </a:t>
            </a:r>
            <a:r>
              <a:rPr lang="pt-BR" dirty="0" err="1"/>
              <a:t>next</a:t>
            </a:r>
            <a:r>
              <a:rPr lang="pt-BR" dirty="0"/>
              <a:t>() – Retorna o próximo elemento.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2610677"/>
            <a:ext cx="5181600" cy="3566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err="1"/>
              <a:t>Collection</a:t>
            </a:r>
            <a:r>
              <a:rPr lang="pt-BR" sz="1600" dirty="0"/>
              <a:t>&lt;</a:t>
            </a:r>
            <a:r>
              <a:rPr lang="pt-BR" sz="1600" dirty="0" err="1"/>
              <a:t>String</a:t>
            </a:r>
            <a:r>
              <a:rPr lang="pt-BR" sz="1600" dirty="0"/>
              <a:t>&gt; nomes = new </a:t>
            </a:r>
            <a:r>
              <a:rPr lang="pt-BR" sz="1600" dirty="0" err="1"/>
              <a:t>TreeSet</a:t>
            </a:r>
            <a:r>
              <a:rPr lang="pt-BR" sz="1600" dirty="0"/>
              <a:t>&lt;</a:t>
            </a:r>
            <a:r>
              <a:rPr lang="pt-BR" sz="1600" dirty="0" err="1"/>
              <a:t>String</a:t>
            </a:r>
            <a:r>
              <a:rPr lang="pt-BR" sz="1600" dirty="0"/>
              <a:t>&gt;();</a:t>
            </a:r>
          </a:p>
          <a:p>
            <a:pPr marL="0" indent="0">
              <a:buNone/>
            </a:pPr>
            <a:r>
              <a:rPr lang="pt-BR" sz="1600" dirty="0" err="1"/>
              <a:t>Iterator</a:t>
            </a:r>
            <a:r>
              <a:rPr lang="pt-BR" sz="1600" dirty="0"/>
              <a:t>&lt;</a:t>
            </a:r>
            <a:r>
              <a:rPr lang="pt-BR" sz="1600" dirty="0" err="1"/>
              <a:t>String</a:t>
            </a:r>
            <a:r>
              <a:rPr lang="pt-BR" sz="1600" dirty="0"/>
              <a:t>&gt; </a:t>
            </a:r>
            <a:r>
              <a:rPr lang="pt-BR" sz="1600" dirty="0" err="1"/>
              <a:t>iterator</a:t>
            </a:r>
            <a:r>
              <a:rPr lang="pt-BR" sz="1600" dirty="0"/>
              <a:t> = </a:t>
            </a:r>
            <a:r>
              <a:rPr lang="pt-BR" sz="1600" dirty="0" err="1"/>
              <a:t>nomes.iterator</a:t>
            </a:r>
            <a:r>
              <a:rPr lang="pt-BR" sz="1600" dirty="0"/>
              <a:t>();</a:t>
            </a:r>
          </a:p>
          <a:p>
            <a:pPr marL="0" indent="0">
              <a:buNone/>
            </a:pPr>
            <a:r>
              <a:rPr lang="pt-BR" sz="1600" dirty="0" err="1"/>
              <a:t>While</a:t>
            </a:r>
            <a:r>
              <a:rPr lang="pt-BR" sz="1600" dirty="0"/>
              <a:t>(</a:t>
            </a:r>
            <a:r>
              <a:rPr lang="pt-BR" sz="1600" dirty="0" err="1"/>
              <a:t>iterator.hasNext</a:t>
            </a:r>
            <a:r>
              <a:rPr lang="pt-BR" sz="1600" dirty="0"/>
              <a:t>()){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System.out.println</a:t>
            </a:r>
            <a:r>
              <a:rPr lang="pt-BR" sz="1600" dirty="0"/>
              <a:t>(</a:t>
            </a:r>
            <a:r>
              <a:rPr lang="pt-BR" sz="1600" dirty="0" err="1"/>
              <a:t>iterator.next</a:t>
            </a:r>
            <a:r>
              <a:rPr lang="pt-BR" sz="1600" dirty="0"/>
              <a:t>());</a:t>
            </a:r>
          </a:p>
          <a:p>
            <a:pPr marL="0" indent="0">
              <a:buNone/>
            </a:pPr>
            <a:r>
              <a:rPr lang="pt-B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68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Primitivos X </a:t>
            </a:r>
            <a:r>
              <a:rPr lang="pt-BR" dirty="0" err="1"/>
              <a:t>Wrapper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608443" cy="4351338"/>
          </a:xfrm>
        </p:spPr>
        <p:txBody>
          <a:bodyPr/>
          <a:lstStyle/>
          <a:p>
            <a:r>
              <a:rPr lang="pt-BR" dirty="0"/>
              <a:t>Primitivos</a:t>
            </a:r>
          </a:p>
          <a:p>
            <a:pPr lvl="1"/>
            <a:r>
              <a:rPr lang="pt-BR" dirty="0" err="1"/>
              <a:t>int</a:t>
            </a:r>
            <a:endParaRPr lang="pt-BR" dirty="0"/>
          </a:p>
          <a:p>
            <a:pPr lvl="1"/>
            <a:r>
              <a:rPr lang="pt-BR" dirty="0" err="1"/>
              <a:t>float</a:t>
            </a:r>
            <a:endParaRPr lang="pt-BR" dirty="0"/>
          </a:p>
          <a:p>
            <a:pPr lvl="1"/>
            <a:r>
              <a:rPr lang="pt-BR" dirty="0" err="1"/>
              <a:t>Boolean</a:t>
            </a:r>
            <a:endParaRPr lang="pt-BR" dirty="0"/>
          </a:p>
          <a:p>
            <a:r>
              <a:rPr lang="pt-BR" dirty="0"/>
              <a:t>Não esta vinculado a OO, conversão dependente.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numb</a:t>
            </a:r>
            <a:r>
              <a:rPr lang="pt-BR" dirty="0"/>
              <a:t> = 10;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738191" y="1825625"/>
            <a:ext cx="5907157" cy="4351338"/>
          </a:xfrm>
        </p:spPr>
        <p:txBody>
          <a:bodyPr/>
          <a:lstStyle/>
          <a:p>
            <a:r>
              <a:rPr lang="pt-BR" dirty="0" err="1"/>
              <a:t>Wrapper</a:t>
            </a:r>
            <a:endParaRPr lang="pt-BR" dirty="0"/>
          </a:p>
          <a:p>
            <a:pPr lvl="1"/>
            <a:r>
              <a:rPr lang="pt-BR" dirty="0" err="1"/>
              <a:t>Integer</a:t>
            </a:r>
            <a:endParaRPr lang="pt-BR" dirty="0"/>
          </a:p>
          <a:p>
            <a:pPr lvl="1"/>
            <a:r>
              <a:rPr lang="pt-BR" dirty="0" err="1"/>
              <a:t>Float</a:t>
            </a:r>
            <a:endParaRPr lang="pt-BR" dirty="0"/>
          </a:p>
          <a:p>
            <a:pPr lvl="1"/>
            <a:r>
              <a:rPr lang="pt-BR" dirty="0" err="1"/>
              <a:t>Boolean</a:t>
            </a:r>
            <a:endParaRPr lang="pt-BR" dirty="0"/>
          </a:p>
          <a:p>
            <a:r>
              <a:rPr lang="pt-BR" dirty="0"/>
              <a:t>Possui funções próprias que facilita o uso. (Conversões)</a:t>
            </a:r>
          </a:p>
          <a:p>
            <a:r>
              <a:rPr lang="pt-BR" dirty="0" err="1"/>
              <a:t>Integer</a:t>
            </a:r>
            <a:r>
              <a:rPr lang="pt-BR" dirty="0"/>
              <a:t> </a:t>
            </a:r>
            <a:r>
              <a:rPr lang="pt-BR" dirty="0" err="1"/>
              <a:t>numb</a:t>
            </a:r>
            <a:r>
              <a:rPr lang="pt-BR" dirty="0"/>
              <a:t> = new </a:t>
            </a:r>
            <a:r>
              <a:rPr lang="pt-BR" dirty="0" err="1"/>
              <a:t>Integer</a:t>
            </a:r>
            <a:r>
              <a:rPr lang="pt-BR" dirty="0"/>
              <a:t>(10);</a:t>
            </a:r>
          </a:p>
        </p:txBody>
      </p:sp>
    </p:spTree>
    <p:extLst>
      <p:ext uri="{BB962C8B-B14F-4D97-AF65-F5344CB8AC3E}">
        <p14:creationId xmlns:p14="http://schemas.microsoft.com/office/powerpoint/2010/main" val="357259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For-</a:t>
            </a:r>
            <a:r>
              <a:rPr lang="pt-BR" dirty="0" err="1"/>
              <a:t>each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875643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Collection</a:t>
            </a:r>
            <a:r>
              <a:rPr lang="pt-BR" dirty="0"/>
              <a:t>&lt;</a:t>
            </a:r>
            <a:r>
              <a:rPr lang="pt-BR" dirty="0" err="1"/>
              <a:t>String</a:t>
            </a:r>
            <a:r>
              <a:rPr lang="pt-BR" dirty="0"/>
              <a:t>&gt; nomes = new </a:t>
            </a:r>
            <a:r>
              <a:rPr lang="pt-BR" dirty="0" err="1"/>
              <a:t>TreeSet</a:t>
            </a:r>
            <a:r>
              <a:rPr lang="pt-BR" dirty="0"/>
              <a:t>&lt;</a:t>
            </a:r>
            <a:r>
              <a:rPr lang="pt-BR" dirty="0" err="1"/>
              <a:t>String</a:t>
            </a:r>
            <a:r>
              <a:rPr lang="pt-BR" dirty="0"/>
              <a:t>&gt;();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For(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string:nomes</a:t>
            </a:r>
            <a:r>
              <a:rPr lang="pt-BR" dirty="0"/>
              <a:t>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System.out.println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41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590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Representa os arquivos.</a:t>
            </a:r>
          </a:p>
          <a:p>
            <a:r>
              <a:rPr lang="pt-BR" dirty="0"/>
              <a:t>File </a:t>
            </a:r>
            <a:r>
              <a:rPr lang="pt-BR" dirty="0" err="1"/>
              <a:t>objetoFile</a:t>
            </a:r>
            <a:r>
              <a:rPr lang="pt-BR" dirty="0"/>
              <a:t> = new File(“nome arquivo”);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Alguns métodos</a:t>
            </a:r>
          </a:p>
          <a:p>
            <a:pPr lvl="1"/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();</a:t>
            </a:r>
          </a:p>
          <a:p>
            <a:pPr lvl="1"/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/>
              <a:t>isFile</a:t>
            </a:r>
            <a:r>
              <a:rPr lang="pt-BR" dirty="0"/>
              <a:t>();</a:t>
            </a:r>
          </a:p>
          <a:p>
            <a:pPr lvl="1"/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lenght</a:t>
            </a:r>
            <a:r>
              <a:rPr lang="pt-B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03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I/O em bytes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FileInputStream</a:t>
            </a:r>
            <a:endParaRPr lang="pt-BR" dirty="0"/>
          </a:p>
          <a:p>
            <a:pPr lvl="1"/>
            <a:r>
              <a:rPr lang="pt-BR" dirty="0"/>
              <a:t>Entrada de dados por byte</a:t>
            </a:r>
          </a:p>
          <a:p>
            <a:r>
              <a:rPr lang="pt-BR" dirty="0" err="1"/>
              <a:t>FileOutputStream</a:t>
            </a:r>
            <a:endParaRPr lang="pt-BR" dirty="0"/>
          </a:p>
          <a:p>
            <a:pPr lvl="1"/>
            <a:r>
              <a:rPr lang="pt-BR" dirty="0" err="1"/>
              <a:t>Saida</a:t>
            </a:r>
            <a:r>
              <a:rPr lang="pt-BR" dirty="0"/>
              <a:t> de dados por byte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3237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I/O em </a:t>
            </a:r>
            <a:r>
              <a:rPr lang="pt-BR" dirty="0" err="1"/>
              <a:t>String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FileReader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Entrada baseado em caracteres</a:t>
            </a:r>
          </a:p>
          <a:p>
            <a:r>
              <a:rPr lang="pt-BR" dirty="0" err="1"/>
              <a:t>FileWriter</a:t>
            </a:r>
            <a:endParaRPr lang="pt-BR" dirty="0"/>
          </a:p>
          <a:p>
            <a:pPr lvl="1"/>
            <a:r>
              <a:rPr lang="pt-BR" dirty="0"/>
              <a:t>Saída baseado em caracteres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059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Autoboxing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Conversão automática de um valor primitivo para um objeto </a:t>
            </a:r>
            <a:r>
              <a:rPr lang="pt-BR" dirty="0" err="1"/>
              <a:t>wrapper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Integer</a:t>
            </a:r>
            <a:r>
              <a:rPr lang="pt-BR" dirty="0"/>
              <a:t> </a:t>
            </a:r>
            <a:r>
              <a:rPr lang="pt-BR" dirty="0" err="1"/>
              <a:t>obj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int</a:t>
            </a:r>
            <a:r>
              <a:rPr lang="pt-BR" dirty="0"/>
              <a:t> num = 42;</a:t>
            </a:r>
          </a:p>
          <a:p>
            <a:pPr marL="0" indent="0">
              <a:buNone/>
            </a:pPr>
            <a:r>
              <a:rPr lang="pt-BR" dirty="0" err="1"/>
              <a:t>obj</a:t>
            </a:r>
            <a:r>
              <a:rPr lang="pt-BR" dirty="0"/>
              <a:t> = num;</a:t>
            </a:r>
          </a:p>
        </p:txBody>
      </p:sp>
    </p:spTree>
    <p:extLst>
      <p:ext uri="{BB962C8B-B14F-4D97-AF65-F5344CB8AC3E}">
        <p14:creationId xmlns:p14="http://schemas.microsoft.com/office/powerpoint/2010/main" val="297060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22913" cy="4351338"/>
          </a:xfrm>
        </p:spPr>
        <p:txBody>
          <a:bodyPr>
            <a:normAutofit/>
          </a:bodyPr>
          <a:lstStyle/>
          <a:p>
            <a:r>
              <a:rPr lang="pt-BR" dirty="0"/>
              <a:t>Uso de um método de mesmo nome com atributos diferentes.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632174" y="1825625"/>
            <a:ext cx="57216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go(</a:t>
            </a:r>
            <a:r>
              <a:rPr lang="pt-BR" dirty="0" err="1"/>
              <a:t>int</a:t>
            </a:r>
            <a:r>
              <a:rPr lang="pt-BR" dirty="0"/>
              <a:t> x){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System.out.println</a:t>
            </a:r>
            <a:r>
              <a:rPr lang="pt-BR" dirty="0"/>
              <a:t>(“</a:t>
            </a:r>
            <a:r>
              <a:rPr lang="pt-BR" dirty="0" err="1"/>
              <a:t>int</a:t>
            </a:r>
            <a:r>
              <a:rPr lang="pt-BR" dirty="0"/>
              <a:t> x”);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go(</a:t>
            </a:r>
            <a:r>
              <a:rPr lang="pt-BR" dirty="0" err="1"/>
              <a:t>long</a:t>
            </a:r>
            <a:r>
              <a:rPr lang="pt-BR" dirty="0"/>
              <a:t> x){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System.out.println</a:t>
            </a:r>
            <a:r>
              <a:rPr lang="pt-BR" dirty="0"/>
              <a:t>(“</a:t>
            </a:r>
            <a:r>
              <a:rPr lang="pt-BR" dirty="0" err="1"/>
              <a:t>int</a:t>
            </a:r>
            <a:r>
              <a:rPr lang="pt-BR" dirty="0"/>
              <a:t> x”);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go(</a:t>
            </a:r>
            <a:r>
              <a:rPr lang="pt-BR" dirty="0" err="1"/>
              <a:t>double</a:t>
            </a:r>
            <a:r>
              <a:rPr lang="pt-BR" dirty="0"/>
              <a:t> x){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System.out.println</a:t>
            </a:r>
            <a:r>
              <a:rPr lang="pt-BR" dirty="0"/>
              <a:t>(“</a:t>
            </a:r>
            <a:r>
              <a:rPr lang="pt-BR" dirty="0" err="1"/>
              <a:t>int</a:t>
            </a:r>
            <a:r>
              <a:rPr lang="pt-BR" dirty="0"/>
              <a:t> x”);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500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No exemplo ao lado o byte e short irá </a:t>
            </a:r>
            <a:r>
              <a:rPr lang="pt-BR" dirty="0" err="1"/>
              <a:t>printar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x.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1371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go(</a:t>
            </a:r>
            <a:r>
              <a:rPr lang="pt-BR" dirty="0" err="1"/>
              <a:t>int</a:t>
            </a:r>
            <a:r>
              <a:rPr lang="pt-BR" dirty="0"/>
              <a:t> x){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System.out.println</a:t>
            </a:r>
            <a:r>
              <a:rPr lang="pt-BR" dirty="0"/>
              <a:t>(“</a:t>
            </a:r>
            <a:r>
              <a:rPr lang="pt-BR" dirty="0" err="1"/>
              <a:t>int</a:t>
            </a:r>
            <a:r>
              <a:rPr lang="pt-BR" dirty="0"/>
              <a:t> x”);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go(</a:t>
            </a:r>
            <a:r>
              <a:rPr lang="pt-BR" dirty="0" err="1"/>
              <a:t>long</a:t>
            </a:r>
            <a:r>
              <a:rPr lang="pt-BR" dirty="0"/>
              <a:t> x){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System.out.println</a:t>
            </a:r>
            <a:r>
              <a:rPr lang="pt-BR" dirty="0"/>
              <a:t>(“</a:t>
            </a:r>
            <a:r>
              <a:rPr lang="pt-BR" dirty="0" err="1"/>
              <a:t>int</a:t>
            </a:r>
            <a:r>
              <a:rPr lang="pt-BR" dirty="0"/>
              <a:t> x”);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go(</a:t>
            </a:r>
            <a:r>
              <a:rPr lang="pt-BR" dirty="0" err="1"/>
              <a:t>double</a:t>
            </a:r>
            <a:r>
              <a:rPr lang="pt-BR" dirty="0"/>
              <a:t> x){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System.out.println</a:t>
            </a:r>
            <a:r>
              <a:rPr lang="pt-BR" dirty="0"/>
              <a:t>(“</a:t>
            </a:r>
            <a:r>
              <a:rPr lang="pt-BR" dirty="0" err="1"/>
              <a:t>int</a:t>
            </a:r>
            <a:r>
              <a:rPr lang="pt-BR" dirty="0"/>
              <a:t> x”);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byte b = 5;</a:t>
            </a:r>
          </a:p>
          <a:p>
            <a:pPr marL="0" indent="0">
              <a:buNone/>
            </a:pPr>
            <a:r>
              <a:rPr lang="pt-BR" dirty="0"/>
              <a:t>short s = 5;</a:t>
            </a:r>
          </a:p>
          <a:p>
            <a:pPr marL="0" indent="0">
              <a:buNone/>
            </a:pPr>
            <a:r>
              <a:rPr lang="pt-BR" dirty="0" err="1"/>
              <a:t>long</a:t>
            </a:r>
            <a:r>
              <a:rPr lang="pt-BR" dirty="0"/>
              <a:t> l = 5;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go(b);</a:t>
            </a:r>
          </a:p>
          <a:p>
            <a:pPr marL="0" indent="0">
              <a:buNone/>
            </a:pPr>
            <a:r>
              <a:rPr lang="pt-BR" dirty="0"/>
              <a:t>go(s);</a:t>
            </a:r>
          </a:p>
          <a:p>
            <a:pPr marL="0" indent="0">
              <a:buNone/>
            </a:pPr>
            <a:r>
              <a:rPr lang="pt-BR" dirty="0"/>
              <a:t>go(l);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5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Autoboxing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No caso ao lado, para manter a compatibilidade com o Java 5, será usado o do long.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go(</a:t>
            </a:r>
            <a:r>
              <a:rPr lang="pt-BR" dirty="0" err="1"/>
              <a:t>Integer</a:t>
            </a:r>
            <a:r>
              <a:rPr lang="pt-BR" dirty="0"/>
              <a:t> x) {</a:t>
            </a:r>
          </a:p>
          <a:p>
            <a:pPr marL="0" indent="0">
              <a:buNone/>
            </a:pPr>
            <a:r>
              <a:rPr lang="pt-BR" dirty="0" err="1"/>
              <a:t>System.out.println</a:t>
            </a:r>
            <a:r>
              <a:rPr lang="pt-BR" dirty="0"/>
              <a:t>(“</a:t>
            </a:r>
            <a:r>
              <a:rPr lang="pt-BR" dirty="0" err="1"/>
              <a:t>Integer</a:t>
            </a:r>
            <a:r>
              <a:rPr lang="pt-BR" dirty="0"/>
              <a:t> x”);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go(</a:t>
            </a:r>
            <a:r>
              <a:rPr lang="pt-BR" dirty="0" err="1"/>
              <a:t>long</a:t>
            </a:r>
            <a:r>
              <a:rPr lang="pt-BR" dirty="0"/>
              <a:t> x) {</a:t>
            </a:r>
          </a:p>
          <a:p>
            <a:pPr marL="0" indent="0">
              <a:buNone/>
            </a:pPr>
            <a:r>
              <a:rPr lang="pt-BR" dirty="0" err="1"/>
              <a:t>System.out.println</a:t>
            </a:r>
            <a:r>
              <a:rPr lang="pt-BR" dirty="0"/>
              <a:t>("</a:t>
            </a:r>
            <a:r>
              <a:rPr lang="pt-BR" dirty="0" err="1"/>
              <a:t>longx</a:t>
            </a:r>
            <a:r>
              <a:rPr lang="pt-BR" dirty="0"/>
              <a:t>");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int</a:t>
            </a:r>
            <a:r>
              <a:rPr lang="pt-BR" dirty="0"/>
              <a:t> i= 5;</a:t>
            </a:r>
          </a:p>
          <a:p>
            <a:pPr marL="0" indent="0">
              <a:buNone/>
            </a:pPr>
            <a:r>
              <a:rPr lang="pt-BR" dirty="0"/>
              <a:t>go(i);</a:t>
            </a:r>
          </a:p>
        </p:txBody>
      </p:sp>
    </p:spTree>
    <p:extLst>
      <p:ext uri="{BB962C8B-B14F-4D97-AF65-F5344CB8AC3E}">
        <p14:creationId xmlns:p14="http://schemas.microsoft.com/office/powerpoint/2010/main" val="407770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Varargs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Permite que um método possua n parâmetros de um mesmo tipo.</a:t>
            </a:r>
          </a:p>
          <a:p>
            <a:r>
              <a:rPr lang="pt-BR" dirty="0"/>
              <a:t>Neste caso será usado o primeiro devido a ampliação.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go(</a:t>
            </a:r>
            <a:r>
              <a:rPr lang="pt-BR" dirty="0" err="1"/>
              <a:t>intx</a:t>
            </a:r>
            <a:r>
              <a:rPr lang="pt-BR" dirty="0"/>
              <a:t>, </a:t>
            </a:r>
            <a:r>
              <a:rPr lang="pt-BR" dirty="0" err="1"/>
              <a:t>inty</a:t>
            </a:r>
            <a:r>
              <a:rPr lang="pt-BR" dirty="0"/>
              <a:t>){ </a:t>
            </a:r>
          </a:p>
          <a:p>
            <a:pPr marL="0" indent="0">
              <a:buNone/>
            </a:pPr>
            <a:r>
              <a:rPr lang="pt-BR" dirty="0" err="1"/>
              <a:t>System.out.println</a:t>
            </a:r>
            <a:r>
              <a:rPr lang="pt-BR" dirty="0"/>
              <a:t>(“</a:t>
            </a:r>
            <a:r>
              <a:rPr lang="pt-BR" dirty="0" err="1"/>
              <a:t>intx</a:t>
            </a:r>
            <a:r>
              <a:rPr lang="pt-BR" dirty="0"/>
              <a:t>");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go(byte... x) {</a:t>
            </a:r>
          </a:p>
          <a:p>
            <a:pPr marL="0" indent="0">
              <a:buNone/>
            </a:pPr>
            <a:r>
              <a:rPr lang="pt-BR" dirty="0" err="1"/>
              <a:t>System.</a:t>
            </a:r>
            <a:r>
              <a:rPr lang="pt-BR" i="1" dirty="0" err="1"/>
              <a:t>out.println</a:t>
            </a:r>
            <a:r>
              <a:rPr lang="pt-BR" i="1" dirty="0"/>
              <a:t>(“byte x");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byte b = 5;</a:t>
            </a:r>
          </a:p>
          <a:p>
            <a:pPr marL="0" indent="0">
              <a:buNone/>
            </a:pPr>
            <a:r>
              <a:rPr lang="pt-BR" dirty="0"/>
              <a:t>go(</a:t>
            </a:r>
            <a:r>
              <a:rPr lang="pt-BR" dirty="0" err="1"/>
              <a:t>b,b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5095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Garbage</a:t>
            </a:r>
            <a:r>
              <a:rPr lang="pt-BR" dirty="0"/>
              <a:t> </a:t>
            </a:r>
            <a:r>
              <a:rPr lang="pt-BR" dirty="0" err="1"/>
              <a:t>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Objetos que não referenciam mais a nada são </a:t>
            </a:r>
            <a:r>
              <a:rPr lang="pt-BR" dirty="0" err="1"/>
              <a:t>descatados</a:t>
            </a:r>
            <a:r>
              <a:rPr lang="pt-BR" dirty="0"/>
              <a:t> pelo </a:t>
            </a:r>
            <a:r>
              <a:rPr lang="pt-BR" dirty="0" err="1"/>
              <a:t>Garbage</a:t>
            </a:r>
            <a:r>
              <a:rPr lang="pt-BR" dirty="0"/>
              <a:t> </a:t>
            </a:r>
            <a:r>
              <a:rPr lang="pt-BR" dirty="0" err="1"/>
              <a:t>Collection</a:t>
            </a:r>
            <a:endParaRPr lang="pt-BR" dirty="0"/>
          </a:p>
          <a:p>
            <a:r>
              <a:rPr lang="pt-BR" dirty="0" err="1"/>
              <a:t>Setar</a:t>
            </a:r>
            <a:r>
              <a:rPr lang="pt-BR" dirty="0"/>
              <a:t> o objeto como </a:t>
            </a:r>
            <a:r>
              <a:rPr lang="pt-BR" dirty="0" err="1"/>
              <a:t>null</a:t>
            </a:r>
            <a:r>
              <a:rPr lang="pt-BR" dirty="0"/>
              <a:t> força esta chamada</a:t>
            </a:r>
          </a:p>
          <a:p>
            <a:r>
              <a:rPr lang="pt-BR" dirty="0"/>
              <a:t>Decisão sobre execução pela JVM.</a:t>
            </a:r>
          </a:p>
          <a:p>
            <a:r>
              <a:rPr lang="pt-BR" dirty="0"/>
              <a:t>Pode ser solicitado coleta pelo comando </a:t>
            </a:r>
            <a:r>
              <a:rPr lang="pt-BR" dirty="0" err="1"/>
              <a:t>System.gc</a:t>
            </a:r>
            <a:r>
              <a:rPr lang="pt-BR" dirty="0"/>
              <a:t>();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7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Collection</a:t>
            </a:r>
            <a:r>
              <a:rPr lang="pt-BR" dirty="0"/>
              <a:t> e </a:t>
            </a:r>
            <a:r>
              <a:rPr lang="pt-BR" dirty="0" err="1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4924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797</Words>
  <Application>Microsoft Office PowerPoint</Application>
  <PresentationFormat>Widescreen</PresentationFormat>
  <Paragraphs>211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Arial</vt:lpstr>
      <vt:lpstr>Century Schoolbook</vt:lpstr>
      <vt:lpstr>Tema do Office</vt:lpstr>
      <vt:lpstr>Linguagem de Programação II</vt:lpstr>
      <vt:lpstr>Primitivos X Wrapper </vt:lpstr>
      <vt:lpstr>Autoboxing</vt:lpstr>
      <vt:lpstr>Sobrecarga </vt:lpstr>
      <vt:lpstr>Ampliação</vt:lpstr>
      <vt:lpstr>Autoboxing</vt:lpstr>
      <vt:lpstr>Varargs</vt:lpstr>
      <vt:lpstr>Garbage Collection</vt:lpstr>
      <vt:lpstr>API Collection e Generics</vt:lpstr>
      <vt:lpstr>Coleção X Arrays</vt:lpstr>
      <vt:lpstr>Sintaxe dos Arrays</vt:lpstr>
      <vt:lpstr>Interface List</vt:lpstr>
      <vt:lpstr>Sintaxe ArrayList</vt:lpstr>
      <vt:lpstr>Interface Set</vt:lpstr>
      <vt:lpstr>Sintaxe HashSet</vt:lpstr>
      <vt:lpstr>Interface Map</vt:lpstr>
      <vt:lpstr>Sintaxe HashMap</vt:lpstr>
      <vt:lpstr>Generics</vt:lpstr>
      <vt:lpstr>Iterator</vt:lpstr>
      <vt:lpstr>Sintaxe For-each</vt:lpstr>
      <vt:lpstr>Manipulação de Arquivos</vt:lpstr>
      <vt:lpstr>Classe File</vt:lpstr>
      <vt:lpstr>I/O em bytes</vt:lpstr>
      <vt:lpstr>I/O em String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Felipe Casseb</cp:lastModifiedBy>
  <cp:revision>152</cp:revision>
  <dcterms:created xsi:type="dcterms:W3CDTF">2016-04-01T01:07:07Z</dcterms:created>
  <dcterms:modified xsi:type="dcterms:W3CDTF">2016-12-05T21:17:22Z</dcterms:modified>
</cp:coreProperties>
</file>