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63" r:id="rId2"/>
    <p:sldId id="257" r:id="rId3"/>
    <p:sldId id="267" r:id="rId4"/>
    <p:sldId id="256" r:id="rId5"/>
    <p:sldId id="265" r:id="rId6"/>
    <p:sldId id="269" r:id="rId7"/>
    <p:sldId id="272" r:id="rId8"/>
    <p:sldId id="270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694" autoAdjust="0"/>
    <p:restoredTop sz="94660"/>
  </p:normalViewPr>
  <p:slideViewPr>
    <p:cSldViewPr>
      <p:cViewPr varScale="1">
        <p:scale>
          <a:sx n="86" d="100"/>
          <a:sy n="86" d="100"/>
        </p:scale>
        <p:origin x="-8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5CB93-7A32-4EA0-8C97-745DB490A8FB}" type="datetimeFigureOut">
              <a:rPr lang="pt-BR" smtClean="0"/>
              <a:pPr/>
              <a:t>12/08/2016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8E4D7-9A0E-4568-A58D-972D9407A7F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B59306-A28B-4249-B866-B50FAC1DB55C}" type="slidenum">
              <a:rPr lang="pt-BR"/>
              <a:pPr/>
              <a:t>2</a:t>
            </a:fld>
            <a:endParaRPr lang="pt-BR"/>
          </a:p>
        </p:txBody>
      </p:sp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209675" y="693738"/>
            <a:ext cx="4435475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625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6387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B59306-A28B-4249-B866-B50FAC1DB55C}" type="slidenum">
              <a:rPr lang="pt-BR"/>
              <a:pPr/>
              <a:t>3</a:t>
            </a:fld>
            <a:endParaRPr lang="pt-BR"/>
          </a:p>
        </p:txBody>
      </p:sp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209675" y="693738"/>
            <a:ext cx="4435475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625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6387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F89292-12A5-4B6D-97AE-8932CF5F9CCE}" type="slidenum">
              <a:rPr lang="pt-BR"/>
              <a:pPr/>
              <a:t>4</a:t>
            </a:fld>
            <a:endParaRPr lang="pt-BR"/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1209675" y="693738"/>
            <a:ext cx="4435475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939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6387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B59306-A28B-4249-B866-B50FAC1DB55C}" type="slidenum">
              <a:rPr lang="pt-BR"/>
              <a:pPr/>
              <a:t>6</a:t>
            </a:fld>
            <a:endParaRPr lang="pt-BR"/>
          </a:p>
        </p:txBody>
      </p:sp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209675" y="693738"/>
            <a:ext cx="4435475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625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6387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isósceles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r>
              <a:rPr lang="pt-BR" smtClean="0"/>
              <a:t>2014-01</a:t>
            </a:r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ângulo retângulo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ângulo isósceles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ector reto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Exemplo_Avancado.sq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Avançada em Banco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2536042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FATEC JESSEN VIDAL – São José dos Campos</a:t>
            </a:r>
          </a:p>
          <a:p>
            <a:r>
              <a:rPr lang="pt-BR" dirty="0" smtClean="0"/>
              <a:t>Curso de Banco de Dados e Redes de Computadores</a:t>
            </a:r>
          </a:p>
          <a:p>
            <a:endParaRPr lang="pt-BR" dirty="0" smtClean="0"/>
          </a:p>
          <a:p>
            <a:r>
              <a:rPr lang="pt-BR" dirty="0" smtClean="0"/>
              <a:t>Professor: Carlos Garcia</a:t>
            </a:r>
          </a:p>
          <a:p>
            <a:r>
              <a:rPr lang="pt-BR" dirty="0" smtClean="0"/>
              <a:t>Aula 01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2015-02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3563"/>
            <a:ext cx="8226425" cy="553998"/>
          </a:xfrm>
          <a:ln/>
        </p:spPr>
        <p:txBody>
          <a:bodyPr lIns="0" tIns="0" rIns="0" bIns="0">
            <a:spAutoFit/>
          </a:bodyPr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3600" dirty="0" smtClean="0"/>
              <a:t>BD avançado X </a:t>
            </a:r>
            <a:r>
              <a:rPr lang="pt-BR" sz="3600" dirty="0" err="1" smtClean="0"/>
              <a:t>Prog</a:t>
            </a:r>
            <a:r>
              <a:rPr lang="pt-BR" sz="3600" dirty="0" smtClean="0"/>
              <a:t> Avançada</a:t>
            </a:r>
            <a:endParaRPr lang="en-GB" sz="3600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443413"/>
          </a:xfrm>
          <a:noFill/>
          <a:ln/>
        </p:spPr>
        <p:txBody>
          <a:bodyPr>
            <a:normAutofit/>
          </a:bodyPr>
          <a:lstStyle/>
          <a:p>
            <a:pPr marL="448056" lvl="1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3000" dirty="0" smtClean="0"/>
              <a:t>BD Avançado, contém:</a:t>
            </a:r>
          </a:p>
          <a:p>
            <a:pPr marL="731520" lvl="2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2800" dirty="0" smtClean="0"/>
              <a:t>Rotinas de backup automatizadas</a:t>
            </a:r>
          </a:p>
          <a:p>
            <a:pPr marL="731520" lvl="2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2800" dirty="0" smtClean="0"/>
              <a:t>Replicação de dados</a:t>
            </a:r>
          </a:p>
          <a:p>
            <a:pPr marL="731520" lvl="2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2800" dirty="0" smtClean="0"/>
              <a:t>Dados remotos</a:t>
            </a:r>
          </a:p>
          <a:p>
            <a:pPr marL="731520" lvl="2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2800" dirty="0" smtClean="0"/>
              <a:t>Cluster </a:t>
            </a:r>
            <a:r>
              <a:rPr lang="pt-BR" sz="2800" dirty="0" err="1" smtClean="0"/>
              <a:t>configuration</a:t>
            </a:r>
            <a:endParaRPr lang="pt-BR" sz="2800" dirty="0" smtClean="0"/>
          </a:p>
          <a:p>
            <a:pPr marL="731520" lvl="2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2800" dirty="0" err="1" smtClean="0"/>
              <a:t>Grid</a:t>
            </a:r>
            <a:r>
              <a:rPr lang="pt-BR" sz="2800" dirty="0" smtClean="0"/>
              <a:t> computing</a:t>
            </a:r>
          </a:p>
          <a:p>
            <a:pPr marL="731520" lvl="2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2800" dirty="0" smtClean="0"/>
              <a:t>Alta disponibilidade</a:t>
            </a:r>
          </a:p>
          <a:p>
            <a:pPr marL="731520" lvl="2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2800" dirty="0" smtClean="0"/>
              <a:t>Etc....</a:t>
            </a:r>
            <a:endParaRPr lang="pt-BR" sz="2800" dirty="0"/>
          </a:p>
          <a:p>
            <a:pPr lvl="1">
              <a:lnSpc>
                <a:spcPct val="90000"/>
              </a:lnSpc>
              <a:buFontTx/>
              <a:buChar char="•"/>
            </a:pPr>
            <a:endParaRPr lang="pt-BR" dirty="0"/>
          </a:p>
          <a:p>
            <a:pPr lvl="1">
              <a:lnSpc>
                <a:spcPct val="90000"/>
              </a:lnSpc>
              <a:buFontTx/>
              <a:buChar char="•"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3563"/>
            <a:ext cx="8226425" cy="553998"/>
          </a:xfrm>
          <a:ln/>
        </p:spPr>
        <p:txBody>
          <a:bodyPr lIns="0" tIns="0" rIns="0" bIns="0">
            <a:spAutoFit/>
          </a:bodyPr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3600" dirty="0" smtClean="0"/>
              <a:t>BD avançado X </a:t>
            </a:r>
            <a:r>
              <a:rPr lang="pt-BR" sz="3600" dirty="0" err="1" smtClean="0"/>
              <a:t>Prog</a:t>
            </a:r>
            <a:r>
              <a:rPr lang="pt-BR" sz="3600" dirty="0" smtClean="0"/>
              <a:t> Avançada</a:t>
            </a:r>
            <a:endParaRPr lang="en-GB" sz="3600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443413"/>
          </a:xfrm>
          <a:noFill/>
          <a:ln/>
        </p:spPr>
        <p:txBody>
          <a:bodyPr>
            <a:normAutofit/>
          </a:bodyPr>
          <a:lstStyle/>
          <a:p>
            <a:pPr marL="448056" lvl="1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3000" dirty="0" smtClean="0"/>
              <a:t>Um PL/SQL avançado não depende de um BD Avançado.</a:t>
            </a:r>
          </a:p>
          <a:p>
            <a:pPr marL="448056" lvl="1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3000" dirty="0" smtClean="0"/>
              <a:t>O nível de complexidade de um PL/SQL depende dos requisitos do sistema</a:t>
            </a:r>
          </a:p>
          <a:p>
            <a:pPr lvl="1">
              <a:lnSpc>
                <a:spcPct val="90000"/>
              </a:lnSpc>
              <a:buNone/>
            </a:pPr>
            <a:endParaRPr lang="pt-BR" dirty="0"/>
          </a:p>
          <a:p>
            <a:pPr lvl="1">
              <a:lnSpc>
                <a:spcPct val="90000"/>
              </a:lnSpc>
              <a:buFontTx/>
              <a:buChar char="•"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8226425" cy="1107996"/>
          </a:xfrm>
          <a:noFill/>
          <a:ln/>
        </p:spPr>
        <p:txBody>
          <a:bodyPr lIns="0" tIns="0" rIns="0" bIns="0">
            <a:spAutoFit/>
          </a:bodyPr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3600" dirty="0" err="1" smtClean="0"/>
              <a:t>Elementos</a:t>
            </a:r>
            <a:r>
              <a:rPr lang="en-GB" sz="3600" dirty="0" smtClean="0"/>
              <a:t> de um PL/SQL </a:t>
            </a:r>
            <a:r>
              <a:rPr lang="en-GB" sz="3600" dirty="0" err="1" smtClean="0"/>
              <a:t>Avançado</a:t>
            </a:r>
            <a:endParaRPr lang="en-GB" sz="3600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4962"/>
            <a:ext cx="8226425" cy="4681557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48056" lvl="1" indent="-384048">
              <a:buSzPct val="80000"/>
              <a:buFont typeface="Wingdings 2"/>
              <a:buChar char=""/>
            </a:pPr>
            <a:r>
              <a:rPr lang="pt-BR" sz="3000" dirty="0" smtClean="0"/>
              <a:t>Um PL/SQL avançado geralmente possui vários dos itens abaixo:</a:t>
            </a:r>
          </a:p>
          <a:p>
            <a:pPr marL="731520" lvl="2" indent="-384048">
              <a:buSzPct val="80000"/>
              <a:buFont typeface="Wingdings 2"/>
              <a:buChar char=""/>
            </a:pPr>
            <a:r>
              <a:rPr lang="pt-BR" sz="2800" dirty="0" smtClean="0"/>
              <a:t>Cursores com parâmetros</a:t>
            </a:r>
          </a:p>
          <a:p>
            <a:pPr marL="731520" lvl="2" indent="-384048">
              <a:buSzPct val="80000"/>
              <a:buFont typeface="Wingdings 2"/>
              <a:buChar char=""/>
            </a:pPr>
            <a:r>
              <a:rPr lang="pt-BR" sz="2800" dirty="0" smtClean="0"/>
              <a:t>Manipulação de dados</a:t>
            </a:r>
          </a:p>
          <a:p>
            <a:pPr marL="731520" lvl="2" indent="-384048">
              <a:buSzPct val="80000"/>
              <a:buFont typeface="Wingdings 2"/>
              <a:buChar char=""/>
            </a:pPr>
            <a:r>
              <a:rPr lang="pt-BR" sz="2800" dirty="0" smtClean="0"/>
              <a:t>Organizado em packages, </a:t>
            </a:r>
            <a:r>
              <a:rPr lang="pt-BR" sz="2800" dirty="0" err="1" smtClean="0"/>
              <a:t>procedures</a:t>
            </a:r>
            <a:r>
              <a:rPr lang="pt-BR" sz="2800" dirty="0" smtClean="0"/>
              <a:t> e </a:t>
            </a:r>
            <a:r>
              <a:rPr lang="pt-BR" sz="2800" dirty="0" err="1" smtClean="0"/>
              <a:t>functions</a:t>
            </a:r>
            <a:endParaRPr lang="pt-BR" sz="2800" dirty="0" smtClean="0"/>
          </a:p>
          <a:p>
            <a:pPr marL="731520" lvl="2" indent="-384048">
              <a:buSzPct val="80000"/>
              <a:buFont typeface="Wingdings 2"/>
              <a:buChar char=""/>
            </a:pPr>
            <a:r>
              <a:rPr lang="pt-BR" sz="2800" dirty="0" smtClean="0"/>
              <a:t>Tratamento de exceções</a:t>
            </a:r>
          </a:p>
          <a:p>
            <a:pPr marL="731520" lvl="2" indent="-384048">
              <a:buSzPct val="80000"/>
              <a:buFont typeface="Wingdings 2"/>
              <a:buChar char=""/>
            </a:pPr>
            <a:r>
              <a:rPr lang="pt-BR" sz="2800" dirty="0" smtClean="0"/>
              <a:t>Declaração de novas exceptions</a:t>
            </a:r>
          </a:p>
          <a:p>
            <a:pPr marL="731520" lvl="2" indent="-384048">
              <a:buSzPct val="80000"/>
              <a:buFont typeface="Wingdings 2"/>
              <a:buChar char=""/>
            </a:pPr>
            <a:r>
              <a:rPr lang="pt-BR" sz="2800" dirty="0" smtClean="0"/>
              <a:t>Manipulação de arquivos CSV</a:t>
            </a:r>
          </a:p>
          <a:p>
            <a:pPr marL="731520" lvl="2" indent="-384048">
              <a:buSzPct val="80000"/>
              <a:buFont typeface="Wingdings 2"/>
              <a:buChar char=""/>
            </a:pPr>
            <a:r>
              <a:rPr lang="pt-BR" sz="2800" dirty="0" smtClean="0"/>
              <a:t>Tabelas Aninhadas</a:t>
            </a:r>
          </a:p>
          <a:p>
            <a:pPr marL="731520" lvl="2" indent="-384048">
              <a:buSzPct val="80000"/>
              <a:buFont typeface="Wingdings 2"/>
              <a:buChar char=""/>
            </a:pPr>
            <a:r>
              <a:rPr lang="pt-BR" sz="2800" dirty="0" smtClean="0"/>
              <a:t>Conexão com interfaces externas (C, Java, .NET)</a:t>
            </a:r>
          </a:p>
          <a:p>
            <a:pPr marL="731520" lvl="2" indent="-384048">
              <a:buSzPct val="80000"/>
              <a:buFont typeface="Wingdings 2"/>
              <a:buChar char=""/>
            </a:pPr>
            <a:r>
              <a:rPr lang="pt-BR" sz="2800" dirty="0" smtClean="0"/>
              <a:t>Uso de </a:t>
            </a:r>
            <a:r>
              <a:rPr lang="pt-BR" sz="2800" dirty="0" err="1" smtClean="0"/>
              <a:t>Arrays</a:t>
            </a:r>
            <a:endParaRPr lang="pt-BR" sz="2800" dirty="0" smtClean="0"/>
          </a:p>
          <a:p>
            <a:pPr marL="731520" lvl="2" indent="-384048">
              <a:buSzPct val="80000"/>
              <a:buFont typeface="Wingdings 2"/>
              <a:buChar char=""/>
            </a:pPr>
            <a:r>
              <a:rPr lang="pt-BR" sz="2800" dirty="0" smtClean="0"/>
              <a:t>Declaração de </a:t>
            </a:r>
            <a:r>
              <a:rPr lang="pt-BR" sz="2800" dirty="0" err="1" smtClean="0"/>
              <a:t>arrays</a:t>
            </a:r>
            <a:endParaRPr lang="pt-BR" sz="2800" dirty="0" smtClean="0"/>
          </a:p>
          <a:p>
            <a:pPr marL="731520" lvl="2" indent="-384048">
              <a:buSzPct val="80000"/>
              <a:buFont typeface="Wingdings 2"/>
              <a:buChar char=""/>
            </a:pPr>
            <a:r>
              <a:rPr lang="pt-BR" sz="2800" dirty="0" err="1" smtClean="0"/>
              <a:t>etc</a:t>
            </a:r>
            <a:endParaRPr lang="pt-BR" sz="2800" dirty="0" smtClean="0"/>
          </a:p>
          <a:p>
            <a:pPr marL="448056" lvl="1" indent="-384048">
              <a:buSzPct val="80000"/>
              <a:buFont typeface="Wingdings 2"/>
              <a:buChar char=""/>
            </a:pPr>
            <a:endParaRPr lang="pt-BR" sz="30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um PL/SQL Avançado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>
                <a:hlinkClick r:id="rId2" action="ppaction://hlinkfile"/>
              </a:rPr>
              <a:t>Exemplo_Avancado</a:t>
            </a:r>
            <a:r>
              <a:rPr lang="pt-BR" dirty="0" smtClean="0">
                <a:hlinkClick r:id="rId2" action="ppaction://hlinkfile"/>
              </a:rPr>
              <a:t>.</a:t>
            </a:r>
            <a:r>
              <a:rPr lang="pt-BR" dirty="0" err="1" smtClean="0">
                <a:hlinkClick r:id="rId2" action="ppaction://hlinkfile"/>
              </a:rPr>
              <a:t>sql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3563"/>
            <a:ext cx="8226425" cy="553998"/>
          </a:xfrm>
          <a:ln/>
        </p:spPr>
        <p:txBody>
          <a:bodyPr lIns="0" tIns="0" rIns="0" bIns="0">
            <a:spAutoFit/>
          </a:bodyPr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3600" dirty="0" err="1" smtClean="0"/>
              <a:t>Utilização</a:t>
            </a:r>
            <a:r>
              <a:rPr lang="en-GB" sz="3600" dirty="0" smtClean="0"/>
              <a:t> do SQL Developer</a:t>
            </a:r>
            <a:endParaRPr lang="en-GB" sz="3600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443413"/>
          </a:xfrm>
          <a:noFill/>
          <a:ln/>
        </p:spPr>
        <p:txBody>
          <a:bodyPr>
            <a:normAutofit lnSpcReduction="10000"/>
          </a:bodyPr>
          <a:lstStyle/>
          <a:p>
            <a:pPr marL="448056" lvl="1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2800" dirty="0" smtClean="0"/>
              <a:t>Conexão ao BD HR</a:t>
            </a:r>
          </a:p>
          <a:p>
            <a:pPr marL="448056" lvl="1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2800" dirty="0" smtClean="0"/>
              <a:t>Revisão de PL/SQL</a:t>
            </a:r>
          </a:p>
          <a:p>
            <a:pPr marL="448056" lvl="1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2800" dirty="0" smtClean="0"/>
              <a:t>Edição de PL/SQL</a:t>
            </a:r>
          </a:p>
          <a:p>
            <a:pPr marL="448056" lvl="1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2800" dirty="0" smtClean="0"/>
              <a:t>Rodando em modo debug</a:t>
            </a:r>
          </a:p>
          <a:p>
            <a:pPr marL="448056" lvl="1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2800" dirty="0" smtClean="0"/>
              <a:t>Explorar os recursos do debug</a:t>
            </a:r>
          </a:p>
          <a:p>
            <a:pPr marL="448056" lvl="1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2800" dirty="0" smtClean="0"/>
              <a:t>Praticar com os exemplos disponibilizados</a:t>
            </a:r>
          </a:p>
          <a:p>
            <a:pPr marL="448056" lvl="1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2800" dirty="0" smtClean="0"/>
              <a:t>Relatório:</a:t>
            </a:r>
          </a:p>
          <a:p>
            <a:pPr marL="731520" lvl="2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dirty="0" smtClean="0"/>
              <a:t>Explicar cada comando  dos arquivos PL/SQL utilizados</a:t>
            </a:r>
          </a:p>
          <a:p>
            <a:pPr marL="731520" lvl="2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dirty="0" smtClean="0"/>
              <a:t>Anexar as evidências de execução (</a:t>
            </a:r>
            <a:r>
              <a:rPr lang="pt-BR" dirty="0" err="1" smtClean="0"/>
              <a:t>print</a:t>
            </a:r>
            <a:r>
              <a:rPr lang="pt-BR" dirty="0" smtClean="0"/>
              <a:t>)</a:t>
            </a:r>
          </a:p>
          <a:p>
            <a:pPr marL="731520" lvl="2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dirty="0" smtClean="0"/>
              <a:t>Data de entrega: </a:t>
            </a:r>
            <a:r>
              <a:rPr lang="pt-BR" dirty="0" smtClean="0"/>
              <a:t>23</a:t>
            </a:r>
            <a:r>
              <a:rPr lang="pt-BR" dirty="0" smtClean="0"/>
              <a:t>/08/2016</a:t>
            </a:r>
            <a:endParaRPr lang="pt-BR" dirty="0"/>
          </a:p>
          <a:p>
            <a:pPr lvl="1">
              <a:lnSpc>
                <a:spcPct val="90000"/>
              </a:lnSpc>
              <a:buFontTx/>
              <a:buChar char="•"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Preparatório para o LAB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No SQL DEVELOPER executar:</a:t>
            </a:r>
          </a:p>
          <a:p>
            <a:pPr lvl="1"/>
            <a:r>
              <a:rPr lang="pt-BR" dirty="0" smtClean="0"/>
              <a:t>Criar conexão com o BD no usuário SYSTEM</a:t>
            </a:r>
          </a:p>
          <a:p>
            <a:pPr lvl="1"/>
            <a:r>
              <a:rPr lang="pt-BR" dirty="0" smtClean="0"/>
              <a:t>Habilitar usuário HR</a:t>
            </a:r>
          </a:p>
          <a:p>
            <a:pPr lvl="2"/>
            <a:r>
              <a:rPr lang="pt-BR" dirty="0" err="1" smtClean="0"/>
              <a:t>Alter</a:t>
            </a:r>
            <a:r>
              <a:rPr lang="pt-BR" dirty="0" smtClean="0"/>
              <a:t> </a:t>
            </a:r>
            <a:r>
              <a:rPr lang="pt-BR" dirty="0" err="1" smtClean="0"/>
              <a:t>user</a:t>
            </a:r>
            <a:r>
              <a:rPr lang="pt-BR" dirty="0" smtClean="0"/>
              <a:t> </a:t>
            </a:r>
            <a:r>
              <a:rPr lang="pt-BR" dirty="0" err="1" smtClean="0"/>
              <a:t>hr</a:t>
            </a:r>
            <a:r>
              <a:rPr lang="pt-BR" dirty="0" smtClean="0"/>
              <a:t> </a:t>
            </a:r>
            <a:r>
              <a:rPr lang="pt-BR" dirty="0" err="1" smtClean="0"/>
              <a:t>account</a:t>
            </a:r>
            <a:r>
              <a:rPr lang="pt-BR" dirty="0" smtClean="0"/>
              <a:t> </a:t>
            </a:r>
            <a:r>
              <a:rPr lang="pt-BR" dirty="0" err="1" smtClean="0"/>
              <a:t>unlock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Trocar senha do HR</a:t>
            </a:r>
          </a:p>
          <a:p>
            <a:pPr lvl="2"/>
            <a:r>
              <a:rPr lang="pt-BR" dirty="0" err="1" smtClean="0"/>
              <a:t>Atler</a:t>
            </a:r>
            <a:r>
              <a:rPr lang="pt-BR" dirty="0" smtClean="0"/>
              <a:t> </a:t>
            </a:r>
            <a:r>
              <a:rPr lang="pt-BR" dirty="0" err="1" smtClean="0"/>
              <a:t>user</a:t>
            </a:r>
            <a:r>
              <a:rPr lang="pt-BR" dirty="0" smtClean="0"/>
              <a:t> </a:t>
            </a:r>
            <a:r>
              <a:rPr lang="pt-BR" dirty="0" err="1" smtClean="0"/>
              <a:t>hr</a:t>
            </a:r>
            <a:r>
              <a:rPr lang="pt-BR" dirty="0" smtClean="0"/>
              <a:t> </a:t>
            </a:r>
            <a:r>
              <a:rPr lang="pt-BR" dirty="0" err="1" smtClean="0"/>
              <a:t>identified</a:t>
            </a:r>
            <a:r>
              <a:rPr lang="pt-BR" dirty="0" smtClean="0"/>
              <a:t> </a:t>
            </a:r>
            <a:r>
              <a:rPr lang="pt-BR" dirty="0" err="1" smtClean="0"/>
              <a:t>by</a:t>
            </a:r>
            <a:r>
              <a:rPr lang="pt-BR" dirty="0" smtClean="0"/>
              <a:t> </a:t>
            </a:r>
            <a:r>
              <a:rPr lang="pt-BR" dirty="0" err="1" smtClean="0"/>
              <a:t>hr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Atribuir privilégio de debug para o HR:</a:t>
            </a:r>
          </a:p>
          <a:p>
            <a:pPr lvl="2"/>
            <a:r>
              <a:rPr lang="en-US" dirty="0" smtClean="0"/>
              <a:t>grant DEBUG CONNECT SESSION, DEBUG ANY PROCEDURE to hr;</a:t>
            </a:r>
            <a:endParaRPr lang="pt-BR" dirty="0" smtClean="0"/>
          </a:p>
          <a:p>
            <a:r>
              <a:rPr lang="pt-BR" dirty="0" smtClean="0"/>
              <a:t>Criar conexão com o BD no usuário </a:t>
            </a:r>
            <a:r>
              <a:rPr lang="pt-BR" dirty="0" smtClean="0"/>
              <a:t>SYS como </a:t>
            </a:r>
            <a:r>
              <a:rPr lang="pt-BR" b="1" i="1" u="sng" dirty="0" smtClean="0"/>
              <a:t>SYSDBA</a:t>
            </a:r>
            <a:endParaRPr lang="pt-BR" b="1" i="1" u="sng" dirty="0" smtClean="0"/>
          </a:p>
          <a:p>
            <a:pPr lvl="1"/>
            <a:r>
              <a:rPr lang="pt-BR" dirty="0" smtClean="0"/>
              <a:t>Atribuir acesso a package UTL_FILE:</a:t>
            </a:r>
          </a:p>
          <a:p>
            <a:pPr lvl="2"/>
            <a:r>
              <a:rPr lang="pt-BR" dirty="0" smtClean="0"/>
              <a:t>Grant execute </a:t>
            </a:r>
            <a:r>
              <a:rPr lang="pt-BR" dirty="0" err="1" smtClean="0"/>
              <a:t>on</a:t>
            </a:r>
            <a:r>
              <a:rPr lang="pt-BR" dirty="0" smtClean="0"/>
              <a:t> UTL_FILE to </a:t>
            </a:r>
            <a:r>
              <a:rPr lang="pt-BR" dirty="0" err="1" smtClean="0"/>
              <a:t>public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Manipulação de cursores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Execute </a:t>
            </a:r>
            <a:r>
              <a:rPr lang="pt-BR" dirty="0" smtClean="0"/>
              <a:t>o exercício em modo debug;</a:t>
            </a:r>
          </a:p>
          <a:p>
            <a:r>
              <a:rPr lang="pt-BR" dirty="0" smtClean="0"/>
              <a:t>Recolha evidências da execução capturando o valor de algumas variáveis em tempo de execução;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529</TotalTime>
  <Words>322</Words>
  <Application>Microsoft Office PowerPoint</Application>
  <PresentationFormat>Apresentação na tela (4:3)</PresentationFormat>
  <Paragraphs>79</Paragraphs>
  <Slides>8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Verve</vt:lpstr>
      <vt:lpstr>Programação Avançada em Banco de Dados</vt:lpstr>
      <vt:lpstr>BD avançado X Prog Avançada</vt:lpstr>
      <vt:lpstr>BD avançado X Prog Avançada</vt:lpstr>
      <vt:lpstr>Elementos de um PL/SQL Avançado</vt:lpstr>
      <vt:lpstr>Exemplo de um PL/SQL Avançado</vt:lpstr>
      <vt:lpstr>Utilização do SQL Developer</vt:lpstr>
      <vt:lpstr>Preparatório para o LAB</vt:lpstr>
      <vt:lpstr>Manipulação de cursores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Avançada em Banco de Dados</dc:title>
  <dc:creator>CGARCIA</dc:creator>
  <cp:lastModifiedBy>Aluno</cp:lastModifiedBy>
  <cp:revision>58</cp:revision>
  <dcterms:created xsi:type="dcterms:W3CDTF">2014-01-22T13:13:53Z</dcterms:created>
  <dcterms:modified xsi:type="dcterms:W3CDTF">2016-08-12T23:36:26Z</dcterms:modified>
</cp:coreProperties>
</file>