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90" r:id="rId6"/>
    <p:sldId id="271" r:id="rId7"/>
    <p:sldId id="272" r:id="rId8"/>
    <p:sldId id="273" r:id="rId9"/>
    <p:sldId id="274" r:id="rId10"/>
    <p:sldId id="283" r:id="rId11"/>
    <p:sldId id="284" r:id="rId12"/>
    <p:sldId id="285" r:id="rId13"/>
    <p:sldId id="289" r:id="rId14"/>
    <p:sldId id="286" r:id="rId15"/>
    <p:sldId id="287" r:id="rId16"/>
    <p:sldId id="288" r:id="rId17"/>
    <p:sldId id="291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Linguagem e Manipulação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do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2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sobre Datas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b="1" dirty="0" err="1"/>
              <a:t>Add_months</a:t>
            </a:r>
            <a:r>
              <a:rPr lang="pt-BR" b="1" dirty="0"/>
              <a:t>(</a:t>
            </a:r>
            <a:r>
              <a:rPr lang="pt-BR" b="1" dirty="0" err="1"/>
              <a:t>data,n</a:t>
            </a:r>
            <a:r>
              <a:rPr lang="pt-BR" b="1" dirty="0"/>
              <a:t>) </a:t>
            </a:r>
            <a:r>
              <a:rPr lang="pt-BR" dirty="0"/>
              <a:t>– Adiciona meses a data especificada.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add_months</a:t>
            </a:r>
            <a:r>
              <a:rPr lang="pt-BR" dirty="0"/>
              <a:t> (‘27/08/2016’,02) </a:t>
            </a:r>
            <a:r>
              <a:rPr lang="pt-BR" dirty="0" err="1"/>
              <a:t>from</a:t>
            </a:r>
            <a:r>
              <a:rPr lang="pt-BR" dirty="0"/>
              <a:t> dual</a:t>
            </a:r>
          </a:p>
          <a:p>
            <a:pPr lvl="1"/>
            <a:r>
              <a:rPr lang="pt-BR" dirty="0"/>
              <a:t>Retorno 27/10/2016</a:t>
            </a:r>
          </a:p>
          <a:p>
            <a:r>
              <a:rPr lang="pt-BR" b="1" dirty="0" err="1"/>
              <a:t>Months_between</a:t>
            </a:r>
            <a:r>
              <a:rPr lang="pt-BR" b="1" dirty="0"/>
              <a:t> (data1,data2) </a:t>
            </a:r>
            <a:r>
              <a:rPr lang="pt-BR" dirty="0"/>
              <a:t>– retorna quantos meses há entre as duas datas.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months_between</a:t>
            </a:r>
            <a:r>
              <a:rPr lang="pt-BR" dirty="0"/>
              <a:t> (‘28/12/2016’,’28/08/2016’) </a:t>
            </a:r>
            <a:r>
              <a:rPr lang="pt-BR" dirty="0" err="1"/>
              <a:t>from</a:t>
            </a:r>
            <a:r>
              <a:rPr lang="pt-BR" dirty="0"/>
              <a:t> dual;</a:t>
            </a:r>
          </a:p>
          <a:p>
            <a:pPr lvl="1"/>
            <a:r>
              <a:rPr lang="pt-BR" dirty="0"/>
              <a:t>Retorno 4</a:t>
            </a:r>
          </a:p>
          <a:p>
            <a:r>
              <a:rPr lang="pt-BR" b="1" dirty="0" err="1"/>
              <a:t>Next_dat</a:t>
            </a:r>
            <a:r>
              <a:rPr lang="pt-BR" b="1" dirty="0"/>
              <a:t>(data,’</a:t>
            </a:r>
            <a:r>
              <a:rPr lang="pt-BR" b="1" dirty="0" err="1"/>
              <a:t>dia_semana</a:t>
            </a:r>
            <a:r>
              <a:rPr lang="pt-BR" b="1" dirty="0"/>
              <a:t>’) </a:t>
            </a:r>
            <a:r>
              <a:rPr lang="pt-BR" dirty="0"/>
              <a:t>– retorna a </a:t>
            </a:r>
            <a:r>
              <a:rPr lang="pt-BR" dirty="0" err="1"/>
              <a:t>p´roxima</a:t>
            </a:r>
            <a:r>
              <a:rPr lang="pt-BR" dirty="0"/>
              <a:t> data do dia da semana especificado.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next_day</a:t>
            </a:r>
            <a:r>
              <a:rPr lang="pt-BR" dirty="0"/>
              <a:t>(‘18-08-2016’,’sábado’) </a:t>
            </a:r>
            <a:r>
              <a:rPr lang="pt-BR" dirty="0" err="1"/>
              <a:t>from</a:t>
            </a:r>
            <a:r>
              <a:rPr lang="pt-BR" dirty="0"/>
              <a:t> dual</a:t>
            </a:r>
          </a:p>
          <a:p>
            <a:pPr lvl="1"/>
            <a:r>
              <a:rPr lang="pt-BR" dirty="0"/>
              <a:t>Retorna 24/08/2016</a:t>
            </a:r>
          </a:p>
          <a:p>
            <a:r>
              <a:rPr lang="pt-BR" b="1" dirty="0" err="1"/>
              <a:t>Last_day</a:t>
            </a:r>
            <a:r>
              <a:rPr lang="pt-BR" b="1" dirty="0"/>
              <a:t> (data) </a:t>
            </a:r>
            <a:r>
              <a:rPr lang="pt-BR" dirty="0"/>
              <a:t>– Retorna a última data do mês onde a data se encontra.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last_day</a:t>
            </a:r>
            <a:r>
              <a:rPr lang="pt-BR" dirty="0"/>
              <a:t> (‘14-02-2016’ </a:t>
            </a:r>
            <a:r>
              <a:rPr lang="pt-BR" dirty="0" err="1"/>
              <a:t>from</a:t>
            </a:r>
            <a:r>
              <a:rPr lang="pt-BR" dirty="0"/>
              <a:t> dual</a:t>
            </a:r>
          </a:p>
          <a:p>
            <a:pPr lvl="1"/>
            <a:r>
              <a:rPr lang="pt-BR" dirty="0"/>
              <a:t>Retorna 29/02/2016</a:t>
            </a:r>
          </a:p>
          <a:p>
            <a:r>
              <a:rPr lang="pt-BR" b="1" dirty="0" err="1"/>
              <a:t>Sysdate</a:t>
            </a:r>
            <a:r>
              <a:rPr lang="pt-BR" dirty="0"/>
              <a:t> – retorna data atual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sysdate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dual</a:t>
            </a:r>
          </a:p>
          <a:p>
            <a:pPr lvl="1"/>
            <a:r>
              <a:rPr lang="pt-BR" dirty="0"/>
              <a:t>Retorna 10/10/2016</a:t>
            </a:r>
          </a:p>
          <a:p>
            <a:r>
              <a:rPr lang="pt-BR" b="1" dirty="0" err="1"/>
              <a:t>Extract</a:t>
            </a:r>
            <a:r>
              <a:rPr lang="pt-BR" dirty="0"/>
              <a:t> – Retorna um campo de uma data (ano, mês)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extract</a:t>
            </a:r>
            <a:r>
              <a:rPr lang="pt-BR" dirty="0"/>
              <a:t> (</a:t>
            </a:r>
            <a:r>
              <a:rPr lang="pt-BR" dirty="0" err="1"/>
              <a:t>year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sysdate</a:t>
            </a:r>
            <a:r>
              <a:rPr lang="pt-BR" dirty="0"/>
              <a:t>) ano </a:t>
            </a:r>
            <a:r>
              <a:rPr lang="pt-BR" dirty="0" err="1"/>
              <a:t>from</a:t>
            </a:r>
            <a:r>
              <a:rPr lang="pt-BR" dirty="0"/>
              <a:t> dual;</a:t>
            </a:r>
          </a:p>
          <a:p>
            <a:pPr lvl="1"/>
            <a:r>
              <a:rPr lang="pt-BR" dirty="0"/>
              <a:t>Retorna 2016</a:t>
            </a:r>
          </a:p>
        </p:txBody>
      </p:sp>
    </p:spTree>
    <p:extLst>
      <p:ext uri="{BB962C8B-B14F-4D97-AF65-F5344CB8AC3E}">
        <p14:creationId xmlns:p14="http://schemas.microsoft.com/office/powerpoint/2010/main" val="427522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numéricas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Power(n1,n2) – Calcula n1 elevado a 2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power</a:t>
            </a:r>
            <a:r>
              <a:rPr lang="pt-BR" dirty="0"/>
              <a:t>(3,2) </a:t>
            </a:r>
            <a:r>
              <a:rPr lang="pt-BR" dirty="0" err="1"/>
              <a:t>from</a:t>
            </a:r>
            <a:r>
              <a:rPr lang="pt-BR" dirty="0"/>
              <a:t> dual;</a:t>
            </a:r>
          </a:p>
          <a:p>
            <a:pPr lvl="1"/>
            <a:r>
              <a:rPr lang="pt-BR" dirty="0"/>
              <a:t>Retorna 9</a:t>
            </a:r>
          </a:p>
          <a:p>
            <a:r>
              <a:rPr lang="pt-BR" dirty="0" err="1"/>
              <a:t>Sqrt</a:t>
            </a:r>
            <a:r>
              <a:rPr lang="pt-BR" dirty="0"/>
              <a:t>(n) – Calcula raiz quadrada de n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sqrt</a:t>
            </a:r>
            <a:r>
              <a:rPr lang="pt-BR" dirty="0"/>
              <a:t>(4) </a:t>
            </a:r>
            <a:r>
              <a:rPr lang="pt-BR" dirty="0" err="1"/>
              <a:t>from</a:t>
            </a:r>
            <a:r>
              <a:rPr lang="pt-BR" dirty="0"/>
              <a:t> dual;</a:t>
            </a:r>
          </a:p>
          <a:p>
            <a:pPr lvl="1"/>
            <a:r>
              <a:rPr lang="pt-BR" dirty="0"/>
              <a:t>Retorna 2</a:t>
            </a:r>
          </a:p>
          <a:p>
            <a:r>
              <a:rPr lang="pt-BR" dirty="0" err="1"/>
              <a:t>Ceil</a:t>
            </a:r>
            <a:r>
              <a:rPr lang="pt-BR" dirty="0"/>
              <a:t>(n) – </a:t>
            </a:r>
            <a:r>
              <a:rPr lang="pt-BR" dirty="0" err="1"/>
              <a:t>Arrendonda</a:t>
            </a:r>
            <a:r>
              <a:rPr lang="pt-BR" dirty="0"/>
              <a:t> para cima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ceil</a:t>
            </a:r>
            <a:r>
              <a:rPr lang="pt-BR" dirty="0"/>
              <a:t>(7.4) </a:t>
            </a:r>
            <a:r>
              <a:rPr lang="pt-BR" dirty="0" err="1"/>
              <a:t>from</a:t>
            </a:r>
            <a:r>
              <a:rPr lang="pt-BR" dirty="0"/>
              <a:t> dual;</a:t>
            </a:r>
          </a:p>
          <a:p>
            <a:pPr lvl="1"/>
            <a:r>
              <a:rPr lang="pt-BR" dirty="0"/>
              <a:t>Retorna 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66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Conversão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err="1"/>
              <a:t>Upper</a:t>
            </a:r>
            <a:r>
              <a:rPr lang="pt-BR" dirty="0"/>
              <a:t> – Letras maiúsculas.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upper</a:t>
            </a:r>
            <a:r>
              <a:rPr lang="pt-BR" dirty="0"/>
              <a:t>(</a:t>
            </a:r>
            <a:r>
              <a:rPr lang="pt-BR" dirty="0" err="1"/>
              <a:t>cli_nome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cliente;</a:t>
            </a:r>
          </a:p>
          <a:p>
            <a:pPr lvl="1"/>
            <a:r>
              <a:rPr lang="pt-BR" dirty="0"/>
              <a:t>Retorno CASSEB.</a:t>
            </a:r>
          </a:p>
          <a:p>
            <a:r>
              <a:rPr lang="pt-BR" dirty="0" err="1"/>
              <a:t>Lower</a:t>
            </a:r>
            <a:r>
              <a:rPr lang="pt-BR" dirty="0"/>
              <a:t> – Letras minúsculas.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lower</a:t>
            </a:r>
            <a:r>
              <a:rPr lang="pt-BR" dirty="0"/>
              <a:t>(</a:t>
            </a:r>
            <a:r>
              <a:rPr lang="pt-BR" dirty="0" err="1"/>
              <a:t>cli_nome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cliente;</a:t>
            </a:r>
          </a:p>
          <a:p>
            <a:pPr lvl="1"/>
            <a:r>
              <a:rPr lang="pt-BR" dirty="0"/>
              <a:t>Retorno </a:t>
            </a:r>
            <a:r>
              <a:rPr lang="pt-BR" dirty="0" err="1"/>
              <a:t>casseb</a:t>
            </a:r>
            <a:r>
              <a:rPr lang="pt-BR" dirty="0"/>
              <a:t>.</a:t>
            </a:r>
          </a:p>
          <a:p>
            <a:r>
              <a:rPr lang="pt-BR" dirty="0" err="1"/>
              <a:t>Initcap</a:t>
            </a:r>
            <a:r>
              <a:rPr lang="pt-BR" dirty="0"/>
              <a:t> – Primeira letra maiúscula, restante minúscula.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initcap</a:t>
            </a:r>
            <a:r>
              <a:rPr lang="pt-BR" dirty="0"/>
              <a:t>(</a:t>
            </a:r>
            <a:r>
              <a:rPr lang="pt-BR" dirty="0" err="1"/>
              <a:t>cli_nome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cliente;</a:t>
            </a:r>
          </a:p>
          <a:p>
            <a:pPr lvl="1"/>
            <a:r>
              <a:rPr lang="pt-BR" dirty="0"/>
              <a:t>Retorno Casseb.</a:t>
            </a:r>
          </a:p>
          <a:p>
            <a:r>
              <a:rPr lang="pt-BR" dirty="0" err="1"/>
              <a:t>Concat</a:t>
            </a:r>
            <a:r>
              <a:rPr lang="pt-BR" dirty="0"/>
              <a:t> – </a:t>
            </a:r>
            <a:r>
              <a:rPr lang="pt-BR" dirty="0" err="1"/>
              <a:t>Cancatena</a:t>
            </a:r>
            <a:r>
              <a:rPr lang="pt-BR" dirty="0"/>
              <a:t> textos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concat</a:t>
            </a:r>
            <a:r>
              <a:rPr lang="pt-BR" dirty="0"/>
              <a:t>(</a:t>
            </a:r>
            <a:r>
              <a:rPr lang="pt-BR" dirty="0" err="1"/>
              <a:t>med_nome,med_salario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medico;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med_nome</a:t>
            </a:r>
            <a:r>
              <a:rPr lang="pt-BR" dirty="0"/>
              <a:t> || </a:t>
            </a:r>
            <a:r>
              <a:rPr lang="pt-BR" dirty="0" err="1"/>
              <a:t>med_salario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medico;</a:t>
            </a:r>
          </a:p>
          <a:p>
            <a:pPr lvl="1"/>
            <a:r>
              <a:rPr lang="pt-BR" dirty="0"/>
              <a:t>Retorno Casseb2000.</a:t>
            </a:r>
          </a:p>
          <a:p>
            <a:r>
              <a:rPr lang="pt-BR" dirty="0" err="1"/>
              <a:t>Substr</a:t>
            </a:r>
            <a:r>
              <a:rPr lang="pt-BR" dirty="0"/>
              <a:t> – Retorna uma </a:t>
            </a:r>
            <a:r>
              <a:rPr lang="pt-BR" dirty="0" err="1"/>
              <a:t>substring</a:t>
            </a:r>
            <a:endParaRPr lang="pt-BR" dirty="0"/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substr</a:t>
            </a:r>
            <a:r>
              <a:rPr lang="pt-BR" dirty="0"/>
              <a:t>(med_nome,1,3) </a:t>
            </a:r>
            <a:r>
              <a:rPr lang="pt-BR" dirty="0" err="1"/>
              <a:t>from</a:t>
            </a:r>
            <a:r>
              <a:rPr lang="pt-BR" dirty="0"/>
              <a:t> medico;</a:t>
            </a:r>
          </a:p>
          <a:p>
            <a:pPr lvl="1"/>
            <a:r>
              <a:rPr lang="pt-BR" dirty="0"/>
              <a:t>Retorno </a:t>
            </a:r>
            <a:r>
              <a:rPr lang="pt-BR" dirty="0" err="1"/>
              <a:t>Cas</a:t>
            </a:r>
            <a:r>
              <a:rPr lang="pt-BR" dirty="0"/>
              <a:t>.</a:t>
            </a:r>
          </a:p>
          <a:p>
            <a:r>
              <a:rPr lang="pt-BR" dirty="0" err="1"/>
              <a:t>Length</a:t>
            </a:r>
            <a:r>
              <a:rPr lang="pt-BR" dirty="0"/>
              <a:t> – Tamanho do texto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med_nome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medico;</a:t>
            </a:r>
          </a:p>
          <a:p>
            <a:pPr lvl="1"/>
            <a:r>
              <a:rPr lang="pt-BR" dirty="0"/>
              <a:t>Retorno 6.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89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Conjunto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Union – Retorna a união entre dois conjuntos de dados com estrutura semelhante.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nome_curso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curso_velho</a:t>
            </a:r>
            <a:r>
              <a:rPr lang="pt-BR" dirty="0"/>
              <a:t> </a:t>
            </a:r>
            <a:r>
              <a:rPr lang="pt-BR" dirty="0" err="1"/>
              <a:t>union</a:t>
            </a:r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nome_curso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curso;</a:t>
            </a:r>
          </a:p>
          <a:p>
            <a:r>
              <a:rPr lang="pt-BR" dirty="0" err="1"/>
              <a:t>Intersect</a:t>
            </a:r>
            <a:r>
              <a:rPr lang="pt-BR" dirty="0"/>
              <a:t> – Retorna dados que possuem em ambos os conjuntos.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nome_curso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curso_velho</a:t>
            </a:r>
            <a:r>
              <a:rPr lang="pt-BR" dirty="0"/>
              <a:t> </a:t>
            </a:r>
            <a:r>
              <a:rPr lang="pt-BR" dirty="0" err="1"/>
              <a:t>intersect</a:t>
            </a:r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nome_curso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curso;</a:t>
            </a:r>
          </a:p>
          <a:p>
            <a:r>
              <a:rPr lang="pt-BR" dirty="0" err="1"/>
              <a:t>Minus</a:t>
            </a:r>
            <a:r>
              <a:rPr lang="pt-BR" dirty="0"/>
              <a:t> – Retorna dados que tem em uma tabela e não tem em outra.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nome_curso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curso_velho</a:t>
            </a:r>
            <a:r>
              <a:rPr lang="pt-BR" dirty="0"/>
              <a:t> </a:t>
            </a:r>
            <a:r>
              <a:rPr lang="pt-BR" dirty="0" err="1"/>
              <a:t>minus</a:t>
            </a:r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nome_curso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curso;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49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Opera encima de um conjunto de dados.</a:t>
            </a:r>
          </a:p>
          <a:p>
            <a:r>
              <a:rPr lang="pt-BR" dirty="0" err="1"/>
              <a:t>Avg</a:t>
            </a:r>
            <a:r>
              <a:rPr lang="pt-BR" dirty="0"/>
              <a:t> – Retorna a média dos dados agrupados.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avg</a:t>
            </a:r>
            <a:r>
              <a:rPr lang="pt-BR" dirty="0"/>
              <a:t>(</a:t>
            </a:r>
            <a:r>
              <a:rPr lang="pt-BR" dirty="0" err="1"/>
              <a:t>func_sal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dep_id</a:t>
            </a:r>
            <a:r>
              <a:rPr lang="pt-BR" dirty="0"/>
              <a:t> = 1;</a:t>
            </a:r>
          </a:p>
          <a:p>
            <a:r>
              <a:rPr lang="pt-BR" dirty="0"/>
              <a:t>Sum – Retorna a soma dos dados agrupados.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sum(</a:t>
            </a:r>
            <a:r>
              <a:rPr lang="pt-BR" dirty="0" err="1"/>
              <a:t>func_sal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dep_id</a:t>
            </a:r>
            <a:r>
              <a:rPr lang="pt-BR" dirty="0"/>
              <a:t>; </a:t>
            </a:r>
          </a:p>
          <a:p>
            <a:r>
              <a:rPr lang="pt-BR" dirty="0"/>
              <a:t>Min – Retorna o menor valor.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min(</a:t>
            </a:r>
            <a:r>
              <a:rPr lang="pt-BR" dirty="0" err="1"/>
              <a:t>func_sal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r>
              <a:rPr lang="pt-BR" dirty="0"/>
              <a:t>Max – Retorna o maior valor.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func_sal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;</a:t>
            </a:r>
          </a:p>
          <a:p>
            <a:r>
              <a:rPr lang="pt-BR" dirty="0" err="1"/>
              <a:t>Count</a:t>
            </a:r>
            <a:r>
              <a:rPr lang="pt-BR" dirty="0"/>
              <a:t> – Retorna a quantidade de registros.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count</a:t>
            </a:r>
            <a:r>
              <a:rPr lang="pt-BR" dirty="0"/>
              <a:t>(*)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dep_id</a:t>
            </a:r>
            <a:r>
              <a:rPr lang="pt-BR" dirty="0"/>
              <a:t> = 2;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24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Agrupa dados.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dep_id</a:t>
            </a:r>
            <a:r>
              <a:rPr lang="pt-BR" dirty="0"/>
              <a:t> (</a:t>
            </a:r>
            <a:r>
              <a:rPr lang="pt-BR" dirty="0" err="1"/>
              <a:t>func_sal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dep_id</a:t>
            </a:r>
            <a:r>
              <a:rPr lang="pt-BR" dirty="0"/>
              <a:t>;</a:t>
            </a:r>
          </a:p>
          <a:p>
            <a:r>
              <a:rPr lang="pt-BR" dirty="0" err="1"/>
              <a:t>Having</a:t>
            </a:r>
            <a:r>
              <a:rPr lang="pt-BR" dirty="0"/>
              <a:t> – Clausula </a:t>
            </a:r>
            <a:r>
              <a:rPr lang="pt-BR" dirty="0" err="1"/>
              <a:t>where</a:t>
            </a:r>
            <a:r>
              <a:rPr lang="pt-BR" dirty="0"/>
              <a:t> para tratar o resultado de dados agrupados.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Employees.LastName</a:t>
            </a:r>
            <a:r>
              <a:rPr lang="en-US" dirty="0"/>
              <a:t>, COUNT(</a:t>
            </a:r>
            <a:r>
              <a:rPr lang="en-US" dirty="0" err="1"/>
              <a:t>Orders.OrderID</a:t>
            </a:r>
            <a:r>
              <a:rPr lang="en-US" dirty="0"/>
              <a:t>) AS </a:t>
            </a:r>
            <a:r>
              <a:rPr lang="en-US" dirty="0" err="1"/>
              <a:t>NumberOfOrders</a:t>
            </a:r>
            <a:r>
              <a:rPr lang="en-US" dirty="0"/>
              <a:t> FROM </a:t>
            </a:r>
          </a:p>
          <a:p>
            <a:pPr marL="457200" lvl="1" indent="0">
              <a:buNone/>
            </a:pPr>
            <a:r>
              <a:rPr lang="en-US" dirty="0"/>
              <a:t>  (Orders INNER JOIN Employees ON       </a:t>
            </a:r>
            <a:r>
              <a:rPr lang="en-US" dirty="0" err="1"/>
              <a:t>Orders.EmployeeID</a:t>
            </a:r>
            <a:r>
              <a:rPr lang="en-US" dirty="0"/>
              <a:t>=</a:t>
            </a:r>
            <a:r>
              <a:rPr lang="en-US" dirty="0" err="1"/>
              <a:t>Employees.EmployeeID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GROUP BY </a:t>
            </a:r>
            <a:r>
              <a:rPr lang="en-US" dirty="0" err="1"/>
              <a:t>LastName</a:t>
            </a:r>
            <a:br>
              <a:rPr lang="en-US" dirty="0"/>
            </a:br>
            <a:r>
              <a:rPr lang="en-US" dirty="0"/>
              <a:t>  HAVING COUNT(</a:t>
            </a:r>
            <a:r>
              <a:rPr lang="en-US" dirty="0" err="1"/>
              <a:t>Orders.OrderID</a:t>
            </a:r>
            <a:r>
              <a:rPr lang="en-US" dirty="0"/>
              <a:t>) &gt; 10;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473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Exemplo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replace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Medico_view</a:t>
            </a:r>
            <a:r>
              <a:rPr lang="pt-BR" dirty="0"/>
              <a:t> as (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med_codigo</a:t>
            </a:r>
            <a:r>
              <a:rPr lang="pt-BR" dirty="0"/>
              <a:t>, </a:t>
            </a:r>
            <a:r>
              <a:rPr lang="pt-BR" dirty="0" err="1"/>
              <a:t>med_nome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medico</a:t>
            </a:r>
          </a:p>
          <a:p>
            <a:pPr marL="0" indent="0">
              <a:buNone/>
            </a:pPr>
            <a:r>
              <a:rPr lang="pt-BR" dirty="0"/>
              <a:t>)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read</a:t>
            </a:r>
            <a:r>
              <a:rPr lang="pt-BR" dirty="0"/>
              <a:t> </a:t>
            </a:r>
            <a:r>
              <a:rPr lang="pt-BR" dirty="0" err="1"/>
              <a:t>only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medico_view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14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PL/SQL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590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PL/SQL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PL/SQL é uma extensão da linguagem SQL com recursos de linguagem de programação.</a:t>
            </a:r>
          </a:p>
          <a:p>
            <a:r>
              <a:rPr lang="pt-BR" dirty="0"/>
              <a:t>Com ela é possível criar triggers, </a:t>
            </a:r>
            <a:r>
              <a:rPr lang="pt-BR" dirty="0" err="1"/>
              <a:t>stored</a:t>
            </a:r>
            <a:r>
              <a:rPr lang="pt-BR" dirty="0"/>
              <a:t> procedures, função, cursores e </a:t>
            </a:r>
            <a:r>
              <a:rPr lang="pt-BR" dirty="0" err="1"/>
              <a:t>packages</a:t>
            </a:r>
            <a:r>
              <a:rPr lang="pt-BR" dirty="0"/>
              <a:t>.</a:t>
            </a:r>
          </a:p>
          <a:p>
            <a:r>
              <a:rPr lang="pt-BR" dirty="0"/>
              <a:t>Melhora o desempenho das aplicações, pois muito da regra de negócio pode ser aplicada diretamente no banco.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9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303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Programa que é executado antes ou depois de um comando INSERT, UPDATE ou DELETE.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881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</a:t>
            </a:r>
            <a:r>
              <a:rPr lang="pt-BR" dirty="0" err="1"/>
              <a:t>Stored</a:t>
            </a:r>
            <a:r>
              <a:rPr lang="pt-BR" dirty="0"/>
              <a:t> Procedure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Programa que pode ser acionado por uma aplicação, trigger ou ferramenta Oracle.</a:t>
            </a:r>
          </a:p>
          <a:p>
            <a:r>
              <a:rPr lang="pt-BR" dirty="0"/>
              <a:t>Não possui retorno.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92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Programa que pode ser acionado por uma aplicação, trigger ou ferramenta Oracle.</a:t>
            </a:r>
          </a:p>
          <a:p>
            <a:r>
              <a:rPr lang="pt-BR" dirty="0"/>
              <a:t>Possui um retorno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</a:t>
            </a:r>
            <a:r>
              <a:rPr lang="pt-BR" dirty="0" err="1"/>
              <a:t>Package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Arquivo que agrupa funções, </a:t>
            </a:r>
            <a:r>
              <a:rPr lang="pt-BR" dirty="0" err="1"/>
              <a:t>stored</a:t>
            </a:r>
            <a:r>
              <a:rPr lang="pt-BR" dirty="0"/>
              <a:t> procedures e triggers em um único lugar.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348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Cursor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São áreas de trabalho destinadas a execução do </a:t>
            </a:r>
            <a:r>
              <a:rPr lang="pt-BR" dirty="0" err="1"/>
              <a:t>sql</a:t>
            </a:r>
            <a:r>
              <a:rPr lang="pt-BR" dirty="0"/>
              <a:t>, sendo possível dar nome e acessar os dados desta área.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29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dos Blocos PL/SQL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851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Partes do Bloco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Declare – Opcional</a:t>
            </a:r>
          </a:p>
          <a:p>
            <a:pPr lvl="1"/>
            <a:r>
              <a:rPr lang="pt-BR" dirty="0"/>
              <a:t>Variáveis </a:t>
            </a:r>
          </a:p>
          <a:p>
            <a:pPr lvl="1"/>
            <a:r>
              <a:rPr lang="pt-BR" dirty="0"/>
              <a:t>Cursores</a:t>
            </a:r>
          </a:p>
          <a:p>
            <a:pPr lvl="1"/>
            <a:r>
              <a:rPr lang="pt-BR" dirty="0"/>
              <a:t>Exceções definidas pelo usuário.</a:t>
            </a:r>
          </a:p>
          <a:p>
            <a:r>
              <a:rPr lang="pt-BR" dirty="0"/>
              <a:t>Begin – Obrigatório</a:t>
            </a:r>
          </a:p>
          <a:p>
            <a:pPr lvl="1"/>
            <a:r>
              <a:rPr lang="pt-BR" dirty="0"/>
              <a:t>Instruções SQL</a:t>
            </a:r>
          </a:p>
          <a:p>
            <a:pPr lvl="1"/>
            <a:r>
              <a:rPr lang="pt-BR" dirty="0"/>
              <a:t>Instruções PL/SQL</a:t>
            </a:r>
          </a:p>
          <a:p>
            <a:r>
              <a:rPr lang="pt-BR" dirty="0" err="1"/>
              <a:t>Exception</a:t>
            </a:r>
            <a:r>
              <a:rPr lang="pt-BR" dirty="0"/>
              <a:t> – Opcional</a:t>
            </a:r>
          </a:p>
          <a:p>
            <a:pPr lvl="1"/>
            <a:r>
              <a:rPr lang="pt-BR" dirty="0"/>
              <a:t>Ações a serem desempenhadas quando ocorrem erros.</a:t>
            </a:r>
          </a:p>
          <a:p>
            <a:r>
              <a:rPr lang="pt-BR" dirty="0" err="1"/>
              <a:t>End</a:t>
            </a:r>
            <a:r>
              <a:rPr lang="pt-BR" dirty="0"/>
              <a:t>; - Obrigatório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0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simples de bloco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Declare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v_variable</a:t>
            </a:r>
            <a:r>
              <a:rPr lang="pt-BR" dirty="0"/>
              <a:t> varchar2(5);</a:t>
            </a:r>
          </a:p>
          <a:p>
            <a:pPr marL="0" indent="0">
              <a:buNone/>
            </a:pPr>
            <a:r>
              <a:rPr lang="pt-BR" dirty="0"/>
              <a:t>Begin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column_name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v_variable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table_name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Exception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exception_name</a:t>
            </a:r>
            <a:r>
              <a:rPr lang="pt-BR" dirty="0"/>
              <a:t> </a:t>
            </a:r>
            <a:r>
              <a:rPr lang="pt-BR" dirty="0" err="1"/>
              <a:t>then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...</a:t>
            </a:r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364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Blocos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Anônimo – Declaração direta sem um nome específico.</a:t>
            </a:r>
          </a:p>
          <a:p>
            <a:r>
              <a:rPr lang="pt-BR" dirty="0"/>
              <a:t>Procedimento – iniciando com (Procedure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) cria blocos sem retorno.</a:t>
            </a:r>
          </a:p>
          <a:p>
            <a:r>
              <a:rPr lang="pt-BR" dirty="0"/>
              <a:t>Função – iniciando com (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datatype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) cria blocos com retorno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5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5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exemplos básicos de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vinho;</a:t>
            </a:r>
          </a:p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distinct</a:t>
            </a:r>
            <a:r>
              <a:rPr lang="pt-BR" dirty="0"/>
              <a:t> </a:t>
            </a:r>
            <a:r>
              <a:rPr lang="pt-BR" dirty="0" err="1"/>
              <a:t>dep_nome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dep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alu_nome</a:t>
            </a:r>
            <a:r>
              <a:rPr lang="pt-BR" dirty="0"/>
              <a:t> Nome </a:t>
            </a:r>
            <a:r>
              <a:rPr lang="pt-BR" dirty="0" err="1"/>
              <a:t>from</a:t>
            </a:r>
            <a:r>
              <a:rPr lang="pt-BR" dirty="0"/>
              <a:t> aluno;</a:t>
            </a:r>
          </a:p>
          <a:p>
            <a:r>
              <a:rPr lang="pt-BR" dirty="0" err="1"/>
              <a:t>Select</a:t>
            </a:r>
            <a:r>
              <a:rPr lang="pt-BR" dirty="0"/>
              <a:t> salario+100 </a:t>
            </a:r>
            <a:r>
              <a:rPr lang="pt-BR" dirty="0" err="1"/>
              <a:t>from</a:t>
            </a:r>
            <a:r>
              <a:rPr lang="pt-BR" dirty="0"/>
              <a:t> empregado;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818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 (Exemplo 1)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sz="4500" dirty="0"/>
              <a:t>Declare </a:t>
            </a:r>
          </a:p>
          <a:p>
            <a:pPr marL="0" indent="0">
              <a:buNone/>
            </a:pPr>
            <a:r>
              <a:rPr lang="pt-BR" sz="4500" dirty="0"/>
              <a:t>	</a:t>
            </a:r>
            <a:r>
              <a:rPr lang="pt-BR" sz="4500" dirty="0" err="1"/>
              <a:t>V_ename</a:t>
            </a:r>
            <a:r>
              <a:rPr lang="pt-BR" sz="4500" dirty="0"/>
              <a:t> </a:t>
            </a:r>
            <a:r>
              <a:rPr lang="pt-BR" sz="4500" dirty="0" err="1"/>
              <a:t>emp.ename%type</a:t>
            </a:r>
            <a:r>
              <a:rPr lang="pt-BR" sz="4500" dirty="0"/>
              <a:t>; </a:t>
            </a:r>
          </a:p>
          <a:p>
            <a:pPr marL="0" indent="0">
              <a:buNone/>
            </a:pPr>
            <a:r>
              <a:rPr lang="pt-BR" sz="4500" dirty="0"/>
              <a:t>	</a:t>
            </a:r>
            <a:r>
              <a:rPr lang="pt-BR" sz="4500" dirty="0" err="1"/>
              <a:t>V_mgr</a:t>
            </a:r>
            <a:r>
              <a:rPr lang="pt-BR" sz="4500" dirty="0"/>
              <a:t> </a:t>
            </a:r>
            <a:r>
              <a:rPr lang="pt-BR" sz="4500" dirty="0" err="1"/>
              <a:t>emp.mgr%type</a:t>
            </a:r>
            <a:r>
              <a:rPr lang="pt-BR" sz="4500" dirty="0"/>
              <a:t>; </a:t>
            </a:r>
          </a:p>
          <a:p>
            <a:pPr marL="0" indent="0">
              <a:buNone/>
            </a:pPr>
            <a:r>
              <a:rPr lang="pt-BR" sz="4500" dirty="0"/>
              <a:t>Begin </a:t>
            </a:r>
          </a:p>
          <a:p>
            <a:pPr marL="0" indent="0">
              <a:buNone/>
            </a:pPr>
            <a:r>
              <a:rPr lang="en-US" sz="4500" dirty="0"/>
              <a:t>	Select </a:t>
            </a:r>
            <a:r>
              <a:rPr lang="en-US" sz="4500" dirty="0" err="1"/>
              <a:t>ename</a:t>
            </a:r>
            <a:r>
              <a:rPr lang="en-US" sz="4500" dirty="0"/>
              <a:t> into </a:t>
            </a:r>
            <a:r>
              <a:rPr lang="en-US" sz="4500" dirty="0" err="1"/>
              <a:t>v_ename</a:t>
            </a:r>
            <a:r>
              <a:rPr lang="en-US" sz="4500" dirty="0"/>
              <a:t> from </a:t>
            </a:r>
            <a:r>
              <a:rPr lang="en-US" sz="4500" dirty="0" err="1"/>
              <a:t>emp</a:t>
            </a:r>
            <a:r>
              <a:rPr lang="en-US" sz="4500" dirty="0"/>
              <a:t> </a:t>
            </a:r>
          </a:p>
          <a:p>
            <a:pPr marL="0" indent="0">
              <a:buNone/>
            </a:pPr>
            <a:r>
              <a:rPr lang="pt-BR" sz="4500" dirty="0"/>
              <a:t>	</a:t>
            </a:r>
            <a:r>
              <a:rPr lang="pt-BR" sz="4500" dirty="0" err="1"/>
              <a:t>where</a:t>
            </a:r>
            <a:r>
              <a:rPr lang="pt-BR" sz="4500" dirty="0"/>
              <a:t> </a:t>
            </a:r>
            <a:r>
              <a:rPr lang="pt-BR" sz="4500" dirty="0" err="1"/>
              <a:t>ename</a:t>
            </a:r>
            <a:r>
              <a:rPr lang="pt-BR" sz="4500" dirty="0"/>
              <a:t>=’JAMES’; </a:t>
            </a:r>
          </a:p>
          <a:p>
            <a:pPr marL="0" indent="0">
              <a:buNone/>
            </a:pPr>
            <a:r>
              <a:rPr lang="pt-BR" sz="4500" dirty="0"/>
              <a:t>	IF </a:t>
            </a:r>
            <a:r>
              <a:rPr lang="pt-BR" sz="4500" dirty="0" err="1"/>
              <a:t>v_ename</a:t>
            </a:r>
            <a:r>
              <a:rPr lang="pt-BR" sz="4500" dirty="0"/>
              <a:t> = 'JAMES' THEN </a:t>
            </a:r>
          </a:p>
          <a:p>
            <a:pPr marL="0" indent="0">
              <a:buNone/>
            </a:pPr>
            <a:r>
              <a:rPr lang="pt-BR" sz="4500" dirty="0"/>
              <a:t>		</a:t>
            </a:r>
            <a:r>
              <a:rPr lang="pt-BR" sz="4500" dirty="0" err="1"/>
              <a:t>v_mgr</a:t>
            </a:r>
            <a:r>
              <a:rPr lang="pt-BR" sz="4500" dirty="0"/>
              <a:t> := 22; </a:t>
            </a:r>
          </a:p>
          <a:p>
            <a:pPr marL="0" indent="0">
              <a:buNone/>
            </a:pPr>
            <a:r>
              <a:rPr lang="pt-BR" sz="4500" dirty="0"/>
              <a:t>	END IF; </a:t>
            </a:r>
          </a:p>
          <a:p>
            <a:pPr marL="0" indent="0">
              <a:buNone/>
            </a:pPr>
            <a:r>
              <a:rPr lang="pt-BR" sz="4500" dirty="0"/>
              <a:t>	</a:t>
            </a:r>
            <a:r>
              <a:rPr lang="pt-BR" sz="4500" dirty="0" err="1"/>
              <a:t>Dbms_output.put_line</a:t>
            </a:r>
            <a:r>
              <a:rPr lang="pt-BR" sz="4500" dirty="0"/>
              <a:t>(‘valor de </a:t>
            </a:r>
            <a:r>
              <a:rPr lang="pt-BR" sz="4500" dirty="0" err="1"/>
              <a:t>v_mgr</a:t>
            </a:r>
            <a:r>
              <a:rPr lang="pt-BR" sz="4500" dirty="0"/>
              <a:t> ’ || </a:t>
            </a:r>
            <a:r>
              <a:rPr lang="pt-BR" sz="4500" dirty="0" err="1"/>
              <a:t>v_mgr</a:t>
            </a:r>
            <a:r>
              <a:rPr lang="pt-BR" sz="4500" dirty="0"/>
              <a:t> ); </a:t>
            </a:r>
          </a:p>
          <a:p>
            <a:pPr marL="0" indent="0">
              <a:buNone/>
            </a:pPr>
            <a:r>
              <a:rPr lang="pt-BR" sz="4500" dirty="0" err="1"/>
              <a:t>End</a:t>
            </a:r>
            <a:r>
              <a:rPr lang="pt-BR" sz="4500" dirty="0"/>
              <a:t>; </a:t>
            </a:r>
          </a:p>
          <a:p>
            <a:pPr marL="0" indent="0">
              <a:buNone/>
            </a:pPr>
            <a:r>
              <a:rPr lang="pt-BR" sz="45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70417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 (Exemplo 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ACCEPT </a:t>
            </a:r>
            <a:r>
              <a:rPr lang="pt-BR" dirty="0" err="1"/>
              <a:t>p_aumento</a:t>
            </a:r>
            <a:r>
              <a:rPr lang="pt-BR" dirty="0"/>
              <a:t> </a:t>
            </a:r>
            <a:r>
              <a:rPr lang="pt-BR" dirty="0" err="1"/>
              <a:t>Prompt</a:t>
            </a:r>
            <a:r>
              <a:rPr lang="pt-BR" dirty="0"/>
              <a:t> ‘Entre com a % do aumento...’</a:t>
            </a:r>
          </a:p>
          <a:p>
            <a:pPr marL="0" indent="0">
              <a:buNone/>
            </a:pPr>
            <a:r>
              <a:rPr lang="pt-BR" dirty="0"/>
              <a:t>	Declare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V_ename</a:t>
            </a:r>
            <a:r>
              <a:rPr lang="pt-BR" dirty="0"/>
              <a:t> </a:t>
            </a:r>
            <a:r>
              <a:rPr lang="pt-BR" dirty="0" err="1"/>
              <a:t>emp.ename%type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	 </a:t>
            </a:r>
            <a:r>
              <a:rPr lang="pt-BR" dirty="0" err="1"/>
              <a:t>V_sal</a:t>
            </a:r>
            <a:r>
              <a:rPr lang="pt-BR" dirty="0"/>
              <a:t> </a:t>
            </a:r>
            <a:r>
              <a:rPr lang="pt-BR" dirty="0" err="1"/>
              <a:t>emp.sal%type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/>
              <a:t>Begin </a:t>
            </a:r>
          </a:p>
          <a:p>
            <a:pPr marL="0" indent="0">
              <a:buNone/>
            </a:pPr>
            <a:r>
              <a:rPr lang="pt-BR" dirty="0"/>
              <a:t>	IF &amp;</a:t>
            </a:r>
            <a:r>
              <a:rPr lang="pt-BR" dirty="0" err="1"/>
              <a:t>p_aumento</a:t>
            </a:r>
            <a:r>
              <a:rPr lang="pt-BR" dirty="0"/>
              <a:t> &lt;=10 </a:t>
            </a:r>
          </a:p>
          <a:p>
            <a:pPr marL="0" indent="0">
              <a:buNone/>
            </a:pPr>
            <a:r>
              <a:rPr lang="pt-BR" dirty="0"/>
              <a:t>		THEN 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update</a:t>
            </a:r>
            <a:r>
              <a:rPr lang="pt-BR" dirty="0"/>
              <a:t> </a:t>
            </a:r>
            <a:r>
              <a:rPr lang="pt-BR" dirty="0" err="1"/>
              <a:t>emp</a:t>
            </a:r>
            <a:r>
              <a:rPr lang="pt-BR" dirty="0"/>
              <a:t> set sal = ((sal*&amp;</a:t>
            </a:r>
            <a:r>
              <a:rPr lang="pt-BR" dirty="0" err="1"/>
              <a:t>p_aumento</a:t>
            </a:r>
            <a:r>
              <a:rPr lang="pt-BR" dirty="0"/>
              <a:t>)/100); 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Dbms_output.put_line</a:t>
            </a:r>
            <a:r>
              <a:rPr lang="pt-BR" dirty="0"/>
              <a:t>(‘O % do aumento é :’ || &amp;</a:t>
            </a:r>
            <a:r>
              <a:rPr lang="pt-BR" dirty="0" err="1"/>
              <a:t>p_aumento</a:t>
            </a:r>
            <a:r>
              <a:rPr lang="pt-BR" dirty="0"/>
              <a:t>); </a:t>
            </a:r>
          </a:p>
          <a:p>
            <a:pPr marL="0" indent="0">
              <a:buNone/>
            </a:pPr>
            <a:r>
              <a:rPr lang="pt-BR" dirty="0"/>
              <a:t>	END IF;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/>
              <a:t>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79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If</a:t>
            </a:r>
            <a:r>
              <a:rPr lang="pt-BR" dirty="0"/>
              <a:t> (Exemplo 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69985"/>
            <a:ext cx="10515600" cy="5220182"/>
          </a:xfrm>
        </p:spPr>
        <p:txBody>
          <a:bodyPr>
            <a:normAutofit fontScale="475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ACCEPT </a:t>
            </a:r>
            <a:r>
              <a:rPr lang="pt-BR" dirty="0" err="1"/>
              <a:t>p_start</a:t>
            </a:r>
            <a:r>
              <a:rPr lang="pt-BR" dirty="0"/>
              <a:t> </a:t>
            </a:r>
            <a:r>
              <a:rPr lang="pt-BR" dirty="0" err="1"/>
              <a:t>Prompt</a:t>
            </a:r>
            <a:r>
              <a:rPr lang="pt-BR" dirty="0"/>
              <a:t> ‘Entre com um valor para começar...’ </a:t>
            </a:r>
          </a:p>
          <a:p>
            <a:pPr marL="0" indent="0">
              <a:buNone/>
            </a:pPr>
            <a:r>
              <a:rPr lang="pt-BR" dirty="0"/>
              <a:t>Declare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V_start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(5); </a:t>
            </a:r>
          </a:p>
          <a:p>
            <a:pPr marL="0" indent="0">
              <a:buNone/>
            </a:pPr>
            <a:r>
              <a:rPr lang="pt-BR" dirty="0"/>
              <a:t>Begin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V_start</a:t>
            </a:r>
            <a:r>
              <a:rPr lang="pt-BR" dirty="0"/>
              <a:t> := &amp;</a:t>
            </a:r>
            <a:r>
              <a:rPr lang="pt-BR" dirty="0" err="1"/>
              <a:t>p_start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/>
              <a:t>	IF </a:t>
            </a:r>
            <a:r>
              <a:rPr lang="pt-BR" dirty="0" err="1"/>
              <a:t>v_start</a:t>
            </a:r>
            <a:r>
              <a:rPr lang="pt-BR" dirty="0"/>
              <a:t> &gt; 100 </a:t>
            </a:r>
          </a:p>
          <a:p>
            <a:pPr marL="0" indent="0">
              <a:buNone/>
            </a:pPr>
            <a:r>
              <a:rPr lang="pt-BR" dirty="0"/>
              <a:t>		THEN 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v_start</a:t>
            </a:r>
            <a:r>
              <a:rPr lang="pt-BR" dirty="0"/>
              <a:t> := 2 * </a:t>
            </a:r>
            <a:r>
              <a:rPr lang="pt-BR" dirty="0" err="1"/>
              <a:t>v_start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/>
              <a:t>		ELSIF </a:t>
            </a:r>
            <a:r>
              <a:rPr lang="pt-BR" dirty="0" err="1"/>
              <a:t>v_start</a:t>
            </a:r>
            <a:r>
              <a:rPr lang="pt-BR" dirty="0"/>
              <a:t> &gt;= 50 </a:t>
            </a:r>
          </a:p>
          <a:p>
            <a:pPr marL="0" indent="0">
              <a:buNone/>
            </a:pPr>
            <a:r>
              <a:rPr lang="pt-BR" dirty="0"/>
              <a:t>		THEN 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v_start</a:t>
            </a:r>
            <a:r>
              <a:rPr lang="pt-BR" dirty="0"/>
              <a:t> := .5 * </a:t>
            </a:r>
            <a:r>
              <a:rPr lang="pt-BR" dirty="0" err="1"/>
              <a:t>v_start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/>
              <a:t>		ELSE </a:t>
            </a:r>
          </a:p>
          <a:p>
            <a:pPr marL="0" indent="0">
              <a:buNone/>
            </a:pPr>
            <a:r>
              <a:rPr lang="pt-BR" dirty="0"/>
              <a:t>			</a:t>
            </a:r>
            <a:r>
              <a:rPr lang="pt-BR" dirty="0" err="1"/>
              <a:t>v_start</a:t>
            </a:r>
            <a:r>
              <a:rPr lang="pt-BR" dirty="0"/>
              <a:t> := .1 * </a:t>
            </a:r>
            <a:r>
              <a:rPr lang="pt-BR" dirty="0" err="1"/>
              <a:t>v_start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/>
              <a:t>	END IF;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Dbms_output.put_line</a:t>
            </a:r>
            <a:r>
              <a:rPr lang="pt-BR" dirty="0"/>
              <a:t>(‘O valor de inicial de </a:t>
            </a:r>
            <a:r>
              <a:rPr lang="pt-BR" dirty="0" err="1"/>
              <a:t>v_start</a:t>
            </a:r>
            <a:r>
              <a:rPr lang="pt-BR" dirty="0"/>
              <a:t> é :’ || &amp;</a:t>
            </a:r>
            <a:r>
              <a:rPr lang="pt-BR" dirty="0" err="1"/>
              <a:t>p_start</a:t>
            </a:r>
            <a:r>
              <a:rPr lang="pt-BR" dirty="0"/>
              <a:t> || ‘O valor final de </a:t>
            </a:r>
            <a:r>
              <a:rPr lang="pt-BR" dirty="0" err="1"/>
              <a:t>v_start</a:t>
            </a:r>
            <a:r>
              <a:rPr lang="pt-BR" dirty="0"/>
              <a:t> é :’ || </a:t>
            </a:r>
            <a:r>
              <a:rPr lang="pt-BR" dirty="0" err="1"/>
              <a:t>v_start</a:t>
            </a:r>
            <a:r>
              <a:rPr lang="pt-BR" dirty="0"/>
              <a:t>); </a:t>
            </a:r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116855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542"/>
          </a:xfrm>
        </p:spPr>
        <p:txBody>
          <a:bodyPr>
            <a:normAutofit fontScale="475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ACCEPT </a:t>
            </a:r>
            <a:r>
              <a:rPr lang="pt-BR" dirty="0" err="1"/>
              <a:t>p_job</a:t>
            </a:r>
            <a:r>
              <a:rPr lang="pt-BR" dirty="0"/>
              <a:t> </a:t>
            </a:r>
            <a:r>
              <a:rPr lang="pt-BR" dirty="0" err="1"/>
              <a:t>Prompt</a:t>
            </a:r>
            <a:r>
              <a:rPr lang="pt-BR" dirty="0"/>
              <a:t> ‘Entre com o nome do cargo(DEPUTADO,PRESIDENTE, </a:t>
            </a:r>
            <a:r>
              <a:rPr lang="pt-BR" dirty="0" err="1"/>
              <a:t>etc</a:t>
            </a:r>
            <a:r>
              <a:rPr lang="pt-BR" dirty="0"/>
              <a:t> ...’ </a:t>
            </a:r>
          </a:p>
          <a:p>
            <a:pPr marL="0" indent="0">
              <a:buNone/>
            </a:pPr>
            <a:r>
              <a:rPr lang="pt-BR" dirty="0" err="1"/>
              <a:t>Variable</a:t>
            </a:r>
            <a:r>
              <a:rPr lang="pt-BR" dirty="0"/>
              <a:t> aumento </a:t>
            </a:r>
            <a:r>
              <a:rPr lang="pt-BR" dirty="0" err="1"/>
              <a:t>number</a:t>
            </a:r>
            <a:r>
              <a:rPr lang="pt-BR" dirty="0"/>
              <a:t>;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DECLARE </a:t>
            </a:r>
          </a:p>
          <a:p>
            <a:pPr marL="0" indent="0">
              <a:buNone/>
            </a:pPr>
            <a:r>
              <a:rPr lang="pt-BR" dirty="0"/>
              <a:t>	V_JOB VARCHAR2(20):= '&amp;</a:t>
            </a:r>
            <a:r>
              <a:rPr lang="pt-BR" dirty="0" err="1"/>
              <a:t>p_job</a:t>
            </a:r>
            <a:r>
              <a:rPr lang="pt-BR" dirty="0"/>
              <a:t>'; </a:t>
            </a:r>
          </a:p>
          <a:p>
            <a:pPr marL="0" indent="0">
              <a:buNone/>
            </a:pPr>
            <a:r>
              <a:rPr lang="pt-BR" dirty="0"/>
              <a:t>BEGIN </a:t>
            </a:r>
          </a:p>
          <a:p>
            <a:pPr marL="0" indent="0">
              <a:buNone/>
            </a:pPr>
            <a:r>
              <a:rPr lang="pt-BR" dirty="0"/>
              <a:t>	CASE </a:t>
            </a:r>
          </a:p>
          <a:p>
            <a:pPr marL="0" indent="0">
              <a:buNone/>
            </a:pPr>
            <a:r>
              <a:rPr lang="pt-BR" dirty="0"/>
              <a:t>		WHEN </a:t>
            </a:r>
            <a:r>
              <a:rPr lang="pt-BR" dirty="0" err="1"/>
              <a:t>v_job</a:t>
            </a:r>
            <a:r>
              <a:rPr lang="pt-BR" dirty="0"/>
              <a:t> = ‘DEPUTADO' THEN </a:t>
            </a:r>
          </a:p>
          <a:p>
            <a:pPr marL="0" indent="0">
              <a:buNone/>
            </a:pPr>
            <a:r>
              <a:rPr lang="pt-BR" dirty="0"/>
              <a:t>			:AUMENTO := 10; </a:t>
            </a:r>
          </a:p>
          <a:p>
            <a:pPr marL="0" indent="0">
              <a:buNone/>
            </a:pPr>
            <a:r>
              <a:rPr lang="pt-BR" dirty="0"/>
              <a:t>		WHEN </a:t>
            </a:r>
            <a:r>
              <a:rPr lang="pt-BR" dirty="0" err="1"/>
              <a:t>v_job</a:t>
            </a:r>
            <a:r>
              <a:rPr lang="pt-BR" dirty="0"/>
              <a:t> = 'PRESIDENTE' THEN </a:t>
            </a:r>
          </a:p>
          <a:p>
            <a:pPr marL="0" indent="0">
              <a:buNone/>
            </a:pPr>
            <a:r>
              <a:rPr lang="pt-BR" dirty="0"/>
              <a:t>			:AUMENTO := 12; </a:t>
            </a:r>
          </a:p>
          <a:p>
            <a:pPr marL="0" indent="0">
              <a:buNone/>
            </a:pPr>
            <a:r>
              <a:rPr lang="pt-BR" dirty="0"/>
              <a:t>	ELSE </a:t>
            </a:r>
          </a:p>
          <a:p>
            <a:pPr marL="0" indent="0">
              <a:buNone/>
            </a:pPr>
            <a:r>
              <a:rPr lang="pt-BR" dirty="0"/>
              <a:t>		:AUMENTO := 20; </a:t>
            </a:r>
          </a:p>
          <a:p>
            <a:pPr marL="0" indent="0">
              <a:buNone/>
            </a:pPr>
            <a:r>
              <a:rPr lang="pt-BR" dirty="0"/>
              <a:t>	END CASE; </a:t>
            </a:r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/>
              <a:t>/ 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 aumento </a:t>
            </a:r>
          </a:p>
        </p:txBody>
      </p:sp>
    </p:spTree>
    <p:extLst>
      <p:ext uri="{BB962C8B-B14F-4D97-AF65-F5344CB8AC3E}">
        <p14:creationId xmlns:p14="http://schemas.microsoft.com/office/powerpoint/2010/main" val="2983265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Loop básico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DECLARE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v_empno</a:t>
            </a:r>
            <a:r>
              <a:rPr lang="pt-BR" dirty="0"/>
              <a:t> </a:t>
            </a:r>
            <a:r>
              <a:rPr lang="pt-BR" dirty="0" err="1"/>
              <a:t>emp.empno%TYPE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v_counter</a:t>
            </a:r>
            <a:r>
              <a:rPr lang="pt-BR" dirty="0"/>
              <a:t> NUMBER(2) := 1;</a:t>
            </a:r>
          </a:p>
          <a:p>
            <a:pPr marL="0" indent="0">
              <a:buNone/>
            </a:pPr>
            <a:r>
              <a:rPr lang="pt-BR" dirty="0"/>
              <a:t>BEGIN </a:t>
            </a:r>
          </a:p>
          <a:p>
            <a:pPr marL="0" indent="0">
              <a:buNone/>
            </a:pPr>
            <a:r>
              <a:rPr lang="pt-BR" dirty="0"/>
              <a:t>	LOOP </a:t>
            </a:r>
          </a:p>
          <a:p>
            <a:pPr marL="0" indent="0">
              <a:buNone/>
            </a:pPr>
            <a:r>
              <a:rPr lang="pt-BR" dirty="0"/>
              <a:t>		INSERT INTO </a:t>
            </a:r>
            <a:r>
              <a:rPr lang="pt-BR" dirty="0" err="1"/>
              <a:t>emp</a:t>
            </a:r>
            <a:r>
              <a:rPr lang="pt-BR" dirty="0"/>
              <a:t>(</a:t>
            </a:r>
            <a:r>
              <a:rPr lang="pt-BR" dirty="0" err="1"/>
              <a:t>empno</a:t>
            </a:r>
            <a:r>
              <a:rPr lang="pt-BR" dirty="0"/>
              <a:t>) VALUES(</a:t>
            </a:r>
            <a:r>
              <a:rPr lang="pt-BR" dirty="0" err="1"/>
              <a:t>empno_sequence.nextval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		 </a:t>
            </a:r>
            <a:r>
              <a:rPr lang="pt-BR" dirty="0" err="1"/>
              <a:t>v_counter</a:t>
            </a:r>
            <a:r>
              <a:rPr lang="pt-BR" dirty="0"/>
              <a:t> := </a:t>
            </a:r>
            <a:r>
              <a:rPr lang="pt-BR" dirty="0" err="1"/>
              <a:t>v_counter</a:t>
            </a:r>
            <a:r>
              <a:rPr lang="pt-BR" dirty="0"/>
              <a:t> + 1; </a:t>
            </a:r>
          </a:p>
          <a:p>
            <a:pPr marL="0" indent="0">
              <a:buNone/>
            </a:pPr>
            <a:r>
              <a:rPr lang="pt-BR" dirty="0"/>
              <a:t>	EXIT WHEN 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v_counter</a:t>
            </a:r>
            <a:r>
              <a:rPr lang="pt-BR" dirty="0"/>
              <a:t> &gt; 10;</a:t>
            </a:r>
          </a:p>
          <a:p>
            <a:pPr marL="0" indent="0">
              <a:buNone/>
            </a:pPr>
            <a:r>
              <a:rPr lang="pt-BR" dirty="0"/>
              <a:t>	END LOOP; </a:t>
            </a:r>
          </a:p>
          <a:p>
            <a:pPr marL="0" indent="0">
              <a:buNone/>
            </a:pPr>
            <a:r>
              <a:rPr lang="pt-BR" dirty="0"/>
              <a:t>END; </a:t>
            </a:r>
          </a:p>
          <a:p>
            <a:pPr marL="0" indent="0">
              <a:buNone/>
            </a:pPr>
            <a:r>
              <a:rPr lang="pt-BR" dirty="0"/>
              <a:t>/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732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DECLARE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v_ordid</a:t>
            </a:r>
            <a:r>
              <a:rPr lang="en-US" dirty="0"/>
              <a:t> </a:t>
            </a:r>
            <a:r>
              <a:rPr lang="en-US" dirty="0" err="1"/>
              <a:t>item.ordid%TYPE</a:t>
            </a:r>
            <a:r>
              <a:rPr lang="en-US" dirty="0"/>
              <a:t> := 601;</a:t>
            </a:r>
          </a:p>
          <a:p>
            <a:pPr marL="0" indent="0">
              <a:buNone/>
            </a:pPr>
            <a:r>
              <a:rPr lang="en-US" dirty="0"/>
              <a:t>BEGIN 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1..10 LOOP </a:t>
            </a:r>
          </a:p>
          <a:p>
            <a:pPr marL="0" indent="0">
              <a:buNone/>
            </a:pPr>
            <a:r>
              <a:rPr lang="en-US" dirty="0"/>
              <a:t>		INSERT INTO item(</a:t>
            </a:r>
            <a:r>
              <a:rPr lang="en-US" dirty="0" err="1"/>
              <a:t>ordid</a:t>
            </a:r>
            <a:r>
              <a:rPr lang="en-US" dirty="0"/>
              <a:t>, </a:t>
            </a:r>
            <a:r>
              <a:rPr lang="en-US" dirty="0" err="1"/>
              <a:t>itemid</a:t>
            </a:r>
            <a:r>
              <a:rPr lang="en-US" dirty="0"/>
              <a:t>) VALUES(</a:t>
            </a:r>
            <a:r>
              <a:rPr lang="en-US" dirty="0" err="1"/>
              <a:t>v_ordid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	END LOOP; 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23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Set </a:t>
            </a:r>
            <a:r>
              <a:rPr lang="pt-BR" dirty="0" err="1"/>
              <a:t>serveroutput</a:t>
            </a:r>
            <a:r>
              <a:rPr lang="pt-BR" dirty="0"/>
              <a:t> </a:t>
            </a:r>
            <a:r>
              <a:rPr lang="pt-BR" dirty="0" err="1"/>
              <a:t>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ACCEPT </a:t>
            </a:r>
            <a:r>
              <a:rPr lang="pt-BR" dirty="0" err="1"/>
              <a:t>p_voltas</a:t>
            </a:r>
            <a:r>
              <a:rPr lang="pt-BR" dirty="0"/>
              <a:t> PROMPT 'Digitar o no. de voltas do laço: ' </a:t>
            </a:r>
          </a:p>
          <a:p>
            <a:pPr marL="0" indent="0">
              <a:buNone/>
            </a:pPr>
            <a:r>
              <a:rPr lang="pt-BR" dirty="0"/>
              <a:t>DECLARE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v_count</a:t>
            </a:r>
            <a:r>
              <a:rPr lang="pt-BR" dirty="0"/>
              <a:t> NUMBER(2) := 1; </a:t>
            </a:r>
          </a:p>
          <a:p>
            <a:pPr marL="0" indent="0">
              <a:buNone/>
            </a:pPr>
            <a:r>
              <a:rPr lang="pt-BR" dirty="0"/>
              <a:t>BEGIN </a:t>
            </a:r>
          </a:p>
          <a:p>
            <a:pPr marL="0" indent="0">
              <a:buNone/>
            </a:pPr>
            <a:r>
              <a:rPr lang="pt-BR" dirty="0"/>
              <a:t>	WHILE </a:t>
            </a:r>
            <a:r>
              <a:rPr lang="pt-BR" dirty="0" err="1"/>
              <a:t>v_count</a:t>
            </a:r>
            <a:r>
              <a:rPr lang="pt-BR" dirty="0"/>
              <a:t> &lt;= &amp;</a:t>
            </a:r>
            <a:r>
              <a:rPr lang="pt-BR" dirty="0" err="1"/>
              <a:t>p_voltas</a:t>
            </a:r>
            <a:r>
              <a:rPr lang="pt-BR" dirty="0"/>
              <a:t> LOOP </a:t>
            </a:r>
          </a:p>
          <a:p>
            <a:pPr marL="0" indent="0">
              <a:buNone/>
            </a:pPr>
            <a:r>
              <a:rPr lang="pt-BR" dirty="0"/>
              <a:t>		DBMS_OUTPUT.PUT_LINE(‘Valor do contador...’ || </a:t>
            </a:r>
            <a:r>
              <a:rPr lang="pt-BR" dirty="0" err="1"/>
              <a:t>v_count</a:t>
            </a:r>
            <a:r>
              <a:rPr lang="pt-BR" dirty="0"/>
              <a:t>); 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v_count</a:t>
            </a:r>
            <a:r>
              <a:rPr lang="pt-BR" dirty="0"/>
              <a:t> := </a:t>
            </a:r>
            <a:r>
              <a:rPr lang="pt-BR" dirty="0" err="1"/>
              <a:t>v_count</a:t>
            </a:r>
            <a:r>
              <a:rPr lang="pt-BR" dirty="0"/>
              <a:t> + 1; </a:t>
            </a:r>
          </a:p>
          <a:p>
            <a:pPr marL="0" indent="0">
              <a:buNone/>
            </a:pPr>
            <a:r>
              <a:rPr lang="pt-BR" dirty="0"/>
              <a:t>	END LOOP; </a:t>
            </a:r>
          </a:p>
          <a:p>
            <a:pPr marL="0" indent="0">
              <a:buNone/>
            </a:pPr>
            <a:r>
              <a:rPr lang="pt-BR" dirty="0"/>
              <a:t>END; </a:t>
            </a:r>
          </a:p>
          <a:p>
            <a:pPr marL="0" indent="0">
              <a:buNone/>
            </a:pPr>
            <a:r>
              <a:rPr lang="pt-BR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3047298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Usadas nos blocos de PL/SQL, possuem o seguinte exemplo de declaração</a:t>
            </a:r>
          </a:p>
          <a:p>
            <a:pPr lvl="1"/>
            <a:r>
              <a:rPr lang="pt-BR" dirty="0" err="1"/>
              <a:t>V_date</a:t>
            </a:r>
            <a:r>
              <a:rPr lang="pt-BR" dirty="0"/>
              <a:t> Date;</a:t>
            </a:r>
          </a:p>
          <a:p>
            <a:pPr lvl="1"/>
            <a:r>
              <a:rPr lang="pt-BR" dirty="0" err="1"/>
              <a:t>V_deptno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(2)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:= 10;</a:t>
            </a:r>
          </a:p>
          <a:p>
            <a:pPr lvl="1"/>
            <a:r>
              <a:rPr lang="pt-BR" dirty="0" err="1"/>
              <a:t>V_sal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:=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Atributo %</a:t>
            </a:r>
            <a:r>
              <a:rPr lang="pt-BR" dirty="0" err="1"/>
              <a:t>type</a:t>
            </a:r>
            <a:r>
              <a:rPr lang="pt-BR" dirty="0"/>
              <a:t> – utilizado quando é necessário que uma variável tenha o mesmo tipo de dado de uma coluna de uma tabela.</a:t>
            </a:r>
          </a:p>
          <a:p>
            <a:pPr lvl="1"/>
            <a:r>
              <a:rPr lang="pt-BR" dirty="0" err="1"/>
              <a:t>V_nome</a:t>
            </a:r>
            <a:r>
              <a:rPr lang="pt-BR" dirty="0"/>
              <a:t> </a:t>
            </a:r>
            <a:r>
              <a:rPr lang="pt-BR" dirty="0" err="1"/>
              <a:t>emp.nome%Type</a:t>
            </a:r>
            <a:r>
              <a:rPr lang="pt-BR" dirty="0"/>
              <a:t>;</a:t>
            </a:r>
          </a:p>
          <a:p>
            <a:r>
              <a:rPr lang="pt-BR" dirty="0"/>
              <a:t>Variáveis de substituição – Variáveis que são substituídas em algum momento da execução.</a:t>
            </a:r>
          </a:p>
          <a:p>
            <a:pPr lvl="1"/>
            <a:r>
              <a:rPr lang="pt-BR" dirty="0" err="1"/>
              <a:t>Accept</a:t>
            </a:r>
            <a:r>
              <a:rPr lang="pt-BR" dirty="0"/>
              <a:t> </a:t>
            </a:r>
            <a:r>
              <a:rPr lang="pt-BR" dirty="0" err="1"/>
              <a:t>p_nome</a:t>
            </a:r>
            <a:r>
              <a:rPr lang="pt-BR" dirty="0"/>
              <a:t> </a:t>
            </a:r>
            <a:r>
              <a:rPr lang="pt-BR" dirty="0" err="1"/>
              <a:t>prompt</a:t>
            </a:r>
            <a:r>
              <a:rPr lang="pt-BR" dirty="0"/>
              <a:t> ‘Digite: ‘</a:t>
            </a:r>
          </a:p>
          <a:p>
            <a:pPr marL="457200" lvl="1" indent="0">
              <a:buNone/>
            </a:pPr>
            <a:r>
              <a:rPr lang="pt-BR" dirty="0"/>
              <a:t>	Declare</a:t>
            </a:r>
          </a:p>
          <a:p>
            <a:pPr marL="457200" lvl="1" indent="0">
              <a:buNone/>
            </a:pPr>
            <a:r>
              <a:rPr lang="pt-BR" dirty="0"/>
              <a:t>		</a:t>
            </a:r>
            <a:r>
              <a:rPr lang="pt-BR" dirty="0" err="1"/>
              <a:t>v_nome</a:t>
            </a:r>
            <a:r>
              <a:rPr lang="pt-BR" dirty="0"/>
              <a:t> varchar2(30) := ‘&amp;</a:t>
            </a:r>
            <a:r>
              <a:rPr lang="pt-BR" dirty="0" err="1"/>
              <a:t>p_nome</a:t>
            </a:r>
            <a:r>
              <a:rPr lang="pt-BR" dirty="0"/>
              <a:t>’;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61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DBMS_Output.put_line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2967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Exibe dados a partir do bloco.</a:t>
            </a:r>
          </a:p>
          <a:p>
            <a:r>
              <a:rPr lang="pt-BR" dirty="0"/>
              <a:t>Ativado com o comando</a:t>
            </a:r>
          </a:p>
          <a:p>
            <a:pPr lvl="1"/>
            <a:r>
              <a:rPr lang="pt-BR" dirty="0"/>
              <a:t>SET SERVEROUTPUT ON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Set </a:t>
            </a:r>
            <a:r>
              <a:rPr lang="pt-BR" dirty="0" err="1"/>
              <a:t>serveroutput</a:t>
            </a:r>
            <a:r>
              <a:rPr lang="pt-BR" dirty="0"/>
              <a:t> </a:t>
            </a:r>
            <a:r>
              <a:rPr lang="pt-BR" dirty="0" err="1"/>
              <a:t>on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ACCEPT </a:t>
            </a:r>
            <a:r>
              <a:rPr lang="pt-BR" dirty="0" err="1"/>
              <a:t>p_voltas</a:t>
            </a:r>
            <a:r>
              <a:rPr lang="pt-BR" dirty="0"/>
              <a:t> PROMPT 'Digitar o no. de voltas do laço: ' </a:t>
            </a:r>
          </a:p>
          <a:p>
            <a:pPr marL="0" indent="0">
              <a:buNone/>
            </a:pPr>
            <a:r>
              <a:rPr lang="pt-BR" dirty="0"/>
              <a:t>DECLARE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v_count</a:t>
            </a:r>
            <a:r>
              <a:rPr lang="pt-BR" dirty="0"/>
              <a:t> NUMBER(2) := 1; </a:t>
            </a:r>
          </a:p>
          <a:p>
            <a:pPr marL="0" indent="0">
              <a:buNone/>
            </a:pPr>
            <a:r>
              <a:rPr lang="pt-BR" dirty="0"/>
              <a:t>BEGIN </a:t>
            </a:r>
          </a:p>
          <a:p>
            <a:pPr marL="0" indent="0">
              <a:buNone/>
            </a:pPr>
            <a:r>
              <a:rPr lang="pt-BR" dirty="0"/>
              <a:t>	WHILE </a:t>
            </a:r>
            <a:r>
              <a:rPr lang="pt-BR" dirty="0" err="1"/>
              <a:t>v_count</a:t>
            </a:r>
            <a:r>
              <a:rPr lang="pt-BR" dirty="0"/>
              <a:t> &lt;= &amp;</a:t>
            </a:r>
            <a:r>
              <a:rPr lang="pt-BR" dirty="0" err="1"/>
              <a:t>p_voltas</a:t>
            </a:r>
            <a:r>
              <a:rPr lang="pt-BR" dirty="0"/>
              <a:t> LOOP </a:t>
            </a:r>
          </a:p>
          <a:p>
            <a:pPr marL="0" indent="0">
              <a:buNone/>
            </a:pPr>
            <a:r>
              <a:rPr lang="pt-BR" dirty="0"/>
              <a:t>		DBMS_OUTPUT.PUT_LINE(‘Valor do contador...’ || </a:t>
            </a:r>
            <a:r>
              <a:rPr lang="pt-BR" dirty="0" err="1"/>
              <a:t>v_count</a:t>
            </a:r>
            <a:r>
              <a:rPr lang="pt-BR" dirty="0"/>
              <a:t>); 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v_count</a:t>
            </a:r>
            <a:r>
              <a:rPr lang="pt-BR" dirty="0"/>
              <a:t> := </a:t>
            </a:r>
            <a:r>
              <a:rPr lang="pt-BR" dirty="0" err="1"/>
              <a:t>v_count</a:t>
            </a:r>
            <a:r>
              <a:rPr lang="pt-BR" dirty="0"/>
              <a:t> + 1; </a:t>
            </a:r>
          </a:p>
          <a:p>
            <a:pPr marL="0" indent="0">
              <a:buNone/>
            </a:pPr>
            <a:r>
              <a:rPr lang="pt-BR" dirty="0"/>
              <a:t>	END LOOP; </a:t>
            </a:r>
          </a:p>
          <a:p>
            <a:pPr marL="0" indent="0">
              <a:buNone/>
            </a:pPr>
            <a:r>
              <a:rPr lang="pt-BR" dirty="0"/>
              <a:t>END; </a:t>
            </a:r>
          </a:p>
          <a:p>
            <a:pPr marL="0" indent="0">
              <a:buNone/>
            </a:pP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39381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em PL/SQL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SET SERVEROUTPUT ON </a:t>
            </a:r>
          </a:p>
          <a:p>
            <a:pPr marL="0" indent="0">
              <a:buNone/>
            </a:pPr>
            <a:r>
              <a:rPr lang="pt-BR" dirty="0"/>
              <a:t>DECLARE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v_deptno</a:t>
            </a:r>
            <a:r>
              <a:rPr lang="pt-BR" dirty="0"/>
              <a:t> NUMBER(2);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v_loc</a:t>
            </a:r>
            <a:r>
              <a:rPr lang="pt-BR" dirty="0"/>
              <a:t> VARCHAR2(15); </a:t>
            </a:r>
          </a:p>
          <a:p>
            <a:pPr marL="0" indent="0">
              <a:buNone/>
            </a:pPr>
            <a:r>
              <a:rPr lang="pt-BR" dirty="0"/>
              <a:t>BEGIN </a:t>
            </a:r>
          </a:p>
          <a:p>
            <a:pPr marL="0" indent="0">
              <a:buNone/>
            </a:pPr>
            <a:r>
              <a:rPr lang="pt-BR" dirty="0"/>
              <a:t>	SELECT </a:t>
            </a:r>
            <a:r>
              <a:rPr lang="pt-BR" dirty="0" err="1"/>
              <a:t>deptno</a:t>
            </a:r>
            <a:r>
              <a:rPr lang="pt-BR" dirty="0"/>
              <a:t>, </a:t>
            </a:r>
            <a:r>
              <a:rPr lang="pt-BR" dirty="0" err="1"/>
              <a:t>loc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INTO </a:t>
            </a:r>
            <a:r>
              <a:rPr lang="pt-BR" dirty="0" err="1"/>
              <a:t>v_deptno</a:t>
            </a:r>
            <a:r>
              <a:rPr lang="pt-BR" dirty="0"/>
              <a:t>, </a:t>
            </a:r>
            <a:r>
              <a:rPr lang="pt-BR" dirty="0" err="1"/>
              <a:t>v_loc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FROM </a:t>
            </a:r>
            <a:r>
              <a:rPr lang="pt-BR" dirty="0" err="1"/>
              <a:t>dept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WHERE </a:t>
            </a:r>
            <a:r>
              <a:rPr lang="pt-BR" dirty="0" err="1"/>
              <a:t>dname</a:t>
            </a:r>
            <a:r>
              <a:rPr lang="pt-BR" dirty="0"/>
              <a:t> = 'SALES'; </a:t>
            </a:r>
          </a:p>
          <a:p>
            <a:pPr marL="0" indent="0">
              <a:buNone/>
            </a:pPr>
            <a:r>
              <a:rPr lang="pt-BR" dirty="0"/>
              <a:t>	DBMS_OUTPUT.PUT_LINE('O Código do Departamento é ' || </a:t>
            </a:r>
            <a:r>
              <a:rPr lang="pt-BR" dirty="0" err="1"/>
              <a:t>v_deptno</a:t>
            </a:r>
            <a:r>
              <a:rPr lang="pt-BR" dirty="0"/>
              <a:t>|| ‘ e a sua localização é : ‘ || </a:t>
            </a:r>
            <a:r>
              <a:rPr lang="pt-BR" dirty="0" err="1"/>
              <a:t>v_loc</a:t>
            </a:r>
            <a:r>
              <a:rPr lang="pt-BR" dirty="0"/>
              <a:t>); </a:t>
            </a:r>
          </a:p>
          <a:p>
            <a:pPr marL="0" indent="0">
              <a:buNone/>
            </a:pPr>
            <a:r>
              <a:rPr lang="pt-BR" dirty="0"/>
              <a:t>END; </a:t>
            </a:r>
          </a:p>
          <a:p>
            <a:pPr marL="0" indent="0">
              <a:buNone/>
            </a:pP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8263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Restringindo com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emp_id</a:t>
            </a:r>
            <a:r>
              <a:rPr lang="pt-BR" dirty="0"/>
              <a:t>, </a:t>
            </a:r>
            <a:r>
              <a:rPr lang="pt-BR" dirty="0" err="1"/>
              <a:t>emp_nome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empregado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emp_id</a:t>
            </a:r>
            <a:r>
              <a:rPr lang="pt-BR" dirty="0"/>
              <a:t> = 100;</a:t>
            </a:r>
          </a:p>
          <a:p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emp_id</a:t>
            </a:r>
            <a:r>
              <a:rPr lang="pt-BR" dirty="0"/>
              <a:t>, </a:t>
            </a:r>
            <a:r>
              <a:rPr lang="pt-BR" dirty="0" err="1"/>
              <a:t>emp_nome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empregado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emp_salario</a:t>
            </a:r>
            <a:r>
              <a:rPr lang="pt-BR" dirty="0"/>
              <a:t> &lt;&gt; 1000;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cli_nome</a:t>
            </a:r>
            <a:r>
              <a:rPr lang="pt-BR" dirty="0"/>
              <a:t> </a:t>
            </a:r>
            <a:r>
              <a:rPr lang="pt-BR" dirty="0" err="1"/>
              <a:t>like</a:t>
            </a:r>
            <a:r>
              <a:rPr lang="pt-BR" dirty="0"/>
              <a:t> ‘M%’;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cli_cod</a:t>
            </a:r>
            <a:r>
              <a:rPr lang="pt-BR" dirty="0"/>
              <a:t> in (3,4,5);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cli_cod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in (3,4,5);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cli_cod</a:t>
            </a:r>
            <a:r>
              <a:rPr lang="pt-BR" dirty="0"/>
              <a:t> &lt; </a:t>
            </a:r>
            <a:r>
              <a:rPr lang="pt-BR" dirty="0" err="1"/>
              <a:t>any</a:t>
            </a:r>
            <a:r>
              <a:rPr lang="pt-BR" dirty="0"/>
              <a:t> (3,4,5); (ou)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cli_cod</a:t>
            </a:r>
            <a:r>
              <a:rPr lang="pt-BR" dirty="0"/>
              <a:t> &lt; </a:t>
            </a:r>
            <a:r>
              <a:rPr lang="pt-BR" dirty="0" err="1"/>
              <a:t>all</a:t>
            </a:r>
            <a:r>
              <a:rPr lang="pt-BR" dirty="0"/>
              <a:t> (3,4,5); (e)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465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 em PL/SQL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declare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v_ename</a:t>
            </a:r>
            <a:r>
              <a:rPr lang="pt-BR" dirty="0"/>
              <a:t> </a:t>
            </a:r>
            <a:r>
              <a:rPr lang="pt-BR" dirty="0" err="1"/>
              <a:t>emp.ename%type</a:t>
            </a:r>
            <a:r>
              <a:rPr lang="pt-BR" dirty="0"/>
              <a:t> := ‘JOÃO';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v_job</a:t>
            </a:r>
            <a:r>
              <a:rPr lang="pt-BR" dirty="0"/>
              <a:t> </a:t>
            </a:r>
            <a:r>
              <a:rPr lang="pt-BR" dirty="0" err="1"/>
              <a:t>emp.job%type</a:t>
            </a:r>
            <a:r>
              <a:rPr lang="pt-BR" dirty="0"/>
              <a:t> := ‘VENDEDOR';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v_deptno</a:t>
            </a:r>
            <a:r>
              <a:rPr lang="pt-BR" dirty="0"/>
              <a:t> </a:t>
            </a:r>
            <a:r>
              <a:rPr lang="pt-BR" dirty="0" err="1"/>
              <a:t>emp.deptno%type</a:t>
            </a:r>
            <a:r>
              <a:rPr lang="pt-BR" dirty="0"/>
              <a:t> := 10; </a:t>
            </a:r>
          </a:p>
          <a:p>
            <a:pPr marL="0" indent="0">
              <a:buNone/>
            </a:pPr>
            <a:r>
              <a:rPr lang="pt-BR" dirty="0" err="1"/>
              <a:t>begin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emp</a:t>
            </a:r>
            <a:r>
              <a:rPr lang="en-US" dirty="0"/>
              <a:t>(</a:t>
            </a:r>
            <a:r>
              <a:rPr lang="en-US" dirty="0" err="1"/>
              <a:t>empno</a:t>
            </a:r>
            <a:r>
              <a:rPr lang="en-US" dirty="0"/>
              <a:t>, </a:t>
            </a:r>
            <a:r>
              <a:rPr lang="en-US" dirty="0" err="1"/>
              <a:t>ename</a:t>
            </a:r>
            <a:r>
              <a:rPr lang="en-US" dirty="0"/>
              <a:t>, job, </a:t>
            </a:r>
            <a:r>
              <a:rPr lang="en-US" dirty="0" err="1"/>
              <a:t>deptno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values (</a:t>
            </a:r>
            <a:r>
              <a:rPr lang="en-US" dirty="0" err="1"/>
              <a:t>empno_sequence.nextval</a:t>
            </a:r>
            <a:r>
              <a:rPr lang="en-US" dirty="0"/>
              <a:t>, </a:t>
            </a:r>
            <a:r>
              <a:rPr lang="en-US" dirty="0" err="1"/>
              <a:t>v_ename</a:t>
            </a:r>
            <a:r>
              <a:rPr lang="en-US" dirty="0"/>
              <a:t>, </a:t>
            </a:r>
            <a:r>
              <a:rPr lang="en-US" dirty="0" err="1"/>
              <a:t>v_job</a:t>
            </a:r>
            <a:r>
              <a:rPr lang="en-US" dirty="0"/>
              <a:t>, </a:t>
            </a:r>
            <a:r>
              <a:rPr lang="en-US" dirty="0" err="1"/>
              <a:t>v_deptno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/>
              <a:t>/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13034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 em PL/SQL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DECLARE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v_sal_increase</a:t>
            </a:r>
            <a:r>
              <a:rPr lang="pt-BR" dirty="0"/>
              <a:t> </a:t>
            </a:r>
            <a:r>
              <a:rPr lang="pt-BR" dirty="0" err="1"/>
              <a:t>emp.sal%TYPE</a:t>
            </a:r>
            <a:r>
              <a:rPr lang="pt-BR" dirty="0"/>
              <a:t> := 2000; </a:t>
            </a:r>
          </a:p>
          <a:p>
            <a:pPr marL="0" indent="0">
              <a:buNone/>
            </a:pPr>
            <a:r>
              <a:rPr lang="pt-BR" dirty="0"/>
              <a:t>BEGIN </a:t>
            </a:r>
          </a:p>
          <a:p>
            <a:pPr marL="0" indent="0">
              <a:buNone/>
            </a:pPr>
            <a:r>
              <a:rPr lang="pt-BR" dirty="0"/>
              <a:t>	UPDATE </a:t>
            </a:r>
            <a:r>
              <a:rPr lang="pt-BR" dirty="0" err="1"/>
              <a:t>emp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SET sal = sal + </a:t>
            </a:r>
            <a:r>
              <a:rPr lang="pt-BR" dirty="0" err="1"/>
              <a:t>v_sal_increase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WHERE </a:t>
            </a:r>
            <a:r>
              <a:rPr lang="pt-BR" dirty="0" err="1"/>
              <a:t>job</a:t>
            </a:r>
            <a:r>
              <a:rPr lang="pt-BR" dirty="0"/>
              <a:t> = 'ANALYST'; </a:t>
            </a:r>
          </a:p>
          <a:p>
            <a:pPr marL="0" indent="0">
              <a:buNone/>
            </a:pPr>
            <a:r>
              <a:rPr lang="pt-BR" dirty="0"/>
              <a:t>END; </a:t>
            </a:r>
          </a:p>
          <a:p>
            <a:pPr marL="0" indent="0">
              <a:buNone/>
            </a:pP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81877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 em PL/SQL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DECLARE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v_deptno</a:t>
            </a:r>
            <a:r>
              <a:rPr lang="pt-BR" dirty="0"/>
              <a:t> </a:t>
            </a:r>
            <a:r>
              <a:rPr lang="pt-BR" dirty="0" err="1"/>
              <a:t>emp.deptno%TYPE</a:t>
            </a:r>
            <a:r>
              <a:rPr lang="pt-BR" dirty="0"/>
              <a:t> := 10; </a:t>
            </a:r>
          </a:p>
          <a:p>
            <a:pPr marL="0" indent="0">
              <a:buNone/>
            </a:pPr>
            <a:r>
              <a:rPr lang="pt-BR" dirty="0"/>
              <a:t>BEGIN </a:t>
            </a:r>
          </a:p>
          <a:p>
            <a:pPr marL="0" indent="0">
              <a:buNone/>
            </a:pPr>
            <a:r>
              <a:rPr lang="pt-BR" dirty="0"/>
              <a:t>	DELETE FROM </a:t>
            </a:r>
            <a:r>
              <a:rPr lang="pt-BR" dirty="0" err="1"/>
              <a:t>emp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	WHERE </a:t>
            </a:r>
            <a:r>
              <a:rPr lang="pt-BR" dirty="0" err="1"/>
              <a:t>deptno</a:t>
            </a:r>
            <a:r>
              <a:rPr lang="pt-BR" dirty="0"/>
              <a:t> = </a:t>
            </a:r>
            <a:r>
              <a:rPr lang="pt-BR" dirty="0" err="1"/>
              <a:t>v_deptno</a:t>
            </a:r>
            <a:r>
              <a:rPr lang="pt-BR" dirty="0"/>
              <a:t>; </a:t>
            </a:r>
          </a:p>
          <a:p>
            <a:pPr marL="0" indent="0">
              <a:buNone/>
            </a:pPr>
            <a:r>
              <a:rPr lang="pt-BR" dirty="0"/>
              <a:t>END; </a:t>
            </a:r>
          </a:p>
          <a:p>
            <a:pPr marL="0" indent="0">
              <a:buNone/>
            </a:pP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9794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 quando você quer consultar algo em relação ao resultado de outra </a:t>
            </a:r>
            <a:r>
              <a:rPr lang="pt-BR" dirty="0" err="1"/>
              <a:t>subconsulta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cd_preco_venda</a:t>
            </a:r>
            <a:r>
              <a:rPr lang="pt-BR" dirty="0"/>
              <a:t> in (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err="1"/>
              <a:t>select</a:t>
            </a:r>
            <a:r>
              <a:rPr lang="pt-BR" dirty="0"/>
              <a:t> min(</a:t>
            </a:r>
            <a:r>
              <a:rPr lang="pt-BR" dirty="0" err="1"/>
              <a:t>cd_preco_venda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CD);</a:t>
            </a:r>
          </a:p>
        </p:txBody>
      </p:sp>
    </p:spTree>
    <p:extLst>
      <p:ext uri="{BB962C8B-B14F-4D97-AF65-F5344CB8AC3E}">
        <p14:creationId xmlns:p14="http://schemas.microsoft.com/office/powerpoint/2010/main" val="28938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Juntando várias tabelas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ser unidas utilizando </a:t>
            </a:r>
            <a:r>
              <a:rPr lang="pt-BR" dirty="0" err="1"/>
              <a:t>Join</a:t>
            </a:r>
            <a:r>
              <a:rPr lang="pt-BR" dirty="0"/>
              <a:t> ou diretamente definindo duas restrições pelo </a:t>
            </a:r>
            <a:r>
              <a:rPr lang="pt-BR" dirty="0" err="1"/>
              <a:t>where</a:t>
            </a:r>
            <a:r>
              <a:rPr lang="pt-BR" dirty="0"/>
              <a:t>.</a:t>
            </a:r>
          </a:p>
          <a:p>
            <a:r>
              <a:rPr lang="pt-BR" b="1" dirty="0"/>
              <a:t>Exemplo de </a:t>
            </a:r>
            <a:r>
              <a:rPr lang="pt-BR" b="1" dirty="0" err="1"/>
              <a:t>Join</a:t>
            </a:r>
            <a:r>
              <a:rPr lang="pt-BR" b="1" dirty="0"/>
              <a:t>: 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cliente c </a:t>
            </a:r>
            <a:r>
              <a:rPr lang="pt-BR" dirty="0" err="1"/>
              <a:t>join</a:t>
            </a:r>
            <a:r>
              <a:rPr lang="pt-BR" dirty="0"/>
              <a:t> pessoa p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c.codigo</a:t>
            </a:r>
            <a:r>
              <a:rPr lang="pt-BR" dirty="0"/>
              <a:t> = </a:t>
            </a:r>
            <a:r>
              <a:rPr lang="pt-BR" dirty="0" err="1"/>
              <a:t>p.código</a:t>
            </a:r>
            <a:r>
              <a:rPr lang="pt-BR" dirty="0"/>
              <a:t>;</a:t>
            </a:r>
          </a:p>
          <a:p>
            <a:r>
              <a:rPr lang="pt-BR" b="1" dirty="0"/>
              <a:t>Exemplo de Junção sem </a:t>
            </a:r>
            <a:r>
              <a:rPr lang="pt-BR" b="1" dirty="0" err="1"/>
              <a:t>join</a:t>
            </a:r>
            <a:r>
              <a:rPr lang="pt-BR" b="1" dirty="0"/>
              <a:t>: 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cliente c, pessoa p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c.codigo</a:t>
            </a:r>
            <a:r>
              <a:rPr lang="pt-BR" dirty="0"/>
              <a:t> = </a:t>
            </a:r>
            <a:r>
              <a:rPr lang="pt-BR" dirty="0" err="1"/>
              <a:t>p.codigo</a:t>
            </a:r>
            <a:r>
              <a:rPr lang="pt-BR" dirty="0"/>
              <a:t>;</a:t>
            </a:r>
          </a:p>
          <a:p>
            <a:r>
              <a:rPr lang="pt-BR" b="1" dirty="0"/>
              <a:t>Exemplo de produto cartesiano: 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cliente c, pessoa p; (Produto cartesiano causa um erro pois neste caso haverá apresentação repetida dos dados)</a:t>
            </a:r>
          </a:p>
        </p:txBody>
      </p:sp>
    </p:spTree>
    <p:extLst>
      <p:ext uri="{BB962C8B-B14F-4D97-AF65-F5344CB8AC3E}">
        <p14:creationId xmlns:p14="http://schemas.microsoft.com/office/powerpoint/2010/main" val="118261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Join</a:t>
            </a:r>
            <a:r>
              <a:rPr lang="pt-BR" dirty="0"/>
              <a:t> (junção idêntica)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cliente c </a:t>
            </a:r>
            <a:r>
              <a:rPr lang="pt-BR" dirty="0" err="1"/>
              <a:t>join</a:t>
            </a:r>
            <a:r>
              <a:rPr lang="pt-BR" dirty="0"/>
              <a:t> pessoa p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c.codigo</a:t>
            </a:r>
            <a:r>
              <a:rPr lang="pt-BR" dirty="0"/>
              <a:t> = </a:t>
            </a:r>
            <a:r>
              <a:rPr lang="pt-BR" dirty="0" err="1"/>
              <a:t>p.código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cliente c, pessoa p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c.codigo</a:t>
            </a:r>
            <a:r>
              <a:rPr lang="pt-BR" dirty="0"/>
              <a:t> = </a:t>
            </a:r>
            <a:r>
              <a:rPr lang="pt-BR" dirty="0" err="1"/>
              <a:t>p.codigo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83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Join</a:t>
            </a:r>
            <a:r>
              <a:rPr lang="pt-BR" dirty="0"/>
              <a:t> (junções não-idênticas)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Pessoa p, classe c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p.nclasse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c.nclasseinicial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c.nclassefinal</a:t>
            </a:r>
            <a:r>
              <a:rPr lang="pt-BR" dirty="0"/>
              <a:t>;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Pessoa p </a:t>
            </a:r>
            <a:r>
              <a:rPr lang="pt-BR" dirty="0" err="1"/>
              <a:t>join</a:t>
            </a:r>
            <a:r>
              <a:rPr lang="pt-BR" dirty="0"/>
              <a:t> Classe C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p.nclasse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c.nclasseinicial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c.nclassefinal</a:t>
            </a:r>
            <a:r>
              <a:rPr lang="pt-BR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19396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Join</a:t>
            </a:r>
            <a:r>
              <a:rPr lang="pt-BR" dirty="0"/>
              <a:t> (Junções Externas)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exemplos a seguir trarão todos os departamentos mesmo não tendo empregados relacionados.</a:t>
            </a:r>
          </a:p>
          <a:p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empregado e, departamento d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e.dep_cod</a:t>
            </a:r>
            <a:r>
              <a:rPr lang="pt-BR" dirty="0"/>
              <a:t>(+) = </a:t>
            </a:r>
            <a:r>
              <a:rPr lang="pt-BR" dirty="0" err="1"/>
              <a:t>d.dep_cod</a:t>
            </a:r>
            <a:r>
              <a:rPr lang="pt-BR" dirty="0"/>
              <a:t>. (Exclusivo para Oracle)</a:t>
            </a:r>
          </a:p>
          <a:p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empregado </a:t>
            </a:r>
            <a:r>
              <a:rPr lang="pt-BR" dirty="0" err="1"/>
              <a:t>emp</a:t>
            </a:r>
            <a:r>
              <a:rPr lang="pt-BR" dirty="0"/>
              <a:t> 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departamento </a:t>
            </a:r>
            <a:r>
              <a:rPr lang="pt-BR" dirty="0" err="1"/>
              <a:t>dep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e.dep_cod</a:t>
            </a:r>
            <a:r>
              <a:rPr lang="pt-BR" dirty="0"/>
              <a:t> = </a:t>
            </a:r>
            <a:r>
              <a:rPr lang="pt-BR" dirty="0" err="1"/>
              <a:t>d.dep_cod</a:t>
            </a:r>
            <a:r>
              <a:rPr lang="pt-BR" dirty="0"/>
              <a:t>;</a:t>
            </a:r>
          </a:p>
          <a:p>
            <a:r>
              <a:rPr lang="pt-BR" dirty="0"/>
              <a:t> 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empregado </a:t>
            </a:r>
            <a:r>
              <a:rPr lang="pt-BR" dirty="0" err="1"/>
              <a:t>emp</a:t>
            </a:r>
            <a:r>
              <a:rPr lang="pt-BR" dirty="0"/>
              <a:t> </a:t>
            </a: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departamento </a:t>
            </a:r>
            <a:r>
              <a:rPr lang="pt-BR" dirty="0" err="1"/>
              <a:t>dep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d.dep_cod</a:t>
            </a:r>
            <a:r>
              <a:rPr lang="pt-BR" dirty="0"/>
              <a:t> = </a:t>
            </a:r>
            <a:r>
              <a:rPr lang="pt-BR" dirty="0" err="1"/>
              <a:t>e.dep_cod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60041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1329</Words>
  <Application>Microsoft Office PowerPoint</Application>
  <PresentationFormat>Widescreen</PresentationFormat>
  <Paragraphs>342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5" baseType="lpstr">
      <vt:lpstr>Arial</vt:lpstr>
      <vt:lpstr>Century Schoolbook</vt:lpstr>
      <vt:lpstr>Tema do Office</vt:lpstr>
      <vt:lpstr>Linguagem e Manipulação de Banco de Dados</vt:lpstr>
      <vt:lpstr>SQL</vt:lpstr>
      <vt:lpstr>Alguns exemplos básicos de Select</vt:lpstr>
      <vt:lpstr>Restringindo com where</vt:lpstr>
      <vt:lpstr>Subconsultas</vt:lpstr>
      <vt:lpstr>Juntando várias tabelas </vt:lpstr>
      <vt:lpstr>Join (junção idêntica)</vt:lpstr>
      <vt:lpstr>Join (junções não-idênticas)</vt:lpstr>
      <vt:lpstr>Join (Junções Externas)</vt:lpstr>
      <vt:lpstr>Funções do SQL</vt:lpstr>
      <vt:lpstr>Funções sobre Datas</vt:lpstr>
      <vt:lpstr>Funções numéricas</vt:lpstr>
      <vt:lpstr>Funções Conversão de Caracteres</vt:lpstr>
      <vt:lpstr>Operadores de Conjunto</vt:lpstr>
      <vt:lpstr>Funções de Grupo</vt:lpstr>
      <vt:lpstr>Group by</vt:lpstr>
      <vt:lpstr>Views Exemplo 1</vt:lpstr>
      <vt:lpstr>PL/SQL</vt:lpstr>
      <vt:lpstr>Definição de PL/SQL</vt:lpstr>
      <vt:lpstr>Definição de Trigger</vt:lpstr>
      <vt:lpstr>Definição de Stored Procedure</vt:lpstr>
      <vt:lpstr>Definição de Função</vt:lpstr>
      <vt:lpstr>Definição de Package</vt:lpstr>
      <vt:lpstr>Definição de Cursor</vt:lpstr>
      <vt:lpstr>Estrutura dos Blocos PL/SQL</vt:lpstr>
      <vt:lpstr>Partes do Bloco</vt:lpstr>
      <vt:lpstr>Exemplo simples de bloco</vt:lpstr>
      <vt:lpstr>Tipos de Blocos</vt:lpstr>
      <vt:lpstr>Estruturas de Controle</vt:lpstr>
      <vt:lpstr>If (Exemplo 1)</vt:lpstr>
      <vt:lpstr>If (Exemplo 2)</vt:lpstr>
      <vt:lpstr>If (Exemplo 3)</vt:lpstr>
      <vt:lpstr>Case</vt:lpstr>
      <vt:lpstr>Loop básico</vt:lpstr>
      <vt:lpstr>For</vt:lpstr>
      <vt:lpstr>While</vt:lpstr>
      <vt:lpstr>Variáveis</vt:lpstr>
      <vt:lpstr>DBMS_Output.put_line</vt:lpstr>
      <vt:lpstr>Select em PL/SQL</vt:lpstr>
      <vt:lpstr>Insert em PL/SQL</vt:lpstr>
      <vt:lpstr>Update em PL/SQL</vt:lpstr>
      <vt:lpstr>Delete em PL/SQL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120</cp:revision>
  <dcterms:created xsi:type="dcterms:W3CDTF">2016-04-01T01:07:07Z</dcterms:created>
  <dcterms:modified xsi:type="dcterms:W3CDTF">2016-10-09T00:54:56Z</dcterms:modified>
</cp:coreProperties>
</file>