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45C13-BF5C-4E48-955A-2DBE65175C9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F1B0791-14F7-4ECC-8DD6-49EBDC513E05}">
      <dgm:prSet phldrT="[Texto]"/>
      <dgm:spPr/>
      <dgm:t>
        <a:bodyPr/>
        <a:lstStyle/>
        <a:p>
          <a:r>
            <a:rPr lang="pt-BR" dirty="0" smtClean="0"/>
            <a:t>Ambiente Interno (Sob nosso controle)</a:t>
          </a:r>
          <a:endParaRPr lang="pt-BR" dirty="0"/>
        </a:p>
      </dgm:t>
    </dgm:pt>
    <dgm:pt modelId="{085D2457-5111-4B8A-AAE2-319E94984920}" type="parTrans" cxnId="{DB8E0382-2188-4BDF-AF86-9B24B4E30A9F}">
      <dgm:prSet/>
      <dgm:spPr/>
      <dgm:t>
        <a:bodyPr/>
        <a:lstStyle/>
        <a:p>
          <a:endParaRPr lang="pt-BR"/>
        </a:p>
      </dgm:t>
    </dgm:pt>
    <dgm:pt modelId="{3B7A8D03-6A6C-40D0-B39B-9092B1E454EF}" type="sibTrans" cxnId="{DB8E0382-2188-4BDF-AF86-9B24B4E30A9F}">
      <dgm:prSet/>
      <dgm:spPr/>
      <dgm:t>
        <a:bodyPr/>
        <a:lstStyle/>
        <a:p>
          <a:endParaRPr lang="pt-BR"/>
        </a:p>
      </dgm:t>
    </dgm:pt>
    <dgm:pt modelId="{38D0E267-E4FB-4CC5-8352-1284A1300399}">
      <dgm:prSet phldrT="[Texto]"/>
      <dgm:spPr/>
      <dgm:t>
        <a:bodyPr/>
        <a:lstStyle/>
        <a:p>
          <a:r>
            <a:rPr lang="pt-BR" dirty="0" smtClean="0"/>
            <a:t>Capitalizar/Forças</a:t>
          </a:r>
          <a:endParaRPr lang="pt-BR" dirty="0"/>
        </a:p>
      </dgm:t>
    </dgm:pt>
    <dgm:pt modelId="{5EED1B8E-43E5-479A-845B-C0FDBE03A3D7}" type="parTrans" cxnId="{B3D95412-BA55-4E5B-AAB7-586F00CB2613}">
      <dgm:prSet/>
      <dgm:spPr/>
      <dgm:t>
        <a:bodyPr/>
        <a:lstStyle/>
        <a:p>
          <a:endParaRPr lang="pt-BR"/>
        </a:p>
      </dgm:t>
    </dgm:pt>
    <dgm:pt modelId="{8B3B0FB5-E734-4ACA-A096-9F9E6EF83DC1}" type="sibTrans" cxnId="{B3D95412-BA55-4E5B-AAB7-586F00CB2613}">
      <dgm:prSet/>
      <dgm:spPr/>
      <dgm:t>
        <a:bodyPr/>
        <a:lstStyle/>
        <a:p>
          <a:endParaRPr lang="pt-BR"/>
        </a:p>
      </dgm:t>
    </dgm:pt>
    <dgm:pt modelId="{9AD4362B-7D33-444F-BC37-FE191BDA912E}">
      <dgm:prSet phldrT="[Texto]"/>
      <dgm:spPr/>
      <dgm:t>
        <a:bodyPr/>
        <a:lstStyle/>
        <a:p>
          <a:r>
            <a:rPr lang="pt-BR" dirty="0" smtClean="0"/>
            <a:t>Fortalecer/Fraquezas</a:t>
          </a:r>
          <a:endParaRPr lang="pt-BR" dirty="0"/>
        </a:p>
      </dgm:t>
    </dgm:pt>
    <dgm:pt modelId="{4D6C521C-2034-439D-9580-8F19EBA98CD0}" type="parTrans" cxnId="{8BF253B5-3976-4AD7-AFED-45B8FD7867DB}">
      <dgm:prSet/>
      <dgm:spPr/>
      <dgm:t>
        <a:bodyPr/>
        <a:lstStyle/>
        <a:p>
          <a:endParaRPr lang="pt-BR"/>
        </a:p>
      </dgm:t>
    </dgm:pt>
    <dgm:pt modelId="{26D780F9-3EE7-41E6-A9FB-56F0B3825079}" type="sibTrans" cxnId="{8BF253B5-3976-4AD7-AFED-45B8FD7867DB}">
      <dgm:prSet/>
      <dgm:spPr/>
      <dgm:t>
        <a:bodyPr/>
        <a:lstStyle/>
        <a:p>
          <a:endParaRPr lang="pt-BR"/>
        </a:p>
      </dgm:t>
    </dgm:pt>
    <dgm:pt modelId="{8F7B064C-E4D4-40E2-B9BC-8C7B55D3F6CC}">
      <dgm:prSet phldrT="[Texto]"/>
      <dgm:spPr/>
      <dgm:t>
        <a:bodyPr/>
        <a:lstStyle/>
        <a:p>
          <a:r>
            <a:rPr lang="pt-BR" dirty="0" smtClean="0"/>
            <a:t>Ambiente Externo (Fora do nosso controle)</a:t>
          </a:r>
          <a:endParaRPr lang="pt-BR" dirty="0"/>
        </a:p>
      </dgm:t>
    </dgm:pt>
    <dgm:pt modelId="{73D8AF62-CEBD-499A-8E56-9562D16296DA}" type="parTrans" cxnId="{A5CE79DC-7C77-4833-A302-CCCD8E401DBE}">
      <dgm:prSet/>
      <dgm:spPr/>
      <dgm:t>
        <a:bodyPr/>
        <a:lstStyle/>
        <a:p>
          <a:endParaRPr lang="pt-BR"/>
        </a:p>
      </dgm:t>
    </dgm:pt>
    <dgm:pt modelId="{D0D52D16-6DEE-4102-AF0D-FB71F75D08F7}" type="sibTrans" cxnId="{A5CE79DC-7C77-4833-A302-CCCD8E401DBE}">
      <dgm:prSet/>
      <dgm:spPr/>
      <dgm:t>
        <a:bodyPr/>
        <a:lstStyle/>
        <a:p>
          <a:endParaRPr lang="pt-BR"/>
        </a:p>
      </dgm:t>
    </dgm:pt>
    <dgm:pt modelId="{FF7A2E54-21CA-43CC-81E0-CCCC1796FA41}">
      <dgm:prSet phldrT="[Texto]"/>
      <dgm:spPr/>
      <dgm:t>
        <a:bodyPr/>
        <a:lstStyle/>
        <a:p>
          <a:r>
            <a:rPr lang="pt-BR" dirty="0" smtClean="0"/>
            <a:t>Investir/Oportunidades</a:t>
          </a:r>
          <a:endParaRPr lang="pt-BR" dirty="0"/>
        </a:p>
      </dgm:t>
    </dgm:pt>
    <dgm:pt modelId="{EF06D432-C1D6-4155-9675-69C7342E825C}" type="parTrans" cxnId="{E01E392E-63E5-413A-B018-4B438F27C93F}">
      <dgm:prSet/>
      <dgm:spPr/>
      <dgm:t>
        <a:bodyPr/>
        <a:lstStyle/>
        <a:p>
          <a:endParaRPr lang="pt-BR"/>
        </a:p>
      </dgm:t>
    </dgm:pt>
    <dgm:pt modelId="{637492B2-9B0A-4D24-B764-158C275BEDC8}" type="sibTrans" cxnId="{E01E392E-63E5-413A-B018-4B438F27C93F}">
      <dgm:prSet/>
      <dgm:spPr/>
      <dgm:t>
        <a:bodyPr/>
        <a:lstStyle/>
        <a:p>
          <a:endParaRPr lang="pt-BR"/>
        </a:p>
      </dgm:t>
    </dgm:pt>
    <dgm:pt modelId="{99E2825C-7A6D-4539-9933-3BEA9E7F80FB}">
      <dgm:prSet phldrT="[Texto]"/>
      <dgm:spPr/>
      <dgm:t>
        <a:bodyPr/>
        <a:lstStyle/>
        <a:p>
          <a:r>
            <a:rPr lang="pt-BR" dirty="0" smtClean="0"/>
            <a:t>Identificar/Ameaças</a:t>
          </a:r>
          <a:endParaRPr lang="pt-BR" dirty="0"/>
        </a:p>
      </dgm:t>
    </dgm:pt>
    <dgm:pt modelId="{B095958F-9814-4AF9-8D32-7F5B91BCFBAE}" type="parTrans" cxnId="{ED7BF464-30BB-43E5-AA7E-E308C1925484}">
      <dgm:prSet/>
      <dgm:spPr/>
      <dgm:t>
        <a:bodyPr/>
        <a:lstStyle/>
        <a:p>
          <a:endParaRPr lang="pt-BR"/>
        </a:p>
      </dgm:t>
    </dgm:pt>
    <dgm:pt modelId="{07FCAD31-A2E7-4DAD-8FE8-7FB89C05FB25}" type="sibTrans" cxnId="{ED7BF464-30BB-43E5-AA7E-E308C1925484}">
      <dgm:prSet/>
      <dgm:spPr/>
      <dgm:t>
        <a:bodyPr/>
        <a:lstStyle/>
        <a:p>
          <a:endParaRPr lang="pt-BR"/>
        </a:p>
      </dgm:t>
    </dgm:pt>
    <dgm:pt modelId="{FFFADD97-7DA4-43A3-B57C-D0D63305ED09}" type="pres">
      <dgm:prSet presAssocID="{A4445C13-BF5C-4E48-955A-2DBE65175C99}" presName="theList" presStyleCnt="0">
        <dgm:presLayoutVars>
          <dgm:dir/>
          <dgm:animLvl val="lvl"/>
          <dgm:resizeHandles val="exact"/>
        </dgm:presLayoutVars>
      </dgm:prSet>
      <dgm:spPr/>
    </dgm:pt>
    <dgm:pt modelId="{19EFAEF2-9999-4706-835C-ED8A7BE07F1B}" type="pres">
      <dgm:prSet presAssocID="{DF1B0791-14F7-4ECC-8DD6-49EBDC513E05}" presName="compNode" presStyleCnt="0"/>
      <dgm:spPr/>
    </dgm:pt>
    <dgm:pt modelId="{3C373898-755D-423F-B849-6E1818EA9B45}" type="pres">
      <dgm:prSet presAssocID="{DF1B0791-14F7-4ECC-8DD6-49EBDC513E05}" presName="aNode" presStyleLbl="bgShp" presStyleIdx="0" presStyleCnt="2"/>
      <dgm:spPr/>
    </dgm:pt>
    <dgm:pt modelId="{526088EE-6F0D-4513-9450-AEB91BE5873B}" type="pres">
      <dgm:prSet presAssocID="{DF1B0791-14F7-4ECC-8DD6-49EBDC513E05}" presName="textNode" presStyleLbl="bgShp" presStyleIdx="0" presStyleCnt="2"/>
      <dgm:spPr/>
    </dgm:pt>
    <dgm:pt modelId="{EEA9969A-6D1C-4A2A-A168-D7126FB54281}" type="pres">
      <dgm:prSet presAssocID="{DF1B0791-14F7-4ECC-8DD6-49EBDC513E05}" presName="compChildNode" presStyleCnt="0"/>
      <dgm:spPr/>
    </dgm:pt>
    <dgm:pt modelId="{89D1D887-5D12-4C9D-8BA0-D7D8D0747688}" type="pres">
      <dgm:prSet presAssocID="{DF1B0791-14F7-4ECC-8DD6-49EBDC513E05}" presName="theInnerList" presStyleCnt="0"/>
      <dgm:spPr/>
    </dgm:pt>
    <dgm:pt modelId="{A7D3E73F-BDF4-4715-B9B7-E9864B0468A5}" type="pres">
      <dgm:prSet presAssocID="{38D0E267-E4FB-4CC5-8352-1284A130039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B9835D-E6B6-49AA-AE7E-BE040D2D6D20}" type="pres">
      <dgm:prSet presAssocID="{38D0E267-E4FB-4CC5-8352-1284A1300399}" presName="aSpace2" presStyleCnt="0"/>
      <dgm:spPr/>
    </dgm:pt>
    <dgm:pt modelId="{753A1E1E-EA6A-4BFF-AE62-066EFB829E87}" type="pres">
      <dgm:prSet presAssocID="{9AD4362B-7D33-444F-BC37-FE191BDA912E}" presName="childNode" presStyleLbl="node1" presStyleIdx="1" presStyleCnt="4">
        <dgm:presLayoutVars>
          <dgm:bulletEnabled val="1"/>
        </dgm:presLayoutVars>
      </dgm:prSet>
      <dgm:spPr/>
    </dgm:pt>
    <dgm:pt modelId="{5AAC707A-5569-42E6-BE97-15D609411D8D}" type="pres">
      <dgm:prSet presAssocID="{DF1B0791-14F7-4ECC-8DD6-49EBDC513E05}" presName="aSpace" presStyleCnt="0"/>
      <dgm:spPr/>
    </dgm:pt>
    <dgm:pt modelId="{F17D28C9-8D3C-4FEB-83EF-FCB26DA9B984}" type="pres">
      <dgm:prSet presAssocID="{8F7B064C-E4D4-40E2-B9BC-8C7B55D3F6CC}" presName="compNode" presStyleCnt="0"/>
      <dgm:spPr/>
    </dgm:pt>
    <dgm:pt modelId="{B04668AA-AD32-4D81-8135-D69779ED075A}" type="pres">
      <dgm:prSet presAssocID="{8F7B064C-E4D4-40E2-B9BC-8C7B55D3F6CC}" presName="aNode" presStyleLbl="bgShp" presStyleIdx="1" presStyleCnt="2"/>
      <dgm:spPr/>
      <dgm:t>
        <a:bodyPr/>
        <a:lstStyle/>
        <a:p>
          <a:endParaRPr lang="pt-BR"/>
        </a:p>
      </dgm:t>
    </dgm:pt>
    <dgm:pt modelId="{B1F78365-8256-4C27-9762-6E96AE26FCFD}" type="pres">
      <dgm:prSet presAssocID="{8F7B064C-E4D4-40E2-B9BC-8C7B55D3F6CC}" presName="textNode" presStyleLbl="bgShp" presStyleIdx="1" presStyleCnt="2"/>
      <dgm:spPr/>
      <dgm:t>
        <a:bodyPr/>
        <a:lstStyle/>
        <a:p>
          <a:endParaRPr lang="pt-BR"/>
        </a:p>
      </dgm:t>
    </dgm:pt>
    <dgm:pt modelId="{AF0692BC-14B2-4FF4-B937-61495868D8F7}" type="pres">
      <dgm:prSet presAssocID="{8F7B064C-E4D4-40E2-B9BC-8C7B55D3F6CC}" presName="compChildNode" presStyleCnt="0"/>
      <dgm:spPr/>
    </dgm:pt>
    <dgm:pt modelId="{A0D71D29-8EE9-49D4-A8D8-08E15C533AB7}" type="pres">
      <dgm:prSet presAssocID="{8F7B064C-E4D4-40E2-B9BC-8C7B55D3F6CC}" presName="theInnerList" presStyleCnt="0"/>
      <dgm:spPr/>
    </dgm:pt>
    <dgm:pt modelId="{2512FD47-9E2C-4E3D-A56F-BECCA8C72DAB}" type="pres">
      <dgm:prSet presAssocID="{FF7A2E54-21CA-43CC-81E0-CCCC1796FA4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12D0B6-6013-434D-8AA7-74A090A80936}" type="pres">
      <dgm:prSet presAssocID="{FF7A2E54-21CA-43CC-81E0-CCCC1796FA41}" presName="aSpace2" presStyleCnt="0"/>
      <dgm:spPr/>
    </dgm:pt>
    <dgm:pt modelId="{81525184-34CE-4C41-9AE7-EBF7A96A7104}" type="pres">
      <dgm:prSet presAssocID="{99E2825C-7A6D-4539-9933-3BEA9E7F80F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B8E0382-2188-4BDF-AF86-9B24B4E30A9F}" srcId="{A4445C13-BF5C-4E48-955A-2DBE65175C99}" destId="{DF1B0791-14F7-4ECC-8DD6-49EBDC513E05}" srcOrd="0" destOrd="0" parTransId="{085D2457-5111-4B8A-AAE2-319E94984920}" sibTransId="{3B7A8D03-6A6C-40D0-B39B-9092B1E454EF}"/>
    <dgm:cxn modelId="{92B9DAC2-1F08-4453-89D3-BF38FF8E397E}" type="presOf" srcId="{A4445C13-BF5C-4E48-955A-2DBE65175C99}" destId="{FFFADD97-7DA4-43A3-B57C-D0D63305ED09}" srcOrd="0" destOrd="0" presId="urn:microsoft.com/office/officeart/2005/8/layout/lProcess2"/>
    <dgm:cxn modelId="{E5C8E77C-D1B7-466B-B197-25136E293CF3}" type="presOf" srcId="{8F7B064C-E4D4-40E2-B9BC-8C7B55D3F6CC}" destId="{B1F78365-8256-4C27-9762-6E96AE26FCFD}" srcOrd="1" destOrd="0" presId="urn:microsoft.com/office/officeart/2005/8/layout/lProcess2"/>
    <dgm:cxn modelId="{B76CBF2B-28F2-4AF1-A89E-77EDA4F5AA9A}" type="presOf" srcId="{8F7B064C-E4D4-40E2-B9BC-8C7B55D3F6CC}" destId="{B04668AA-AD32-4D81-8135-D69779ED075A}" srcOrd="0" destOrd="0" presId="urn:microsoft.com/office/officeart/2005/8/layout/lProcess2"/>
    <dgm:cxn modelId="{E01E392E-63E5-413A-B018-4B438F27C93F}" srcId="{8F7B064C-E4D4-40E2-B9BC-8C7B55D3F6CC}" destId="{FF7A2E54-21CA-43CC-81E0-CCCC1796FA41}" srcOrd="0" destOrd="0" parTransId="{EF06D432-C1D6-4155-9675-69C7342E825C}" sibTransId="{637492B2-9B0A-4D24-B764-158C275BEDC8}"/>
    <dgm:cxn modelId="{79E1F6BB-EEB5-4A8B-A074-EFD066249901}" type="presOf" srcId="{DF1B0791-14F7-4ECC-8DD6-49EBDC513E05}" destId="{3C373898-755D-423F-B849-6E1818EA9B45}" srcOrd="0" destOrd="0" presId="urn:microsoft.com/office/officeart/2005/8/layout/lProcess2"/>
    <dgm:cxn modelId="{8BF253B5-3976-4AD7-AFED-45B8FD7867DB}" srcId="{DF1B0791-14F7-4ECC-8DD6-49EBDC513E05}" destId="{9AD4362B-7D33-444F-BC37-FE191BDA912E}" srcOrd="1" destOrd="0" parTransId="{4D6C521C-2034-439D-9580-8F19EBA98CD0}" sibTransId="{26D780F9-3EE7-41E6-A9FB-56F0B3825079}"/>
    <dgm:cxn modelId="{F5B2A3EA-48F6-4648-85B1-8DED1F59A7F9}" type="presOf" srcId="{FF7A2E54-21CA-43CC-81E0-CCCC1796FA41}" destId="{2512FD47-9E2C-4E3D-A56F-BECCA8C72DAB}" srcOrd="0" destOrd="0" presId="urn:microsoft.com/office/officeart/2005/8/layout/lProcess2"/>
    <dgm:cxn modelId="{34D15CE5-DEE8-4601-A0FA-91FE54F4CD35}" type="presOf" srcId="{DF1B0791-14F7-4ECC-8DD6-49EBDC513E05}" destId="{526088EE-6F0D-4513-9450-AEB91BE5873B}" srcOrd="1" destOrd="0" presId="urn:microsoft.com/office/officeart/2005/8/layout/lProcess2"/>
    <dgm:cxn modelId="{AFA866FB-0416-4378-9C07-04746B8705EA}" type="presOf" srcId="{99E2825C-7A6D-4539-9933-3BEA9E7F80FB}" destId="{81525184-34CE-4C41-9AE7-EBF7A96A7104}" srcOrd="0" destOrd="0" presId="urn:microsoft.com/office/officeart/2005/8/layout/lProcess2"/>
    <dgm:cxn modelId="{96BC87A4-E2F8-49D2-97DD-2CF538D17F1C}" type="presOf" srcId="{9AD4362B-7D33-444F-BC37-FE191BDA912E}" destId="{753A1E1E-EA6A-4BFF-AE62-066EFB829E87}" srcOrd="0" destOrd="0" presId="urn:microsoft.com/office/officeart/2005/8/layout/lProcess2"/>
    <dgm:cxn modelId="{B3D95412-BA55-4E5B-AAB7-586F00CB2613}" srcId="{DF1B0791-14F7-4ECC-8DD6-49EBDC513E05}" destId="{38D0E267-E4FB-4CC5-8352-1284A1300399}" srcOrd="0" destOrd="0" parTransId="{5EED1B8E-43E5-479A-845B-C0FDBE03A3D7}" sibTransId="{8B3B0FB5-E734-4ACA-A096-9F9E6EF83DC1}"/>
    <dgm:cxn modelId="{A5CE79DC-7C77-4833-A302-CCCD8E401DBE}" srcId="{A4445C13-BF5C-4E48-955A-2DBE65175C99}" destId="{8F7B064C-E4D4-40E2-B9BC-8C7B55D3F6CC}" srcOrd="1" destOrd="0" parTransId="{73D8AF62-CEBD-499A-8E56-9562D16296DA}" sibTransId="{D0D52D16-6DEE-4102-AF0D-FB71F75D08F7}"/>
    <dgm:cxn modelId="{58D0E140-B9CF-49BF-A18A-95B7AC51780A}" type="presOf" srcId="{38D0E267-E4FB-4CC5-8352-1284A1300399}" destId="{A7D3E73F-BDF4-4715-B9B7-E9864B0468A5}" srcOrd="0" destOrd="0" presId="urn:microsoft.com/office/officeart/2005/8/layout/lProcess2"/>
    <dgm:cxn modelId="{ED7BF464-30BB-43E5-AA7E-E308C1925484}" srcId="{8F7B064C-E4D4-40E2-B9BC-8C7B55D3F6CC}" destId="{99E2825C-7A6D-4539-9933-3BEA9E7F80FB}" srcOrd="1" destOrd="0" parTransId="{B095958F-9814-4AF9-8D32-7F5B91BCFBAE}" sibTransId="{07FCAD31-A2E7-4DAD-8FE8-7FB89C05FB25}"/>
    <dgm:cxn modelId="{D6DAA167-CAFF-4B7B-84DB-67BEC9AC7D41}" type="presParOf" srcId="{FFFADD97-7DA4-43A3-B57C-D0D63305ED09}" destId="{19EFAEF2-9999-4706-835C-ED8A7BE07F1B}" srcOrd="0" destOrd="0" presId="urn:microsoft.com/office/officeart/2005/8/layout/lProcess2"/>
    <dgm:cxn modelId="{F74BF16A-37B2-4121-ABA2-BA4DF7A0FD73}" type="presParOf" srcId="{19EFAEF2-9999-4706-835C-ED8A7BE07F1B}" destId="{3C373898-755D-423F-B849-6E1818EA9B45}" srcOrd="0" destOrd="0" presId="urn:microsoft.com/office/officeart/2005/8/layout/lProcess2"/>
    <dgm:cxn modelId="{CACE6C68-3166-45B3-91F7-0C6B6EB45474}" type="presParOf" srcId="{19EFAEF2-9999-4706-835C-ED8A7BE07F1B}" destId="{526088EE-6F0D-4513-9450-AEB91BE5873B}" srcOrd="1" destOrd="0" presId="urn:microsoft.com/office/officeart/2005/8/layout/lProcess2"/>
    <dgm:cxn modelId="{7DECA831-BB59-4AF8-A3EB-7CB6F905EB47}" type="presParOf" srcId="{19EFAEF2-9999-4706-835C-ED8A7BE07F1B}" destId="{EEA9969A-6D1C-4A2A-A168-D7126FB54281}" srcOrd="2" destOrd="0" presId="urn:microsoft.com/office/officeart/2005/8/layout/lProcess2"/>
    <dgm:cxn modelId="{C1591B61-236F-4E08-9C99-8C19204335C2}" type="presParOf" srcId="{EEA9969A-6D1C-4A2A-A168-D7126FB54281}" destId="{89D1D887-5D12-4C9D-8BA0-D7D8D0747688}" srcOrd="0" destOrd="0" presId="urn:microsoft.com/office/officeart/2005/8/layout/lProcess2"/>
    <dgm:cxn modelId="{81F0F7BB-E96E-4291-AE3E-FD3A227BB6BC}" type="presParOf" srcId="{89D1D887-5D12-4C9D-8BA0-D7D8D0747688}" destId="{A7D3E73F-BDF4-4715-B9B7-E9864B0468A5}" srcOrd="0" destOrd="0" presId="urn:microsoft.com/office/officeart/2005/8/layout/lProcess2"/>
    <dgm:cxn modelId="{AC11FC0F-4FAD-4821-9326-B97755A09D7B}" type="presParOf" srcId="{89D1D887-5D12-4C9D-8BA0-D7D8D0747688}" destId="{40B9835D-E6B6-49AA-AE7E-BE040D2D6D20}" srcOrd="1" destOrd="0" presId="urn:microsoft.com/office/officeart/2005/8/layout/lProcess2"/>
    <dgm:cxn modelId="{D939F4BF-28F2-427C-9D55-2AFDC3907639}" type="presParOf" srcId="{89D1D887-5D12-4C9D-8BA0-D7D8D0747688}" destId="{753A1E1E-EA6A-4BFF-AE62-066EFB829E87}" srcOrd="2" destOrd="0" presId="urn:microsoft.com/office/officeart/2005/8/layout/lProcess2"/>
    <dgm:cxn modelId="{D8772006-AB26-41E2-B478-A3374400AD52}" type="presParOf" srcId="{FFFADD97-7DA4-43A3-B57C-D0D63305ED09}" destId="{5AAC707A-5569-42E6-BE97-15D609411D8D}" srcOrd="1" destOrd="0" presId="urn:microsoft.com/office/officeart/2005/8/layout/lProcess2"/>
    <dgm:cxn modelId="{1BC2F3CE-F4E6-4F33-AD4F-929CBDA66CE4}" type="presParOf" srcId="{FFFADD97-7DA4-43A3-B57C-D0D63305ED09}" destId="{F17D28C9-8D3C-4FEB-83EF-FCB26DA9B984}" srcOrd="2" destOrd="0" presId="urn:microsoft.com/office/officeart/2005/8/layout/lProcess2"/>
    <dgm:cxn modelId="{C5C363A0-1231-4434-8BD0-0ECD44B7CC91}" type="presParOf" srcId="{F17D28C9-8D3C-4FEB-83EF-FCB26DA9B984}" destId="{B04668AA-AD32-4D81-8135-D69779ED075A}" srcOrd="0" destOrd="0" presId="urn:microsoft.com/office/officeart/2005/8/layout/lProcess2"/>
    <dgm:cxn modelId="{76FA19CF-FDE7-4110-AF0A-6D9622E6BC2E}" type="presParOf" srcId="{F17D28C9-8D3C-4FEB-83EF-FCB26DA9B984}" destId="{B1F78365-8256-4C27-9762-6E96AE26FCFD}" srcOrd="1" destOrd="0" presId="urn:microsoft.com/office/officeart/2005/8/layout/lProcess2"/>
    <dgm:cxn modelId="{C77A071C-4C6B-4436-9499-08D1E716670C}" type="presParOf" srcId="{F17D28C9-8D3C-4FEB-83EF-FCB26DA9B984}" destId="{AF0692BC-14B2-4FF4-B937-61495868D8F7}" srcOrd="2" destOrd="0" presId="urn:microsoft.com/office/officeart/2005/8/layout/lProcess2"/>
    <dgm:cxn modelId="{B19D03D4-7B6B-4C8C-A6D4-4EF6B502263E}" type="presParOf" srcId="{AF0692BC-14B2-4FF4-B937-61495868D8F7}" destId="{A0D71D29-8EE9-49D4-A8D8-08E15C533AB7}" srcOrd="0" destOrd="0" presId="urn:microsoft.com/office/officeart/2005/8/layout/lProcess2"/>
    <dgm:cxn modelId="{8E984AD9-C29F-4ED9-B538-FC9DA2ED9C62}" type="presParOf" srcId="{A0D71D29-8EE9-49D4-A8D8-08E15C533AB7}" destId="{2512FD47-9E2C-4E3D-A56F-BECCA8C72DAB}" srcOrd="0" destOrd="0" presId="urn:microsoft.com/office/officeart/2005/8/layout/lProcess2"/>
    <dgm:cxn modelId="{F9471212-EF7B-4B18-89DB-275704FE5615}" type="presParOf" srcId="{A0D71D29-8EE9-49D4-A8D8-08E15C533AB7}" destId="{F912D0B6-6013-434D-8AA7-74A090A80936}" srcOrd="1" destOrd="0" presId="urn:microsoft.com/office/officeart/2005/8/layout/lProcess2"/>
    <dgm:cxn modelId="{43AE3766-CFAA-4942-A78A-6F5D0567290D}" type="presParOf" srcId="{A0D71D29-8EE9-49D4-A8D8-08E15C533AB7}" destId="{81525184-34CE-4C41-9AE7-EBF7A96A710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3898-755D-423F-B849-6E1818EA9B45}">
      <dsp:nvSpPr>
        <dsp:cNvPr id="0" name=""/>
        <dsp:cNvSpPr/>
      </dsp:nvSpPr>
      <dsp:spPr>
        <a:xfrm>
          <a:off x="4302" y="0"/>
          <a:ext cx="4138654" cy="3881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Ambiente Interno (Sob nosso controle)</a:t>
          </a:r>
          <a:endParaRPr lang="pt-BR" sz="2800" kern="1200" dirty="0"/>
        </a:p>
      </dsp:txBody>
      <dsp:txXfrm>
        <a:off x="4302" y="0"/>
        <a:ext cx="4138654" cy="1164431"/>
      </dsp:txXfrm>
    </dsp:sp>
    <dsp:sp modelId="{A7D3E73F-BDF4-4715-B9B7-E9864B0468A5}">
      <dsp:nvSpPr>
        <dsp:cNvPr id="0" name=""/>
        <dsp:cNvSpPr/>
      </dsp:nvSpPr>
      <dsp:spPr>
        <a:xfrm>
          <a:off x="418167" y="1165568"/>
          <a:ext cx="3310923" cy="1170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Capitalizar/Forças</a:t>
          </a:r>
          <a:endParaRPr lang="pt-BR" sz="2300" kern="1200" dirty="0"/>
        </a:p>
      </dsp:txBody>
      <dsp:txXfrm>
        <a:off x="452444" y="1199845"/>
        <a:ext cx="3242369" cy="1101752"/>
      </dsp:txXfrm>
    </dsp:sp>
    <dsp:sp modelId="{753A1E1E-EA6A-4BFF-AE62-066EFB829E87}">
      <dsp:nvSpPr>
        <dsp:cNvPr id="0" name=""/>
        <dsp:cNvSpPr/>
      </dsp:nvSpPr>
      <dsp:spPr>
        <a:xfrm>
          <a:off x="418167" y="2515921"/>
          <a:ext cx="3310923" cy="1170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Fortalecer/Fraquezas</a:t>
          </a:r>
          <a:endParaRPr lang="pt-BR" sz="2300" kern="1200" dirty="0"/>
        </a:p>
      </dsp:txBody>
      <dsp:txXfrm>
        <a:off x="452444" y="2550198"/>
        <a:ext cx="3242369" cy="1101752"/>
      </dsp:txXfrm>
    </dsp:sp>
    <dsp:sp modelId="{B04668AA-AD32-4D81-8135-D69779ED075A}">
      <dsp:nvSpPr>
        <dsp:cNvPr id="0" name=""/>
        <dsp:cNvSpPr/>
      </dsp:nvSpPr>
      <dsp:spPr>
        <a:xfrm>
          <a:off x="4453355" y="0"/>
          <a:ext cx="4138654" cy="3881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Ambiente Externo (Fora do nosso controle)</a:t>
          </a:r>
          <a:endParaRPr lang="pt-BR" sz="2800" kern="1200" dirty="0"/>
        </a:p>
      </dsp:txBody>
      <dsp:txXfrm>
        <a:off x="4453355" y="0"/>
        <a:ext cx="4138654" cy="1164431"/>
      </dsp:txXfrm>
    </dsp:sp>
    <dsp:sp modelId="{2512FD47-9E2C-4E3D-A56F-BECCA8C72DAB}">
      <dsp:nvSpPr>
        <dsp:cNvPr id="0" name=""/>
        <dsp:cNvSpPr/>
      </dsp:nvSpPr>
      <dsp:spPr>
        <a:xfrm>
          <a:off x="4867220" y="1165568"/>
          <a:ext cx="3310923" cy="1170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Investir/Oportunidades</a:t>
          </a:r>
          <a:endParaRPr lang="pt-BR" sz="2300" kern="1200" dirty="0"/>
        </a:p>
      </dsp:txBody>
      <dsp:txXfrm>
        <a:off x="4901497" y="1199845"/>
        <a:ext cx="3242369" cy="1101752"/>
      </dsp:txXfrm>
    </dsp:sp>
    <dsp:sp modelId="{81525184-34CE-4C41-9AE7-EBF7A96A7104}">
      <dsp:nvSpPr>
        <dsp:cNvPr id="0" name=""/>
        <dsp:cNvSpPr/>
      </dsp:nvSpPr>
      <dsp:spPr>
        <a:xfrm>
          <a:off x="4867220" y="2515921"/>
          <a:ext cx="3310923" cy="1170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Identificar/Ameaças</a:t>
          </a:r>
          <a:endParaRPr lang="pt-BR" sz="2300" kern="1200" dirty="0"/>
        </a:p>
      </dsp:txBody>
      <dsp:txXfrm>
        <a:off x="4901497" y="2550198"/>
        <a:ext cx="3242369" cy="110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42" y="0"/>
            <a:ext cx="1423658" cy="142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Administração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8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Comportamentos Fundamentais na Organização Inovadora: </a:t>
            </a:r>
            <a:r>
              <a:rPr lang="pt-BR" dirty="0" smtClean="0"/>
              <a:t>(Persistir)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necessário Motivação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4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Administração da Incerteza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Nada é certo na administração por isto devemos levar em conta acontecimento imprevisíveis, acontecimentos que nos obrigam descontinuar um projeto e instabilidade no avanço </a:t>
            </a:r>
            <a:r>
              <a:rPr lang="pt-BR" smtClean="0"/>
              <a:t>da organização.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Liderança -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“Função de líder; Forma de dominação baseada no prestígio pessoal e aceita pelos dirigidos” Max Weber</a:t>
            </a:r>
          </a:p>
          <a:p>
            <a:r>
              <a:rPr lang="pt-BR" dirty="0" smtClean="0"/>
              <a:t>Em outras palavras, liderança seria controlar, manipular seus subordinados baseado em seu prestígio.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89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12 Maiores atributos da liderança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9239"/>
            <a:ext cx="8596668" cy="4592124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 smtClean="0"/>
              <a:t>Disposição para tentar o que não foi tentado antes</a:t>
            </a:r>
            <a:r>
              <a:rPr lang="pt-BR" dirty="0" smtClean="0"/>
              <a:t> (Inovador)</a:t>
            </a:r>
          </a:p>
          <a:p>
            <a:r>
              <a:rPr lang="pt-BR" b="1" dirty="0" smtClean="0"/>
              <a:t>Auto Motivação </a:t>
            </a:r>
            <a:r>
              <a:rPr lang="pt-BR" dirty="0" smtClean="0"/>
              <a:t>(Motivação sem origem externa, necessário para motivar os demais)</a:t>
            </a:r>
          </a:p>
          <a:p>
            <a:r>
              <a:rPr lang="pt-BR" b="1" dirty="0" smtClean="0"/>
              <a:t>Uma percepção aguda do que é justo </a:t>
            </a:r>
            <a:r>
              <a:rPr lang="pt-BR" dirty="0" smtClean="0"/>
              <a:t>(Justiça é dar o que é de direito baseado a sua natureza)</a:t>
            </a:r>
          </a:p>
          <a:p>
            <a:r>
              <a:rPr lang="pt-BR" b="1" dirty="0" smtClean="0"/>
              <a:t>Planos definidos </a:t>
            </a:r>
            <a:r>
              <a:rPr lang="pt-BR" dirty="0" smtClean="0"/>
              <a:t>(O líder planeja e trabalha o seu plano com seus subordinados) </a:t>
            </a:r>
          </a:p>
          <a:p>
            <a:r>
              <a:rPr lang="pt-BR" b="1" dirty="0" smtClean="0"/>
              <a:t>Perseverança nas decisões </a:t>
            </a:r>
            <a:r>
              <a:rPr lang="pt-BR" dirty="0" smtClean="0"/>
              <a:t>(Decide após suficientes considerações, leva em conta que pode estar errado)</a:t>
            </a:r>
          </a:p>
          <a:p>
            <a:r>
              <a:rPr lang="pt-BR" b="1" dirty="0" smtClean="0"/>
              <a:t>O hábito de fazer mais do que aquilo pelo qual é pago </a:t>
            </a:r>
            <a:r>
              <a:rPr lang="pt-BR" dirty="0" smtClean="0"/>
              <a:t>(Faz mais pela empresa)</a:t>
            </a:r>
          </a:p>
          <a:p>
            <a:r>
              <a:rPr lang="pt-BR" b="1" dirty="0" smtClean="0"/>
              <a:t>Uma personalidade Positiva </a:t>
            </a:r>
            <a:r>
              <a:rPr lang="pt-BR" dirty="0" smtClean="0"/>
              <a:t>(Qualidade que inspira confiança)</a:t>
            </a:r>
          </a:p>
          <a:p>
            <a:r>
              <a:rPr lang="pt-BR" b="1" dirty="0" smtClean="0"/>
              <a:t>Empatia</a:t>
            </a:r>
            <a:r>
              <a:rPr lang="pt-BR" dirty="0" smtClean="0"/>
              <a:t> (capacidade de se colocar no lugar do outro)</a:t>
            </a:r>
          </a:p>
          <a:p>
            <a:r>
              <a:rPr lang="pt-BR" b="1" dirty="0" smtClean="0"/>
              <a:t>Domínio dos detalhes </a:t>
            </a:r>
            <a:r>
              <a:rPr lang="pt-BR" dirty="0" smtClean="0"/>
              <a:t>(Entende e executa cada detalhe do trabalho)</a:t>
            </a:r>
          </a:p>
          <a:p>
            <a:r>
              <a:rPr lang="pt-BR" b="1" dirty="0" smtClean="0"/>
              <a:t>Disposição para assumir plena responsabilidade</a:t>
            </a:r>
            <a:r>
              <a:rPr lang="pt-BR" dirty="0" smtClean="0"/>
              <a:t> (Erro = culpa do líder, acerto = culpa da equipe)</a:t>
            </a:r>
          </a:p>
          <a:p>
            <a:r>
              <a:rPr lang="pt-BR" b="1" dirty="0" smtClean="0"/>
              <a:t>Duplicação</a:t>
            </a:r>
            <a:r>
              <a:rPr lang="pt-BR" dirty="0" smtClean="0"/>
              <a:t> (espalha suas habilidades para a equipe formando mais líderes)</a:t>
            </a:r>
          </a:p>
          <a:p>
            <a:r>
              <a:rPr lang="pt-BR" b="1" dirty="0" smtClean="0"/>
              <a:t>Uma profunda crença em seus princípios</a:t>
            </a:r>
            <a:r>
              <a:rPr lang="pt-BR" dirty="0" smtClean="0"/>
              <a:t>(acredita no que faz)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80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Administração e Liderança por Snell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Administração: “O processo de trabalhar com pessoas para realizar as metas organizacionais” Snell</a:t>
            </a:r>
          </a:p>
          <a:p>
            <a:r>
              <a:rPr lang="pt-BR" dirty="0" smtClean="0"/>
              <a:t>Liderança: “A função gerencial que envolve os esforços do administrador para estimular um alto desempenho por parte dos funcionários.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33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1969"/>
          </a:xfrm>
        </p:spPr>
        <p:txBody>
          <a:bodyPr/>
          <a:lstStyle/>
          <a:p>
            <a:r>
              <a:rPr lang="pt-BR" dirty="0" smtClean="0"/>
              <a:t>Conceito Teoria da Administração: Estudo das organizações lucrativas (empresas) ou não lucrativas (ONGS, Órgãos públicos)</a:t>
            </a:r>
          </a:p>
          <a:p>
            <a:r>
              <a:rPr lang="pt-BR" dirty="0" smtClean="0"/>
              <a:t>Conceito Organização: Qualquer empreendimento estruturado constituído por recursos humanos (pessoas) e não humanos (materiais, financeiro, etc...)</a:t>
            </a:r>
          </a:p>
          <a:p>
            <a:r>
              <a:rPr lang="pt-BR" dirty="0" smtClean="0"/>
              <a:t>Ciclo PDCA:</a:t>
            </a:r>
          </a:p>
          <a:p>
            <a:r>
              <a:rPr lang="pt-BR" dirty="0" smtClean="0"/>
              <a:t>P (</a:t>
            </a:r>
            <a:r>
              <a:rPr lang="pt-BR" dirty="0" err="1" smtClean="0"/>
              <a:t>Plan</a:t>
            </a:r>
            <a:r>
              <a:rPr lang="pt-BR" dirty="0" smtClean="0"/>
              <a:t>/Planejar): Definir, avaliar e reunir dados sobre o problema.</a:t>
            </a:r>
          </a:p>
          <a:p>
            <a:r>
              <a:rPr lang="pt-BR" dirty="0" smtClean="0"/>
              <a:t>D (Do/Fazer): Determine as causas prováveis perguntando “por que”, depois desenvolva ações corretivas.</a:t>
            </a:r>
          </a:p>
          <a:p>
            <a:r>
              <a:rPr lang="pt-BR" dirty="0" smtClean="0"/>
              <a:t>C (</a:t>
            </a:r>
            <a:r>
              <a:rPr lang="pt-BR" dirty="0" err="1" smtClean="0"/>
              <a:t>Check</a:t>
            </a:r>
            <a:r>
              <a:rPr lang="pt-BR" dirty="0" smtClean="0"/>
              <a:t>/Verificar): Verificar se as ações foram efetivas</a:t>
            </a:r>
          </a:p>
          <a:p>
            <a:r>
              <a:rPr lang="pt-BR" dirty="0" smtClean="0"/>
              <a:t>A (</a:t>
            </a:r>
            <a:r>
              <a:rPr lang="pt-BR" dirty="0" err="1" smtClean="0"/>
              <a:t>Action</a:t>
            </a:r>
            <a:r>
              <a:rPr lang="pt-BR" dirty="0" smtClean="0"/>
              <a:t>/Ação): A ação corretiva que funcionou deve ser oficializada para evitar repetições.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pessoas...</a:t>
            </a:r>
            <a:br>
              <a:rPr lang="pt-BR" dirty="0" smtClean="0"/>
            </a:br>
            <a:r>
              <a:rPr lang="pt-BR" dirty="0" smtClean="0"/>
              <a:t>As Organizações...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Segue abaixo modelos de comportamento econômico humano presenta na teoria da administração: </a:t>
            </a:r>
          </a:p>
          <a:p>
            <a:r>
              <a:rPr lang="pt-BR" dirty="0" smtClean="0"/>
              <a:t>“Homo </a:t>
            </a:r>
            <a:r>
              <a:rPr lang="pt-BR" dirty="0" err="1" smtClean="0"/>
              <a:t>Econômicus</a:t>
            </a:r>
            <a:r>
              <a:rPr lang="pt-BR" dirty="0" smtClean="0"/>
              <a:t>” (Teoria clássica) – Consumidor que age somente pela razão.</a:t>
            </a:r>
          </a:p>
          <a:p>
            <a:r>
              <a:rPr lang="pt-BR" dirty="0" smtClean="0"/>
              <a:t>Homem Social (Teoria das relações humanas) – Funcionários possuem interação social que devem ser levados em conta na organização.</a:t>
            </a:r>
          </a:p>
          <a:p>
            <a:r>
              <a:rPr lang="pt-BR" dirty="0" smtClean="0"/>
              <a:t>Homem Organizacional (Teoria Estruturalista) – o Homo além de suas características sociais, pensa e tem poder de decisão.</a:t>
            </a:r>
          </a:p>
          <a:p>
            <a:r>
              <a:rPr lang="pt-BR" dirty="0" smtClean="0"/>
              <a:t>Homem Administrativo (Teoria Behaviorista) – O Homem possui necessidade de motivadores para seu desenvolvimento na empresa.</a:t>
            </a:r>
          </a:p>
          <a:p>
            <a:r>
              <a:rPr lang="pt-BR" dirty="0" smtClean="0"/>
              <a:t>Homem Funcional (Teoria dos Sistemas) – o Homem funcional desempenha um papel na organização, definido em seu respectivo cargo.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25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06" y="0"/>
            <a:ext cx="8596668" cy="1320800"/>
          </a:xfrm>
        </p:spPr>
        <p:txBody>
          <a:bodyPr/>
          <a:lstStyle/>
          <a:p>
            <a:r>
              <a:rPr lang="pt-BR" dirty="0" smtClean="0"/>
              <a:t>Teoria da Administração (Teorias)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195778"/>
              </p:ext>
            </p:extLst>
          </p:nvPr>
        </p:nvGraphicFramePr>
        <p:xfrm>
          <a:off x="315197" y="660400"/>
          <a:ext cx="10036502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74"/>
                <a:gridCol w="2857378"/>
                <a:gridCol w="2227786"/>
                <a:gridCol w="4229564"/>
              </a:tblGrid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Ênfase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Principais Enfoques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 Científica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Tarefas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Organização da</a:t>
                      </a:r>
                      <a:r>
                        <a:rPr lang="pt-BR" baseline="0" dirty="0" smtClean="0"/>
                        <a:t> fábrica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 Burocrática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Estrutura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 busca da organização ideal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 Clássica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Estrutura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Organização Formal</a:t>
                      </a:r>
                      <a:endParaRPr lang="pt-BR" dirty="0"/>
                    </a:p>
                  </a:txBody>
                  <a:tcPr/>
                </a:tc>
              </a:tr>
              <a:tr h="561286">
                <a:tc>
                  <a:txBody>
                    <a:bodyPr/>
                    <a:lstStyle/>
                    <a:p>
                      <a:r>
                        <a:rPr lang="pt-BR" dirty="0" smtClean="0"/>
                        <a:t>1932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das relações Humanas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Pessoas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Organização Informal, Motivação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Estrutural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Estrutura e Ambiente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Múltipla</a:t>
                      </a:r>
                      <a:r>
                        <a:rPr lang="pt-BR" baseline="0" dirty="0" smtClean="0"/>
                        <a:t> Abordagem informal e formal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dos Sistemas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intra</a:t>
                      </a:r>
                      <a:r>
                        <a:rPr lang="pt-BR" baseline="0" dirty="0" smtClean="0"/>
                        <a:t>/</a:t>
                      </a:r>
                      <a:r>
                        <a:rPr lang="pt-BR" baseline="0" dirty="0" err="1" smtClean="0"/>
                        <a:t>interorganizacional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Abordagem </a:t>
                      </a:r>
                      <a:r>
                        <a:rPr lang="pt-BR" dirty="0" err="1" smtClean="0"/>
                        <a:t>Sociotécnica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Analise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intra</a:t>
                      </a:r>
                      <a:r>
                        <a:rPr lang="pt-BR" baseline="0" dirty="0" smtClean="0"/>
                        <a:t>/</a:t>
                      </a:r>
                      <a:r>
                        <a:rPr lang="pt-BR" baseline="0" dirty="0" err="1" smtClean="0"/>
                        <a:t>interorganizacional</a:t>
                      </a:r>
                      <a:endParaRPr lang="pt-BR" dirty="0" smtClean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Neoclássica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Estrutura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Funções do Administrador</a:t>
                      </a:r>
                      <a:endParaRPr lang="pt-BR" dirty="0"/>
                    </a:p>
                  </a:txBody>
                  <a:tcPr/>
                </a:tc>
              </a:tr>
              <a:tr h="561286">
                <a:tc>
                  <a:txBody>
                    <a:bodyPr/>
                    <a:lstStyle/>
                    <a:p>
                      <a:r>
                        <a:rPr lang="pt-BR" dirty="0" smtClean="0"/>
                        <a:t>1957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da Comp. Organizacional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Pessoas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das</a:t>
                      </a:r>
                      <a:r>
                        <a:rPr lang="pt-BR" baseline="0" dirty="0" smtClean="0"/>
                        <a:t> Decisões, Integração de Objetivos</a:t>
                      </a:r>
                      <a:endParaRPr lang="pt-BR" dirty="0"/>
                    </a:p>
                  </a:txBody>
                  <a:tcPr/>
                </a:tc>
              </a:tr>
              <a:tr h="320735">
                <a:tc>
                  <a:txBody>
                    <a:bodyPr/>
                    <a:lstStyle/>
                    <a:p>
                      <a:r>
                        <a:rPr lang="pt-BR" dirty="0" smtClean="0"/>
                        <a:t>1962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da Organização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Pessoas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Mudanças organizacional planejada</a:t>
                      </a:r>
                      <a:endParaRPr lang="pt-BR" dirty="0"/>
                    </a:p>
                  </a:txBody>
                  <a:tcPr/>
                </a:tc>
              </a:tr>
              <a:tr h="561286">
                <a:tc>
                  <a:txBody>
                    <a:bodyPr/>
                    <a:lstStyle/>
                    <a:p>
                      <a:r>
                        <a:rPr lang="pt-BR" dirty="0" smtClean="0"/>
                        <a:t>1972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da Contingência e Teoria da 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Tecnologia e Ambiente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r>
                        <a:rPr lang="pt-BR" baseline="0" dirty="0" smtClean="0"/>
                        <a:t> busca de agilidade, administração da tecnologia, sistema aberto</a:t>
                      </a:r>
                      <a:endParaRPr lang="pt-BR" dirty="0"/>
                    </a:p>
                  </a:txBody>
                  <a:tcPr/>
                </a:tc>
              </a:tr>
              <a:tr h="561286">
                <a:tc>
                  <a:txBody>
                    <a:bodyPr/>
                    <a:lstStyle/>
                    <a:p>
                      <a:r>
                        <a:rPr lang="pt-BR" dirty="0" smtClean="0"/>
                        <a:t>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Novas abordagens</a:t>
                      </a:r>
                      <a:r>
                        <a:rPr lang="pt-BR" baseline="0" dirty="0" smtClean="0"/>
                        <a:t> na 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Competitividade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Capital</a:t>
                      </a:r>
                      <a:r>
                        <a:rPr lang="pt-BR" baseline="0" dirty="0" smtClean="0"/>
                        <a:t> intelectual, Aprendizagem organizacional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3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futuro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Deve-se fazer as seguintes perguntas:</a:t>
            </a:r>
          </a:p>
          <a:p>
            <a:r>
              <a:rPr lang="pt-BR" dirty="0" smtClean="0"/>
              <a:t>Qual o nosso negócio?</a:t>
            </a:r>
          </a:p>
          <a:p>
            <a:r>
              <a:rPr lang="pt-BR" dirty="0" smtClean="0"/>
              <a:t>Quem é o Cliente?</a:t>
            </a:r>
          </a:p>
          <a:p>
            <a:r>
              <a:rPr lang="pt-BR" dirty="0" smtClean="0"/>
              <a:t>O que tem de valor para ele?</a:t>
            </a:r>
          </a:p>
          <a:p>
            <a:r>
              <a:rPr lang="pt-BR" dirty="0" smtClean="0"/>
              <a:t>Qual será nosso negócio daqui pra frente?</a:t>
            </a:r>
          </a:p>
          <a:p>
            <a:r>
              <a:rPr lang="pt-BR" dirty="0" smtClean="0"/>
              <a:t>O que queremos realizar?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3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Ambiente Geral</a:t>
            </a:r>
            <a:r>
              <a:rPr lang="pt-BR" dirty="0" smtClean="0"/>
              <a:t>: Possui variáveis tecnológicas, econômicas, sociais, ecológicas, demográficas, legais e políticas.</a:t>
            </a:r>
          </a:p>
          <a:p>
            <a:r>
              <a:rPr lang="pt-BR" b="1" dirty="0" smtClean="0"/>
              <a:t>Ambiente de Tarefa: </a:t>
            </a:r>
            <a:r>
              <a:rPr lang="pt-BR" dirty="0" smtClean="0"/>
              <a:t>Possui Clientes, concorrentes, fornecedores e grupos reguladores.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1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 da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 rápidas e inesperadas (impondo novas necessidades)</a:t>
            </a:r>
          </a:p>
          <a:p>
            <a:r>
              <a:rPr lang="pt-BR" dirty="0" smtClean="0"/>
              <a:t>Crescimento das organizações se tornando mais complexas</a:t>
            </a:r>
          </a:p>
          <a:p>
            <a:r>
              <a:rPr lang="pt-BR" dirty="0" smtClean="0"/>
              <a:t>Necessidade de mão de obra especializada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0462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8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organizações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Estratégico: Elabora planos mais abrangentes, como as diretrizes (regras) </a:t>
            </a:r>
            <a:r>
              <a:rPr lang="pt-BR" dirty="0"/>
              <a:t>d</a:t>
            </a:r>
            <a:r>
              <a:rPr lang="pt-BR" dirty="0" smtClean="0"/>
              <a:t>a organização. (Diretores, presidentes)</a:t>
            </a:r>
          </a:p>
          <a:p>
            <a:r>
              <a:rPr lang="pt-BR" dirty="0" smtClean="0"/>
              <a:t>Tático: Harmoniza as atividades internas com o que foi decidido no estratégico. (Gerente de área, Supervisor)</a:t>
            </a:r>
          </a:p>
          <a:p>
            <a:r>
              <a:rPr lang="pt-BR" dirty="0" smtClean="0"/>
              <a:t>Operacional: Nível de 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99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Gerenciais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06751"/>
              </p:ext>
            </p:extLst>
          </p:nvPr>
        </p:nvGraphicFramePr>
        <p:xfrm>
          <a:off x="677863" y="2160588"/>
          <a:ext cx="8596311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Responde a seguinte pergunta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Estabelecer</a:t>
                      </a:r>
                      <a:r>
                        <a:rPr lang="pt-BR" baseline="0" dirty="0" smtClean="0"/>
                        <a:t> Alvos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Aonde queremos chegar?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Providenciar recursos necessários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</a:t>
                      </a:r>
                      <a:r>
                        <a:rPr lang="pt-BR" baseline="0" dirty="0" smtClean="0"/>
                        <a:t> é necessário para chegarmos lá?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Liderar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Envolver pessoas necessárias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Quem deve ir conosco para</a:t>
                      </a:r>
                      <a:r>
                        <a:rPr lang="pt-BR" baseline="0" dirty="0" smtClean="0"/>
                        <a:t> atingirmos nosso alvo e qual deve ser a motivação ´principal?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Verificar se o desempenho</a:t>
                      </a:r>
                      <a:r>
                        <a:rPr lang="pt-BR" baseline="0" dirty="0" smtClean="0"/>
                        <a:t> real esta de acordo com o planejado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 estamos fazendo está de acordo com o planejado?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6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Expectativas que devem ser atendidas pela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Clientes: Preço, qualidade, serviço</a:t>
            </a:r>
          </a:p>
          <a:p>
            <a:r>
              <a:rPr lang="pt-BR" dirty="0" smtClean="0"/>
              <a:t>Funcionários: Salário e estabilidade</a:t>
            </a:r>
          </a:p>
          <a:p>
            <a:r>
              <a:rPr lang="pt-BR" dirty="0" smtClean="0"/>
              <a:t>Acionistas: Ganhos e dividendos</a:t>
            </a:r>
          </a:p>
          <a:p>
            <a:r>
              <a:rPr lang="pt-BR" dirty="0" smtClean="0"/>
              <a:t>Comunidade: Responsabilidade Social</a:t>
            </a:r>
          </a:p>
          <a:p>
            <a:r>
              <a:rPr lang="pt-BR" dirty="0" smtClean="0"/>
              <a:t>Órgãos reguladores: Conformidades com as regras</a:t>
            </a:r>
          </a:p>
          <a:p>
            <a:r>
              <a:rPr lang="pt-BR" dirty="0" smtClean="0"/>
              <a:t>Fornecedores: Pagamentos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13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Autoridade e responsabilidade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Autoridade: Poder de decisão, iniciar ou parar uma determinada ação.</a:t>
            </a:r>
          </a:p>
          <a:p>
            <a:r>
              <a:rPr lang="pt-BR" dirty="0" smtClean="0"/>
              <a:t>Responsabilidade: Obrigações dos subordinados com seu respectivo superior hierárquico. Mesmo a tarefa sendo denegada, a responsabilidade continua sendo do superior imediato.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Meio que aas pessoas fornecem e recebem informação</a:t>
            </a:r>
          </a:p>
          <a:p>
            <a:r>
              <a:rPr lang="pt-BR" dirty="0" smtClean="0"/>
              <a:t>Pode comunicação de:</a:t>
            </a:r>
          </a:p>
          <a:p>
            <a:r>
              <a:rPr lang="pt-BR" dirty="0" smtClean="0"/>
              <a:t>Mão única: Apenas uma direção, sem feedback</a:t>
            </a:r>
          </a:p>
          <a:p>
            <a:r>
              <a:rPr lang="pt-BR" dirty="0" smtClean="0"/>
              <a:t>Mão-dupla: duas direções – com feedback</a:t>
            </a:r>
          </a:p>
          <a:p>
            <a:r>
              <a:rPr lang="pt-BR" dirty="0" smtClean="0"/>
              <a:t>De cima para baixo ou de baixo para a cima: ou seja, comunicação entre as hierarquias.</a:t>
            </a:r>
          </a:p>
          <a:p>
            <a:r>
              <a:rPr lang="pt-BR" dirty="0" smtClean="0"/>
              <a:t>Formal e informal</a:t>
            </a:r>
          </a:p>
          <a:p>
            <a:r>
              <a:rPr lang="pt-BR" dirty="0" smtClean="0"/>
              <a:t>Todas estas comunicações estão sujeitos a armadilhas como filtragem (distorção) e percepção (interpretação)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Na dúvida leiam um ótimo livro chamado: “Técnicas de comunicação escrita”</a:t>
            </a:r>
          </a:p>
        </p:txBody>
      </p:sp>
    </p:spTree>
    <p:extLst>
      <p:ext uri="{BB962C8B-B14F-4D97-AF65-F5344CB8AC3E}">
        <p14:creationId xmlns:p14="http://schemas.microsoft.com/office/powerpoint/2010/main" val="414106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Habilidades do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Habilidades técnicas: Habilidade adquirida com experiência e educação, utiliza equipamentos para desempenhar tarefas, ligado ao nível operacional.</a:t>
            </a:r>
          </a:p>
          <a:p>
            <a:r>
              <a:rPr lang="pt-BR" dirty="0" smtClean="0"/>
              <a:t>Habilidades Humanas: Capacidade de se comunicar com pessoas, liderando e motivando, ligado ao nível tático.</a:t>
            </a:r>
          </a:p>
          <a:p>
            <a:r>
              <a:rPr lang="pt-BR" dirty="0" smtClean="0"/>
              <a:t>Habilidade Conceitual: Visão geral da organização, compreendendo sua complexidade trabalhando pelos objetivos da organização tendo em vista todos os setores, ligado ao nível Estratégico.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78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Três competências para o sucesso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 (saber): Todo acervo de conhecimento que a pessoa possui sobre sua especialidade</a:t>
            </a:r>
          </a:p>
          <a:p>
            <a:r>
              <a:rPr lang="pt-BR" dirty="0" smtClean="0"/>
              <a:t>Perspectiva (saber fazer): Saber aplicar seu conhecimento na prática.</a:t>
            </a:r>
          </a:p>
          <a:p>
            <a:r>
              <a:rPr lang="pt-BR" dirty="0" smtClean="0"/>
              <a:t>Atitude (saber fazer acontecer): Comportamento de liderança, basicamente é a motivação.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64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Visão, Missão 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45721"/>
            <a:ext cx="8596668" cy="527936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Visão: O que a empresa pretende ser</a:t>
            </a:r>
          </a:p>
          <a:p>
            <a:r>
              <a:rPr lang="pt-BR" dirty="0" smtClean="0"/>
              <a:t>Missão: O que a empresa é</a:t>
            </a:r>
          </a:p>
          <a:p>
            <a:r>
              <a:rPr lang="pt-BR" dirty="0" smtClean="0"/>
              <a:t>Valores: Crenças sobre o que é importante nas práticas da organização.</a:t>
            </a:r>
          </a:p>
          <a:p>
            <a:r>
              <a:rPr lang="pt-BR" dirty="0" smtClean="0"/>
              <a:t>Missão:</a:t>
            </a:r>
          </a:p>
          <a:p>
            <a:pPr marL="0" indent="0" fontAlgn="base"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b="1" dirty="0" err="1"/>
              <a:t>Kopenhagen</a:t>
            </a:r>
            <a:r>
              <a:rPr lang="pt-BR" dirty="0"/>
              <a:t>, tradicional grife de chocolates finos, tem como missão: fabricar produtos de altíssima qualidade, preservando seu sabor com sofisticação e originalidade.</a:t>
            </a:r>
          </a:p>
          <a:p>
            <a:pPr marL="0" indent="0" fontAlgn="base">
              <a:buNone/>
            </a:pPr>
            <a:r>
              <a:rPr lang="pt-BR" dirty="0"/>
              <a:t>Preocupada em proporcionar felicidade através de seus chocolates, está sempre atenta às mudanças do mercado para inovar e ir ao encontro </a:t>
            </a:r>
            <a:r>
              <a:rPr lang="pt-BR" dirty="0" err="1"/>
              <a:t>dàs</a:t>
            </a:r>
            <a:r>
              <a:rPr lang="pt-BR" dirty="0"/>
              <a:t> preferências de seus consumidores, oferecendo as melhores lojas, o melhor atendimento e o melhor produto para consumir e presentear.</a:t>
            </a:r>
          </a:p>
          <a:p>
            <a:pPr marL="0" indent="0" fontAlgn="base">
              <a:buNone/>
            </a:pPr>
            <a:r>
              <a:rPr lang="pt-BR" dirty="0"/>
              <a:t>Trabalhando com prazer e emoção, visamos atender com excelência o interesse do investidor, a motivação do colaborador e a satisfação do consumidor</a:t>
            </a:r>
            <a:r>
              <a:rPr lang="pt-BR" dirty="0" smtClean="0"/>
              <a:t>.</a:t>
            </a:r>
          </a:p>
          <a:p>
            <a:pPr lvl="0">
              <a:buClr>
                <a:srgbClr val="90C226"/>
              </a:buClr>
            </a:pPr>
            <a:r>
              <a:rPr lang="pt-B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Visão:</a:t>
            </a:r>
          </a:p>
          <a:p>
            <a:pPr marL="0" indent="0">
              <a:buClr>
                <a:srgbClr val="90C226"/>
              </a:buClr>
              <a:buNone/>
            </a:pPr>
            <a:r>
              <a:rPr lang="pt-BR" dirty="0"/>
              <a:t>Ser um grupo competitivo que atue de forma abrangente no segmento alimentício, através de um portfólio de produtos com qualidade, representado por marcas fortes, com características e propostas únicas.</a:t>
            </a:r>
            <a:endParaRPr lang="pt-B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0C226"/>
              </a:buClr>
            </a:pPr>
            <a:r>
              <a:rPr lang="pt-B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Valores:</a:t>
            </a:r>
          </a:p>
          <a:p>
            <a:pPr marL="0" indent="0" fontAlgn="base">
              <a:buNone/>
            </a:pPr>
            <a:r>
              <a:rPr lang="pt-BR" dirty="0"/>
              <a:t>Lideranças </a:t>
            </a:r>
            <a:r>
              <a:rPr lang="pt-BR" dirty="0" smtClean="0"/>
              <a:t>Interativas, Trabalho </a:t>
            </a:r>
            <a:r>
              <a:rPr lang="pt-BR" dirty="0"/>
              <a:t>em </a:t>
            </a:r>
            <a:r>
              <a:rPr lang="pt-BR" dirty="0" smtClean="0"/>
              <a:t>Equipe, </a:t>
            </a:r>
            <a:r>
              <a:rPr lang="pt-BR" dirty="0" err="1" smtClean="0"/>
              <a:t>Proatividade</a:t>
            </a:r>
            <a:r>
              <a:rPr lang="pt-BR" dirty="0" smtClean="0"/>
              <a:t>, Qualidade, Ética </a:t>
            </a:r>
            <a:r>
              <a:rPr lang="pt-BR" dirty="0"/>
              <a:t>e </a:t>
            </a:r>
            <a:r>
              <a:rPr lang="pt-BR" dirty="0" smtClean="0"/>
              <a:t>Respeito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29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da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Tarefas: Rotina, Atividades, processo, eficiência...</a:t>
            </a:r>
          </a:p>
          <a:p>
            <a:r>
              <a:rPr lang="pt-BR" dirty="0" smtClean="0"/>
              <a:t>Estrutura: Pessoas e Tarefas</a:t>
            </a:r>
          </a:p>
          <a:p>
            <a:r>
              <a:rPr lang="pt-BR" dirty="0" smtClean="0"/>
              <a:t>Pessoas: Motivação e Equipe</a:t>
            </a:r>
          </a:p>
          <a:p>
            <a:r>
              <a:rPr lang="pt-BR" dirty="0" smtClean="0"/>
              <a:t>Ambiente: Interno e Externo</a:t>
            </a:r>
          </a:p>
          <a:p>
            <a:r>
              <a:rPr lang="pt-BR" dirty="0" smtClean="0"/>
              <a:t>Tecnologia: Equipe e Conhecimento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7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que provocam impacto sobre as organizações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Crescimento</a:t>
            </a:r>
            <a:r>
              <a:rPr lang="pt-BR" dirty="0" smtClean="0"/>
              <a:t>: Com o aumento no volume das operações é necessário uma maior organização dos processos.</a:t>
            </a:r>
          </a:p>
          <a:p>
            <a:r>
              <a:rPr lang="pt-BR" b="1" dirty="0" smtClean="0"/>
              <a:t>Concorrência</a:t>
            </a:r>
            <a:r>
              <a:rPr lang="pt-BR" dirty="0" smtClean="0"/>
              <a:t>: Produtos e serviços melhores são os mais procurados, necessidade de investimentos em pesquisa para sobreviver a concorrência.</a:t>
            </a:r>
          </a:p>
          <a:p>
            <a:r>
              <a:rPr lang="pt-BR" b="1" dirty="0" smtClean="0"/>
              <a:t>Avanço Tecnológico</a:t>
            </a:r>
            <a:r>
              <a:rPr lang="pt-BR" dirty="0" smtClean="0"/>
              <a:t>: Concorrência internacional, Introdução de novas rotinas e instrumentos de trabalho impactando na estrutura das organizações.</a:t>
            </a:r>
          </a:p>
          <a:p>
            <a:r>
              <a:rPr lang="pt-BR" b="1" dirty="0" smtClean="0"/>
              <a:t>Inflação</a:t>
            </a:r>
            <a:r>
              <a:rPr lang="pt-BR" dirty="0" smtClean="0"/>
              <a:t>: Aumento do custo da produção torna necessária uma maior eficiência do ADM da empresa, Aumentando produtividade, fazendo mais com o mesmo número de braços.</a:t>
            </a:r>
          </a:p>
          <a:p>
            <a:r>
              <a:rPr lang="pt-BR" b="1" dirty="0" smtClean="0"/>
              <a:t>Globalização</a:t>
            </a:r>
            <a:r>
              <a:rPr lang="pt-BR" dirty="0" smtClean="0"/>
              <a:t>: Competição mundial, devido a facilidade na comunicação e transportes de produtos pelo mundo.</a:t>
            </a:r>
          </a:p>
          <a:p>
            <a:r>
              <a:rPr lang="pt-BR" b="1" dirty="0" smtClean="0"/>
              <a:t>Visibilidade (imagem) </a:t>
            </a:r>
            <a:r>
              <a:rPr lang="pt-BR" dirty="0" smtClean="0"/>
              <a:t>: Com o crescimento, a organização passa a ser visível a opinião publica, sendo necessário atenção a questões ambientais.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1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Influência da 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 do artesão transferida para máquinas, com maior rapidez, qualidade e redução de custos.</a:t>
            </a:r>
          </a:p>
          <a:p>
            <a:r>
              <a:rPr lang="pt-BR" dirty="0" smtClean="0"/>
              <a:t>Substituição da força animal ou humana pela potência dos motores.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06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Fase: Mecanização da indústria e agricultura (Máquinas de fiar)</a:t>
            </a:r>
          </a:p>
          <a:p>
            <a:r>
              <a:rPr lang="pt-BR" dirty="0" smtClean="0"/>
              <a:t>2º Fase: Máquinas a vapor impulsionam desde as fábricas até transportes e agricultura.</a:t>
            </a:r>
          </a:p>
          <a:p>
            <a:r>
              <a:rPr lang="pt-BR" dirty="0" smtClean="0"/>
              <a:t>3º Fase: Desenvolvido sistema fabril (fábricas), urbanização das massas urbanas</a:t>
            </a:r>
          </a:p>
          <a:p>
            <a:r>
              <a:rPr lang="pt-BR" dirty="0" smtClean="0"/>
              <a:t>4º Fase: Aceleramento nos transportes 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278729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Marcados pelo aparecimento do processo de fabricação do aço</a:t>
            </a:r>
          </a:p>
          <a:p>
            <a:r>
              <a:rPr lang="pt-BR" dirty="0" smtClean="0"/>
              <a:t>Invenção do motor de combustão interna</a:t>
            </a:r>
          </a:p>
          <a:p>
            <a:r>
              <a:rPr lang="pt-BR" dirty="0" smtClean="0"/>
              <a:t>Substituído o ferro pelo aço</a:t>
            </a:r>
          </a:p>
          <a:p>
            <a:r>
              <a:rPr lang="pt-BR" dirty="0" smtClean="0"/>
              <a:t>Substituído vapor por eletricidade</a:t>
            </a:r>
          </a:p>
          <a:p>
            <a:r>
              <a:rPr lang="pt-BR" dirty="0" smtClean="0"/>
              <a:t>Crescente domínio da indústria pela ciência.</a:t>
            </a:r>
          </a:p>
          <a:p>
            <a:r>
              <a:rPr lang="pt-BR" dirty="0" smtClean="0"/>
              <a:t>Automóveis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634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Produção em massa</a:t>
            </a:r>
          </a:p>
          <a:p>
            <a:r>
              <a:rPr lang="pt-BR" dirty="0" smtClean="0"/>
              <a:t>A Era da Informação</a:t>
            </a:r>
          </a:p>
          <a:p>
            <a:r>
              <a:rPr lang="pt-BR" dirty="0" smtClean="0"/>
              <a:t>Tecnologia da Informação (TI) – Computador toma conta de empresas e famílias.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0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Revolução Industrial (Eras)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36411"/>
              </p:ext>
            </p:extLst>
          </p:nvPr>
        </p:nvGraphicFramePr>
        <p:xfrm>
          <a:off x="677863" y="2160588"/>
          <a:ext cx="859631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Era Clássica</a:t>
                      </a:r>
                    </a:p>
                    <a:p>
                      <a:r>
                        <a:rPr lang="pt-BR" dirty="0" smtClean="0"/>
                        <a:t>1900 - 1950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Estabilidade</a:t>
                      </a:r>
                    </a:p>
                    <a:p>
                      <a:r>
                        <a:rPr lang="pt-BR" dirty="0" smtClean="0"/>
                        <a:t>Poucas</a:t>
                      </a:r>
                      <a:r>
                        <a:rPr lang="pt-BR" baseline="0" dirty="0" smtClean="0"/>
                        <a:t> Mudanças</a:t>
                      </a:r>
                    </a:p>
                    <a:p>
                      <a:r>
                        <a:rPr lang="pt-BR" baseline="0" dirty="0" smtClean="0"/>
                        <a:t>Regularidade e certeza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 científica</a:t>
                      </a:r>
                    </a:p>
                    <a:p>
                      <a:r>
                        <a:rPr lang="pt-BR" dirty="0" smtClean="0"/>
                        <a:t>Teoria clássica</a:t>
                      </a:r>
                    </a:p>
                    <a:p>
                      <a:r>
                        <a:rPr lang="pt-BR" dirty="0" smtClean="0"/>
                        <a:t>Relações humanas</a:t>
                      </a:r>
                    </a:p>
                    <a:p>
                      <a:r>
                        <a:rPr lang="pt-BR" dirty="0" smtClean="0"/>
                        <a:t>Teoria da Burocracia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Era Neoclássica</a:t>
                      </a:r>
                    </a:p>
                    <a:p>
                      <a:r>
                        <a:rPr lang="pt-BR" dirty="0" smtClean="0"/>
                        <a:t>1950 – 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Aumento de mudanças</a:t>
                      </a:r>
                    </a:p>
                    <a:p>
                      <a:r>
                        <a:rPr lang="pt-BR" dirty="0" smtClean="0"/>
                        <a:t>Necessidade</a:t>
                      </a:r>
                      <a:r>
                        <a:rPr lang="pt-BR" baseline="0" dirty="0" smtClean="0"/>
                        <a:t> de inovação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Teoria Neoclássica</a:t>
                      </a:r>
                    </a:p>
                    <a:p>
                      <a:r>
                        <a:rPr lang="pt-BR" dirty="0" smtClean="0"/>
                        <a:t>Teoria Estruturalista</a:t>
                      </a:r>
                    </a:p>
                    <a:p>
                      <a:r>
                        <a:rPr lang="pt-BR" dirty="0" smtClean="0"/>
                        <a:t>Teoria</a:t>
                      </a:r>
                      <a:r>
                        <a:rPr lang="pt-BR" baseline="0" dirty="0" smtClean="0"/>
                        <a:t> Comportamental</a:t>
                      </a:r>
                    </a:p>
                    <a:p>
                      <a:r>
                        <a:rPr lang="pt-BR" baseline="0" dirty="0" smtClean="0"/>
                        <a:t>Teoria dos Sistemas</a:t>
                      </a:r>
                    </a:p>
                    <a:p>
                      <a:r>
                        <a:rPr lang="pt-BR" baseline="0" dirty="0" smtClean="0"/>
                        <a:t>Teoria da Contingência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Era da Informação</a:t>
                      </a:r>
                    </a:p>
                    <a:p>
                      <a:r>
                        <a:rPr lang="pt-BR" dirty="0" smtClean="0"/>
                        <a:t>Após</a:t>
                      </a:r>
                      <a:r>
                        <a:rPr lang="pt-BR" baseline="0" dirty="0" smtClean="0"/>
                        <a:t> 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</a:p>
                    <a:p>
                      <a:r>
                        <a:rPr lang="pt-BR" dirty="0" smtClean="0"/>
                        <a:t>Globalização</a:t>
                      </a:r>
                    </a:p>
                    <a:p>
                      <a:r>
                        <a:rPr lang="pt-BR" dirty="0" smtClean="0"/>
                        <a:t>Imprevisibilidade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Produtividade</a:t>
                      </a:r>
                    </a:p>
                    <a:p>
                      <a:r>
                        <a:rPr lang="pt-BR" dirty="0" smtClean="0"/>
                        <a:t>Qualidade</a:t>
                      </a:r>
                    </a:p>
                    <a:p>
                      <a:r>
                        <a:rPr lang="pt-BR" dirty="0" smtClean="0"/>
                        <a:t>Competitividade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458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da era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</a:t>
            </a:r>
          </a:p>
          <a:p>
            <a:r>
              <a:rPr lang="pt-BR" dirty="0" smtClean="0"/>
              <a:t>Digitalização</a:t>
            </a:r>
          </a:p>
          <a:p>
            <a:r>
              <a:rPr lang="pt-BR" dirty="0" smtClean="0"/>
              <a:t>Virtualização</a:t>
            </a:r>
          </a:p>
          <a:p>
            <a:r>
              <a:rPr lang="pt-BR" dirty="0" err="1" smtClean="0"/>
              <a:t>Molecularização</a:t>
            </a:r>
            <a:endParaRPr lang="pt-BR" dirty="0" smtClean="0"/>
          </a:p>
          <a:p>
            <a:r>
              <a:rPr lang="pt-BR" dirty="0" smtClean="0"/>
              <a:t>Desintermediação (acabem as funções do intermediário)</a:t>
            </a:r>
          </a:p>
          <a:p>
            <a:r>
              <a:rPr lang="pt-BR" dirty="0" smtClean="0"/>
              <a:t>Inovação</a:t>
            </a:r>
          </a:p>
          <a:p>
            <a:r>
              <a:rPr lang="pt-BR" dirty="0" smtClean="0"/>
              <a:t>Imediatismo</a:t>
            </a:r>
          </a:p>
          <a:p>
            <a:r>
              <a:rPr lang="pt-BR" dirty="0" smtClean="0"/>
              <a:t>Globalização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559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para os desafios anteriores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Melhoria contínua</a:t>
            </a:r>
          </a:p>
          <a:p>
            <a:r>
              <a:rPr lang="pt-BR" dirty="0" smtClean="0"/>
              <a:t>Qualidade Total</a:t>
            </a:r>
          </a:p>
          <a:p>
            <a:r>
              <a:rPr lang="pt-BR" dirty="0" smtClean="0"/>
              <a:t>Reengenharia</a:t>
            </a:r>
          </a:p>
          <a:p>
            <a:r>
              <a:rPr lang="pt-BR" dirty="0" smtClean="0"/>
              <a:t>Benchmarking (Analise do concorrente)</a:t>
            </a:r>
          </a:p>
          <a:p>
            <a:r>
              <a:rPr lang="pt-BR" dirty="0" smtClean="0"/>
              <a:t>Equipes de alto desempenho</a:t>
            </a:r>
          </a:p>
          <a:p>
            <a:r>
              <a:rPr lang="pt-BR" dirty="0" smtClean="0"/>
              <a:t>Gestão de projetos</a:t>
            </a:r>
          </a:p>
          <a:p>
            <a:r>
              <a:rPr lang="pt-BR" dirty="0" smtClean="0"/>
              <a:t>Gestão do conhecimento e do capital intelectual</a:t>
            </a:r>
          </a:p>
          <a:p>
            <a:r>
              <a:rPr lang="pt-BR" dirty="0" smtClean="0"/>
              <a:t>Organização de aprendizagem</a:t>
            </a:r>
          </a:p>
          <a:p>
            <a:r>
              <a:rPr lang="pt-BR" dirty="0" smtClean="0"/>
              <a:t>As cinco disciplinas (domínio pessoal, modelos mentais, visão compartilhada, aprendizagem de equipes e pensamento sistêmico)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9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5Ss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Seiton</a:t>
            </a:r>
            <a:r>
              <a:rPr lang="pt-BR" dirty="0" smtClean="0"/>
              <a:t> (Ordem)</a:t>
            </a:r>
          </a:p>
          <a:p>
            <a:r>
              <a:rPr lang="pt-BR" dirty="0" err="1" smtClean="0"/>
              <a:t>Seire</a:t>
            </a:r>
            <a:r>
              <a:rPr lang="pt-BR" dirty="0" smtClean="0"/>
              <a:t> (Organização)</a:t>
            </a:r>
          </a:p>
          <a:p>
            <a:r>
              <a:rPr lang="pt-BR" dirty="0" err="1" smtClean="0"/>
              <a:t>Seiso</a:t>
            </a:r>
            <a:r>
              <a:rPr lang="pt-BR" dirty="0" smtClean="0"/>
              <a:t> (Limpeza)</a:t>
            </a:r>
          </a:p>
          <a:p>
            <a:r>
              <a:rPr lang="pt-BR" dirty="0" err="1" smtClean="0"/>
              <a:t>Seiketsu</a:t>
            </a:r>
            <a:r>
              <a:rPr lang="pt-BR" dirty="0" smtClean="0"/>
              <a:t> (Padronização)</a:t>
            </a:r>
          </a:p>
          <a:p>
            <a:r>
              <a:rPr lang="pt-BR" dirty="0" err="1" smtClean="0"/>
              <a:t>Shitsuke</a:t>
            </a:r>
            <a:r>
              <a:rPr lang="pt-BR" dirty="0" smtClean="0"/>
              <a:t> (Disciplina)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873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JIT – Just in 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o material correto no momento correto, para evitar acumulo desnecessário de estoque e desperdício.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487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3773"/>
            <a:ext cx="8596668" cy="1320800"/>
          </a:xfrm>
        </p:spPr>
        <p:txBody>
          <a:bodyPr/>
          <a:lstStyle/>
          <a:p>
            <a:r>
              <a:rPr lang="pt-BR" dirty="0" smtClean="0"/>
              <a:t>TQM – Gerenciamento da qualidade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784376"/>
              </p:ext>
            </p:extLst>
          </p:nvPr>
        </p:nvGraphicFramePr>
        <p:xfrm>
          <a:off x="677334" y="804173"/>
          <a:ext cx="8596311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4703553"/>
                <a:gridCol w="102732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Programas e sistemas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Período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CQ – Controle de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Processo de</a:t>
                      </a:r>
                      <a:r>
                        <a:rPr lang="pt-BR" baseline="0" dirty="0" smtClean="0"/>
                        <a:t> fabricação</a:t>
                      </a:r>
                    </a:p>
                    <a:p>
                      <a:r>
                        <a:rPr lang="pt-BR" baseline="0" dirty="0" smtClean="0"/>
                        <a:t>Assistência 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CEP – Controle estatístico do processo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Controle de qualidade com estatísticas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1945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Zero Defeito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P. Crosby.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1960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CCQ – </a:t>
                      </a:r>
                      <a:r>
                        <a:rPr lang="pt-BR" dirty="0" err="1" smtClean="0"/>
                        <a:t>Circulos</a:t>
                      </a:r>
                      <a:r>
                        <a:rPr lang="pt-BR" baseline="0" dirty="0" smtClean="0"/>
                        <a:t> de Controle da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Reunião para investigar problemas de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1962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TQC – Sistema de qualidade</a:t>
                      </a:r>
                      <a:r>
                        <a:rPr lang="pt-BR" baseline="0" dirty="0" smtClean="0"/>
                        <a:t> amplo empresarial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de gestão baseado na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Qualidade Garantida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Garantia com base na confiabilidade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Qualidade Assegurada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Relacionado com aspectos de segurança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ISSO 9000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Garantia de qualidade de produto/serviço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Excelência Empresarial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Fundação prêmio Nacional da 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TQM – Total </a:t>
                      </a:r>
                      <a:r>
                        <a:rPr lang="pt-BR" dirty="0" err="1" smtClean="0"/>
                        <a:t>Quality</a:t>
                      </a:r>
                      <a:r>
                        <a:rPr lang="pt-BR" dirty="0" smtClean="0"/>
                        <a:t> Management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Aspectos de qualidade, Atividades de benchmarking, logística, fortemente apoiado em pessoas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Inovadora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Inovas é quebrar paradigmas, encontrando novos usos para ferramentas e recursos que possui.</a:t>
            </a:r>
          </a:p>
          <a:p>
            <a:r>
              <a:rPr lang="pt-BR" dirty="0" smtClean="0"/>
              <a:t>Inovação engloba: novos modelos gerenciais, técnicas produtivas e atitude crítica.</a:t>
            </a:r>
          </a:p>
          <a:p>
            <a:r>
              <a:rPr lang="pt-BR" dirty="0" smtClean="0"/>
              <a:t>“Inovação significa criar resultados fazendo coisas novas, Arquiteto de inovação: é aquele que faz as outras pessoas inovarem ao modificar no qual elas trabalham.” Miller</a:t>
            </a:r>
          </a:p>
          <a:p>
            <a:r>
              <a:rPr lang="pt-BR" dirty="0" smtClean="0"/>
              <a:t>Líder é aquele que alcança grandes feitos com a participação da equipe.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8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Indicadores de Desempenho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32290"/>
              </p:ext>
            </p:extLst>
          </p:nvPr>
        </p:nvGraphicFramePr>
        <p:xfrm>
          <a:off x="677334" y="1453222"/>
          <a:ext cx="8596312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Indicador de Desempenho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Lucratividade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Volume de vendas</a:t>
                      </a:r>
                    </a:p>
                    <a:p>
                      <a:r>
                        <a:rPr lang="pt-BR" dirty="0" smtClean="0"/>
                        <a:t>Satisfação dos 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Produção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Produtividade</a:t>
                      </a:r>
                    </a:p>
                    <a:p>
                      <a:r>
                        <a:rPr lang="pt-BR" dirty="0" smtClean="0"/>
                        <a:t>Nível de qualidade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Inovações em</a:t>
                      </a:r>
                      <a:r>
                        <a:rPr lang="pt-BR" baseline="0" dirty="0" smtClean="0"/>
                        <a:t> processos</a:t>
                      </a:r>
                    </a:p>
                    <a:p>
                      <a:r>
                        <a:rPr lang="pt-BR" baseline="0" dirty="0" smtClean="0"/>
                        <a:t>Novos produtos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Finanças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custos</a:t>
                      </a:r>
                    </a:p>
                    <a:p>
                      <a:r>
                        <a:rPr lang="pt-BR" dirty="0" smtClean="0"/>
                        <a:t>Índice de ganho financeiro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Logística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Pontualidade na entrega</a:t>
                      </a:r>
                    </a:p>
                    <a:p>
                      <a:r>
                        <a:rPr lang="pt-BR" dirty="0" smtClean="0"/>
                        <a:t>Giro do inventário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Suprimentos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Custo</a:t>
                      </a:r>
                      <a:r>
                        <a:rPr lang="pt-BR" baseline="0" dirty="0" smtClean="0"/>
                        <a:t> e qualidade da matéria-prima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Recursos humanos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Índice de absenteísmo</a:t>
                      </a:r>
                    </a:p>
                    <a:p>
                      <a:r>
                        <a:rPr lang="pt-BR" dirty="0" smtClean="0"/>
                        <a:t>Acidentes no trabalho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8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Comportamentos Fundamentais na Organização Inovadora: (Foco)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Direcionar e Limitar: Definir o que é realmente interessante para o futuro da empresa.</a:t>
            </a:r>
          </a:p>
          <a:p>
            <a:r>
              <a:rPr lang="pt-BR" dirty="0" smtClean="0"/>
              <a:t>Esclarecer o objetivo: O que estamos objetivando?</a:t>
            </a:r>
          </a:p>
          <a:p>
            <a:r>
              <a:rPr lang="pt-BR" dirty="0" smtClean="0"/>
              <a:t>Definir o espaço de segurança: 	Quais são nossos limites na busca?</a:t>
            </a:r>
          </a:p>
          <a:p>
            <a:r>
              <a:rPr lang="pt-BR" dirty="0" smtClean="0"/>
              <a:t>Mudar o espaço da busca: Quais áreas novas devem ser examinadas?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Comportamentos Fundamentais na Organização Inovadora: </a:t>
            </a:r>
            <a:r>
              <a:rPr lang="pt-BR" dirty="0" smtClean="0"/>
              <a:t>(Conectar)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Líder deve mostrar a seu pessoal:</a:t>
            </a:r>
          </a:p>
          <a:p>
            <a:r>
              <a:rPr lang="pt-BR" dirty="0" smtClean="0"/>
              <a:t>Tendências do Mercado</a:t>
            </a:r>
          </a:p>
          <a:p>
            <a:r>
              <a:rPr lang="pt-BR" dirty="0" smtClean="0"/>
              <a:t>Exigência dos cliente num prazo de 3 anos</a:t>
            </a:r>
          </a:p>
          <a:p>
            <a:r>
              <a:rPr lang="pt-BR" dirty="0" smtClean="0"/>
              <a:t>O Que acontecerá quando os clientes migrarem para...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Comportamentos Fundamentais na Organização Inovadora: </a:t>
            </a:r>
            <a:r>
              <a:rPr lang="pt-BR" dirty="0" smtClean="0"/>
              <a:t>(Ajustar)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Reformular o problema: A equipe deve definir, analisar e contestar os problemas.</a:t>
            </a:r>
          </a:p>
          <a:p>
            <a:r>
              <a:rPr lang="pt-BR" dirty="0" smtClean="0"/>
              <a:t>Teste a solução: A equipe deve testar da forma mais realista possível soluções para estes problemas.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8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Comportamentos Fundamentais na Organização Inovadora: </a:t>
            </a:r>
            <a:r>
              <a:rPr lang="pt-BR" dirty="0" smtClean="0"/>
              <a:t>(Selecionar)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necessário selecionar as </a:t>
            </a:r>
            <a:r>
              <a:rPr lang="pt-BR" dirty="0" err="1" smtClean="0"/>
              <a:t>idéias</a:t>
            </a:r>
            <a:r>
              <a:rPr lang="pt-BR" dirty="0" smtClean="0"/>
              <a:t>, o líder deve:</a:t>
            </a:r>
          </a:p>
          <a:p>
            <a:r>
              <a:rPr lang="pt-BR" dirty="0" smtClean="0"/>
              <a:t>Gerir o ambiente de decisão</a:t>
            </a:r>
          </a:p>
          <a:p>
            <a:r>
              <a:rPr lang="pt-BR" dirty="0" smtClean="0"/>
              <a:t>Determinar quem são os melhores juízes</a:t>
            </a:r>
          </a:p>
          <a:p>
            <a:r>
              <a:rPr lang="pt-BR" dirty="0" smtClean="0"/>
              <a:t>Respeitar os critérios de avaliação</a:t>
            </a:r>
          </a:p>
          <a:p>
            <a:r>
              <a:rPr lang="pt-BR" dirty="0" smtClean="0"/>
              <a:t>Calibrar o processo de avaliação regularmente</a:t>
            </a:r>
          </a:p>
        </p:txBody>
      </p:sp>
    </p:spTree>
    <p:extLst>
      <p:ext uri="{BB962C8B-B14F-4D97-AF65-F5344CB8AC3E}">
        <p14:creationId xmlns:p14="http://schemas.microsoft.com/office/powerpoint/2010/main" val="10320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Comportamentos Fundamentais na Organização Inovadora: </a:t>
            </a:r>
            <a:r>
              <a:rPr lang="pt-BR" dirty="0" smtClean="0"/>
              <a:t>(</a:t>
            </a:r>
            <a:r>
              <a:rPr lang="pt-BR" dirty="0" err="1" smtClean="0"/>
              <a:t>Stealthstorm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Stealthstorm</a:t>
            </a:r>
            <a:r>
              <a:rPr lang="pt-BR" dirty="0" smtClean="0"/>
              <a:t> significa inovar de forma compatível com a realidade cultural da organização.</a:t>
            </a:r>
          </a:p>
          <a:p>
            <a:r>
              <a:rPr lang="pt-BR" dirty="0" smtClean="0"/>
              <a:t>A boa ideia deve ser trabalhada antes de ser apresentada a alta gestão.</a:t>
            </a:r>
          </a:p>
          <a:p>
            <a:r>
              <a:rPr lang="pt-BR" dirty="0" smtClean="0"/>
              <a:t>O líder deve contribuir com os inovadores:</a:t>
            </a:r>
          </a:p>
          <a:p>
            <a:r>
              <a:rPr lang="pt-BR" dirty="0" smtClean="0"/>
              <a:t>Conectar o pessoal da inovação com os donos do poder</a:t>
            </a:r>
          </a:p>
          <a:p>
            <a:r>
              <a:rPr lang="pt-BR" dirty="0" smtClean="0"/>
              <a:t>Esclarecimento logo no início do valor da ideia</a:t>
            </a:r>
          </a:p>
          <a:p>
            <a:r>
              <a:rPr lang="pt-BR" dirty="0" smtClean="0"/>
              <a:t>Ajudar os mais criativos a receber mais recursos</a:t>
            </a:r>
          </a:p>
        </p:txBody>
      </p:sp>
    </p:spTree>
    <p:extLst>
      <p:ext uri="{BB962C8B-B14F-4D97-AF65-F5344CB8AC3E}">
        <p14:creationId xmlns:p14="http://schemas.microsoft.com/office/powerpoint/2010/main" val="2683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2198</Words>
  <Application>Microsoft Office PowerPoint</Application>
  <PresentationFormat>Widescreen</PresentationFormat>
  <Paragraphs>354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Wingdings 3</vt:lpstr>
      <vt:lpstr>Facetado</vt:lpstr>
      <vt:lpstr>Revisão de Administração</vt:lpstr>
      <vt:lpstr>Perspectivas Futuras da Administração</vt:lpstr>
      <vt:lpstr>Fatores que provocam impacto sobre as organizações</vt:lpstr>
      <vt:lpstr>Gestão Inovadora</vt:lpstr>
      <vt:lpstr>Comportamentos Fundamentais na Organização Inovadora: (Foco)</vt:lpstr>
      <vt:lpstr>Comportamentos Fundamentais na Organização Inovadora: (Conectar)</vt:lpstr>
      <vt:lpstr>Comportamentos Fundamentais na Organização Inovadora: (Ajustar)</vt:lpstr>
      <vt:lpstr>Comportamentos Fundamentais na Organização Inovadora: (Selecionar)</vt:lpstr>
      <vt:lpstr>Comportamentos Fundamentais na Organização Inovadora: (Stealthstorm)</vt:lpstr>
      <vt:lpstr>Comportamentos Fundamentais na Organização Inovadora: (Persistir)</vt:lpstr>
      <vt:lpstr>A Administração da Incerteza</vt:lpstr>
      <vt:lpstr>Liderança - Conceito</vt:lpstr>
      <vt:lpstr>12 Maiores atributos da liderança</vt:lpstr>
      <vt:lpstr>Conceitos Administração e Liderança por Snell</vt:lpstr>
      <vt:lpstr>Teoria da Administração</vt:lpstr>
      <vt:lpstr>As pessoas... As Organizações...</vt:lpstr>
      <vt:lpstr>Teoria da Administração (Teorias)</vt:lpstr>
      <vt:lpstr>Visão do futuro da empresa</vt:lpstr>
      <vt:lpstr>Conhecendo a Organização</vt:lpstr>
      <vt:lpstr>Análise SWOT</vt:lpstr>
      <vt:lpstr>Estrutura das organizações</vt:lpstr>
      <vt:lpstr>Funções Gerenciais</vt:lpstr>
      <vt:lpstr>Expectativas que devem ser atendidas pela organização</vt:lpstr>
      <vt:lpstr>Relação Autoridade e responsabilidade</vt:lpstr>
      <vt:lpstr>Comunicação</vt:lpstr>
      <vt:lpstr>Habilidades do administrador</vt:lpstr>
      <vt:lpstr>Três competências para o sucesso profissional</vt:lpstr>
      <vt:lpstr>Visão, Missão e Valores</vt:lpstr>
      <vt:lpstr>Variáveis da Administração</vt:lpstr>
      <vt:lpstr>Influência da revolução industrial</vt:lpstr>
      <vt:lpstr>1º Revolução Industrial</vt:lpstr>
      <vt:lpstr>2º Revolução industrial</vt:lpstr>
      <vt:lpstr>3º Revolução Industrial</vt:lpstr>
      <vt:lpstr>3º Revolução Industrial (Eras)</vt:lpstr>
      <vt:lpstr>Desafios da era da informação</vt:lpstr>
      <vt:lpstr>Soluções para os desafios anteriores</vt:lpstr>
      <vt:lpstr>Os 5Ss</vt:lpstr>
      <vt:lpstr>JIT – Just in Time</vt:lpstr>
      <vt:lpstr>TQM – Gerenciamento da qualidade</vt:lpstr>
      <vt:lpstr>Indicadores de Desempenho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Administração</dc:title>
  <dc:creator>FELIPE SOARES CASSEB DOS SANTOS</dc:creator>
  <cp:lastModifiedBy>FELIPE SOARES CASSEB DOS SANTOS</cp:lastModifiedBy>
  <cp:revision>43</cp:revision>
  <dcterms:created xsi:type="dcterms:W3CDTF">2015-10-16T23:48:28Z</dcterms:created>
  <dcterms:modified xsi:type="dcterms:W3CDTF">2015-10-17T14:39:52Z</dcterms:modified>
</cp:coreProperties>
</file>