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79" d="100"/>
          <a:sy n="79" d="100"/>
        </p:scale>
        <p:origin x="3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100" y="0"/>
            <a:ext cx="1358900" cy="13589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Revisão de Arquitetura de Computadores 2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By</a:t>
            </a:r>
            <a:r>
              <a:rPr lang="pt-BR" dirty="0" smtClean="0"/>
              <a:t> Casseb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3652" y="1"/>
            <a:ext cx="1358347" cy="135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58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rede de computadores?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Rede de computadores é a combinação de software e hardware visando comunicação e compartilhar recursos entre computadores usando fio ou ondas de rádio.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0312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39949"/>
            <a:ext cx="8596668" cy="1320800"/>
          </a:xfrm>
        </p:spPr>
        <p:txBody>
          <a:bodyPr/>
          <a:lstStyle/>
          <a:p>
            <a:r>
              <a:rPr lang="pt-BR" dirty="0" smtClean="0"/>
              <a:t>Critérios Importantes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322963"/>
            <a:ext cx="8596668" cy="4718400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Rede segura e produtiva deve possuir:</a:t>
            </a:r>
          </a:p>
          <a:p>
            <a:endParaRPr lang="pt-BR" dirty="0" smtClean="0"/>
          </a:p>
          <a:p>
            <a:r>
              <a:rPr lang="pt-BR" b="1" dirty="0" smtClean="0"/>
              <a:t>Desempenho:</a:t>
            </a:r>
          </a:p>
          <a:p>
            <a:r>
              <a:rPr lang="pt-BR" dirty="0" smtClean="0"/>
              <a:t>Depende do número de usuários, capacidade do hardware, meio de transmissão e eficiência do software</a:t>
            </a:r>
          </a:p>
          <a:p>
            <a:r>
              <a:rPr lang="pt-BR" dirty="0" smtClean="0"/>
              <a:t>Pode ser medido por Tempo de trânsito (Tempo necessário para a mensagem ir de um dispositivo a outro) e Tempo de reposta(Tempo entre o envio e retorno)</a:t>
            </a:r>
          </a:p>
          <a:p>
            <a:r>
              <a:rPr lang="pt-BR" b="1" dirty="0" smtClean="0"/>
              <a:t>Confiabilidade:</a:t>
            </a:r>
          </a:p>
          <a:p>
            <a:r>
              <a:rPr lang="pt-BR" dirty="0" smtClean="0"/>
              <a:t>Medida pela frequência de falhas , tempo para se recuperar de uma falha.</a:t>
            </a:r>
          </a:p>
          <a:p>
            <a:r>
              <a:rPr lang="pt-BR" b="1" dirty="0" smtClean="0"/>
              <a:t>Segurança:</a:t>
            </a:r>
          </a:p>
          <a:p>
            <a:r>
              <a:rPr lang="pt-BR" dirty="0" smtClean="0"/>
              <a:t>Confidencialidade (Estou acessando dados que tenho permissão?)</a:t>
            </a:r>
          </a:p>
          <a:p>
            <a:r>
              <a:rPr lang="pt-BR" dirty="0" smtClean="0"/>
              <a:t>Integridade (O que estou enviando esta chegando igual no destino?)</a:t>
            </a:r>
          </a:p>
          <a:p>
            <a:r>
              <a:rPr lang="pt-BR" dirty="0" smtClean="0"/>
              <a:t>Disponibilidade ( Os dados que preciso acessar estão disponíveis?)</a:t>
            </a:r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150718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Classificação de Redes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PAN – </a:t>
            </a:r>
            <a:r>
              <a:rPr lang="pt-BR" dirty="0" err="1" smtClean="0"/>
              <a:t>Personal</a:t>
            </a:r>
            <a:r>
              <a:rPr lang="pt-BR" dirty="0" smtClean="0"/>
              <a:t> </a:t>
            </a:r>
            <a:r>
              <a:rPr lang="pt-BR" dirty="0" err="1" smtClean="0"/>
              <a:t>Area</a:t>
            </a:r>
            <a:r>
              <a:rPr lang="pt-BR" dirty="0" smtClean="0"/>
              <a:t> Network </a:t>
            </a:r>
            <a:r>
              <a:rPr lang="pt-BR" dirty="0"/>
              <a:t>- (</a:t>
            </a:r>
            <a:r>
              <a:rPr lang="pt-BR" dirty="0" err="1"/>
              <a:t>bluetooth</a:t>
            </a:r>
            <a:r>
              <a:rPr lang="pt-BR" dirty="0"/>
              <a:t>)</a:t>
            </a:r>
            <a:endParaRPr lang="pt-BR" dirty="0" smtClean="0"/>
          </a:p>
          <a:p>
            <a:r>
              <a:rPr lang="pt-BR" dirty="0" smtClean="0"/>
              <a:t>LAN – Local </a:t>
            </a:r>
            <a:r>
              <a:rPr lang="pt-BR" dirty="0" err="1" smtClean="0"/>
              <a:t>Area</a:t>
            </a:r>
            <a:r>
              <a:rPr lang="pt-BR" dirty="0" smtClean="0"/>
              <a:t> Network – (Rede doméstica)</a:t>
            </a:r>
          </a:p>
          <a:p>
            <a:r>
              <a:rPr lang="pt-BR" dirty="0" smtClean="0"/>
              <a:t>WLAN – Wireless Local </a:t>
            </a:r>
            <a:r>
              <a:rPr lang="pt-BR" dirty="0" err="1" smtClean="0"/>
              <a:t>Area</a:t>
            </a:r>
            <a:r>
              <a:rPr lang="pt-BR" dirty="0" smtClean="0"/>
              <a:t> Network – (Rede doméstica sem fio)</a:t>
            </a:r>
          </a:p>
          <a:p>
            <a:r>
              <a:rPr lang="pt-BR" dirty="0" smtClean="0"/>
              <a:t>SAN – </a:t>
            </a:r>
            <a:r>
              <a:rPr lang="pt-BR" dirty="0" err="1" smtClean="0"/>
              <a:t>Storage</a:t>
            </a:r>
            <a:r>
              <a:rPr lang="pt-BR" dirty="0" smtClean="0"/>
              <a:t> </a:t>
            </a:r>
            <a:r>
              <a:rPr lang="pt-BR" dirty="0" err="1" smtClean="0"/>
              <a:t>Area</a:t>
            </a:r>
            <a:r>
              <a:rPr lang="pt-BR" dirty="0" smtClean="0"/>
              <a:t> Network – (Rede em área limitada para armazenar dados)</a:t>
            </a:r>
          </a:p>
          <a:p>
            <a:r>
              <a:rPr lang="pt-BR" dirty="0" smtClean="0"/>
              <a:t>MAN – </a:t>
            </a:r>
            <a:r>
              <a:rPr lang="pt-BR" dirty="0" err="1" smtClean="0"/>
              <a:t>Matropolitan</a:t>
            </a:r>
            <a:r>
              <a:rPr lang="pt-BR" dirty="0" smtClean="0"/>
              <a:t> </a:t>
            </a:r>
            <a:r>
              <a:rPr lang="pt-BR" dirty="0" err="1" smtClean="0"/>
              <a:t>Area</a:t>
            </a:r>
            <a:r>
              <a:rPr lang="pt-BR" dirty="0" smtClean="0"/>
              <a:t> Network – (Net </a:t>
            </a:r>
            <a:r>
              <a:rPr lang="pt-BR" dirty="0" err="1" smtClean="0"/>
              <a:t>Virtua</a:t>
            </a:r>
            <a:r>
              <a:rPr lang="pt-BR" dirty="0" smtClean="0"/>
              <a:t>)</a:t>
            </a:r>
          </a:p>
          <a:p>
            <a:r>
              <a:rPr lang="pt-BR" dirty="0" smtClean="0"/>
              <a:t>WMAN – Wireless </a:t>
            </a:r>
            <a:r>
              <a:rPr lang="pt-BR" dirty="0" err="1" smtClean="0"/>
              <a:t>Metropolitan</a:t>
            </a:r>
            <a:r>
              <a:rPr lang="pt-BR" dirty="0" smtClean="0"/>
              <a:t> </a:t>
            </a:r>
            <a:r>
              <a:rPr lang="pt-BR" dirty="0" err="1" smtClean="0"/>
              <a:t>Area</a:t>
            </a:r>
            <a:r>
              <a:rPr lang="pt-BR" dirty="0" smtClean="0"/>
              <a:t> Network – (Rede de celular)</a:t>
            </a:r>
          </a:p>
          <a:p>
            <a:r>
              <a:rPr lang="pt-BR" dirty="0" smtClean="0"/>
              <a:t>WAN – </a:t>
            </a:r>
            <a:r>
              <a:rPr lang="pt-BR" dirty="0" err="1" smtClean="0"/>
              <a:t>Wide</a:t>
            </a:r>
            <a:r>
              <a:rPr lang="pt-BR" dirty="0" smtClean="0"/>
              <a:t> </a:t>
            </a:r>
            <a:r>
              <a:rPr lang="pt-BR" dirty="0" err="1" smtClean="0"/>
              <a:t>Area</a:t>
            </a:r>
            <a:r>
              <a:rPr lang="pt-BR" dirty="0" smtClean="0"/>
              <a:t> Network – (Redes envolvendo países e continentes)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6638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Topologias de Rede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664478"/>
            <a:ext cx="8596668" cy="3880773"/>
          </a:xfrm>
        </p:spPr>
        <p:txBody>
          <a:bodyPr/>
          <a:lstStyle/>
          <a:p>
            <a:r>
              <a:rPr lang="pt-BR" dirty="0" smtClean="0"/>
              <a:t>Topologia Física:</a:t>
            </a:r>
          </a:p>
          <a:p>
            <a:r>
              <a:rPr lang="pt-BR" b="1" dirty="0" smtClean="0"/>
              <a:t>Barramento</a:t>
            </a:r>
          </a:p>
          <a:p>
            <a:r>
              <a:rPr lang="pt-BR" dirty="0" smtClean="0"/>
              <a:t>Vantagens – Baixo custo</a:t>
            </a:r>
          </a:p>
          <a:p>
            <a:r>
              <a:rPr lang="pt-BR" dirty="0" smtClean="0"/>
              <a:t>Desvantagens – Dificuldade na detecção de Defeitos e qualquer descontinuidade e a rede Inteira para.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104" y="3881336"/>
            <a:ext cx="5373858" cy="260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25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379379"/>
            <a:ext cx="8596668" cy="5661983"/>
          </a:xfrm>
        </p:spPr>
        <p:txBody>
          <a:bodyPr/>
          <a:lstStyle/>
          <a:p>
            <a:r>
              <a:rPr lang="pt-BR" b="1" dirty="0" smtClean="0"/>
              <a:t>Estrela</a:t>
            </a:r>
          </a:p>
          <a:p>
            <a:r>
              <a:rPr lang="pt-BR" dirty="0" smtClean="0"/>
              <a:t>Possui concentradores (hub, switch) interligando todos</a:t>
            </a:r>
          </a:p>
          <a:p>
            <a:r>
              <a:rPr lang="pt-BR" dirty="0" smtClean="0"/>
              <a:t>Logicamente funciona como barramento</a:t>
            </a:r>
          </a:p>
          <a:p>
            <a:endParaRPr lang="pt-BR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036" y="2062264"/>
            <a:ext cx="4703789" cy="432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776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06517" y="330741"/>
            <a:ext cx="8596668" cy="5710622"/>
          </a:xfrm>
        </p:spPr>
        <p:txBody>
          <a:bodyPr/>
          <a:lstStyle/>
          <a:p>
            <a:r>
              <a:rPr lang="pt-BR" b="1" dirty="0" smtClean="0"/>
              <a:t>Anel</a:t>
            </a:r>
          </a:p>
          <a:p>
            <a:r>
              <a:rPr lang="pt-BR" dirty="0" smtClean="0"/>
              <a:t>Controle de acesso é via </a:t>
            </a:r>
            <a:r>
              <a:rPr lang="pt-BR" dirty="0" err="1" smtClean="0"/>
              <a:t>token</a:t>
            </a:r>
            <a:r>
              <a:rPr lang="pt-BR" dirty="0" smtClean="0"/>
              <a:t>, somente a máquina que tem posse do </a:t>
            </a:r>
            <a:r>
              <a:rPr lang="pt-BR" dirty="0" err="1" smtClean="0"/>
              <a:t>token</a:t>
            </a:r>
            <a:r>
              <a:rPr lang="pt-BR" dirty="0" smtClean="0"/>
              <a:t> pode “falar”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615" y="1500108"/>
            <a:ext cx="4627326" cy="473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69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84827"/>
            <a:ext cx="8596668" cy="5856536"/>
          </a:xfrm>
        </p:spPr>
        <p:txBody>
          <a:bodyPr/>
          <a:lstStyle/>
          <a:p>
            <a:r>
              <a:rPr lang="pt-BR" b="1" dirty="0" smtClean="0"/>
              <a:t>Árvore</a:t>
            </a:r>
          </a:p>
          <a:p>
            <a:r>
              <a:rPr lang="pt-BR" dirty="0" smtClean="0"/>
              <a:t>Comum nas redes atuais</a:t>
            </a:r>
          </a:p>
          <a:p>
            <a:r>
              <a:rPr lang="pt-BR" dirty="0" smtClean="0"/>
              <a:t>Interligação de estrelas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288" y="1576902"/>
            <a:ext cx="6226108" cy="520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183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Topografia Lógica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Rede ponto a ponto: </a:t>
            </a:r>
          </a:p>
          <a:p>
            <a:r>
              <a:rPr lang="pt-BR" dirty="0" smtClean="0"/>
              <a:t>Não requer profissional dedicado nem servidor</a:t>
            </a:r>
          </a:p>
          <a:p>
            <a:r>
              <a:rPr lang="pt-BR" dirty="0" smtClean="0"/>
              <a:t>São cliente e servidor ao mesmo tempo</a:t>
            </a:r>
          </a:p>
          <a:p>
            <a:r>
              <a:rPr lang="pt-BR" dirty="0" smtClean="0"/>
              <a:t>Usado em pequenos ambientes com poucas máquinas</a:t>
            </a:r>
          </a:p>
          <a:p>
            <a:r>
              <a:rPr lang="pt-BR" b="1" dirty="0" smtClean="0"/>
              <a:t>Rede cliente/Servidor:</a:t>
            </a:r>
          </a:p>
          <a:p>
            <a:r>
              <a:rPr lang="pt-BR" dirty="0" smtClean="0"/>
              <a:t>Surgiu na necessidade de organizar melhor o ambiente empresarial</a:t>
            </a:r>
          </a:p>
          <a:p>
            <a:r>
              <a:rPr lang="pt-BR" dirty="0" smtClean="0"/>
              <a:t>Acesso a conteúdos controlado pelo servidor</a:t>
            </a:r>
          </a:p>
          <a:p>
            <a:r>
              <a:rPr lang="pt-BR" dirty="0" smtClean="0"/>
              <a:t>Melhor organização e segurança na rede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5311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Servidor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Máquina com elevada capacidade de processamento e armazenamento</a:t>
            </a:r>
          </a:p>
          <a:p>
            <a:r>
              <a:rPr lang="pt-BR" dirty="0" smtClean="0"/>
              <a:t>Presta serviço a outros computadores</a:t>
            </a:r>
          </a:p>
          <a:p>
            <a:r>
              <a:rPr lang="pt-BR" dirty="0" smtClean="0"/>
              <a:t>Servidor de arquivos: Armazena arquivos</a:t>
            </a:r>
          </a:p>
          <a:p>
            <a:r>
              <a:rPr lang="pt-BR" dirty="0" smtClean="0"/>
              <a:t>Servidor de Impressão: Gerencia a comunicação impressora/cliente</a:t>
            </a:r>
          </a:p>
          <a:p>
            <a:r>
              <a:rPr lang="pt-BR" dirty="0" smtClean="0"/>
              <a:t>Servidor de Backup: Controla Backup</a:t>
            </a:r>
          </a:p>
          <a:p>
            <a:r>
              <a:rPr lang="pt-BR" dirty="0" smtClean="0"/>
              <a:t>Servidor Dedicado: Exclusivo para tarefas de rede</a:t>
            </a:r>
          </a:p>
          <a:p>
            <a:r>
              <a:rPr lang="pt-BR" dirty="0" smtClean="0"/>
              <a:t>Servidor não dedicado: São servidores de rede e estações de trabalho ao mesmo tempo</a:t>
            </a:r>
          </a:p>
          <a:p>
            <a:r>
              <a:rPr lang="pt-BR" dirty="0" smtClean="0"/>
              <a:t>Clientes: Estações de trabalho, que usam os recursos do servidor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6098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Ethernet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Protocolo de interconexão para LAN. Define cabeamento e sinais elétricos para a camada física, usa a tecnologia CSMA-CD para controlar o acesso ao meio físico.</a:t>
            </a:r>
          </a:p>
          <a:p>
            <a:r>
              <a:rPr lang="pt-BR" dirty="0" smtClean="0"/>
              <a:t>CSMA-CD – (CS – Identificar se esta ocorrendo transmissão, MA – Múltiplos nós concorrendo pela utilização da mídia e CD – Identificar e tratar colisões de rede.</a:t>
            </a:r>
          </a:p>
          <a:p>
            <a:r>
              <a:rPr lang="pt-BR" dirty="0" smtClean="0"/>
              <a:t>A CSMA identifica a mídia disponível e inicia a transmissão, LWT(</a:t>
            </a:r>
            <a:r>
              <a:rPr lang="pt-BR" dirty="0" err="1" smtClean="0"/>
              <a:t>listen</a:t>
            </a:r>
            <a:r>
              <a:rPr lang="pt-BR" dirty="0" smtClean="0"/>
              <a:t> </a:t>
            </a:r>
            <a:r>
              <a:rPr lang="pt-BR" dirty="0" err="1" smtClean="0"/>
              <a:t>while</a:t>
            </a:r>
            <a:r>
              <a:rPr lang="pt-BR" dirty="0" smtClean="0"/>
              <a:t> </a:t>
            </a:r>
            <a:r>
              <a:rPr lang="pt-BR" dirty="0" err="1" smtClean="0"/>
              <a:t>talk</a:t>
            </a:r>
            <a:r>
              <a:rPr lang="pt-BR" dirty="0" smtClean="0"/>
              <a:t>) pois ele obriga os nós a escutar e transmitir os dados, se ocorre colisão é emitido uma “</a:t>
            </a:r>
            <a:r>
              <a:rPr lang="pt-BR" dirty="0" err="1" smtClean="0"/>
              <a:t>jam</a:t>
            </a:r>
            <a:r>
              <a:rPr lang="pt-BR" dirty="0" smtClean="0"/>
              <a:t>” que interrompe a transmissão e tenta mais tarde, se ocorre 16 colisões a transmissão é cancelada sendo considerada um problema.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3603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de Programação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9153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Tecnlogias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Ethernet: 10Mbps</a:t>
            </a:r>
          </a:p>
          <a:p>
            <a:r>
              <a:rPr lang="pt-BR" dirty="0" err="1" smtClean="0"/>
              <a:t>Fast</a:t>
            </a:r>
            <a:r>
              <a:rPr lang="pt-BR" dirty="0" smtClean="0"/>
              <a:t> Ethernet: 100Mbps</a:t>
            </a:r>
          </a:p>
          <a:p>
            <a:r>
              <a:rPr lang="pt-BR" dirty="0" smtClean="0"/>
              <a:t>Gigabit Ethernet: 1000Mbps</a:t>
            </a:r>
          </a:p>
          <a:p>
            <a:r>
              <a:rPr lang="pt-BR" dirty="0" smtClean="0"/>
              <a:t>10Gigabit Ethernet: 10Gbps</a:t>
            </a:r>
          </a:p>
          <a:p>
            <a:r>
              <a:rPr lang="pt-BR" dirty="0" smtClean="0"/>
              <a:t>100Gigabit Ethernet: Em desenvolvimento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3711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Categoria de Cabos TP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Categoria 1 – Somente voz</a:t>
            </a:r>
          </a:p>
          <a:p>
            <a:r>
              <a:rPr lang="pt-BR" dirty="0" smtClean="0"/>
              <a:t>Categoria 2 – Voz e dados com taxas de 4Mbps (usado em redes Token </a:t>
            </a:r>
            <a:r>
              <a:rPr lang="pt-BR" dirty="0" err="1" smtClean="0"/>
              <a:t>Ring</a:t>
            </a:r>
            <a:r>
              <a:rPr lang="pt-BR" dirty="0" smtClean="0"/>
              <a:t>)</a:t>
            </a:r>
          </a:p>
          <a:p>
            <a:r>
              <a:rPr lang="pt-BR" dirty="0" smtClean="0"/>
              <a:t>Categoria 3 – Dados – usado para cabeamento de telefonia </a:t>
            </a:r>
            <a:r>
              <a:rPr lang="pt-BR" dirty="0" err="1" smtClean="0"/>
              <a:t>voip</a:t>
            </a:r>
            <a:endParaRPr lang="pt-BR" dirty="0" smtClean="0"/>
          </a:p>
          <a:p>
            <a:r>
              <a:rPr lang="pt-BR" dirty="0" smtClean="0"/>
              <a:t>Categoria 4 – Dados/Voz – usada em Token </a:t>
            </a:r>
            <a:r>
              <a:rPr lang="pt-BR" dirty="0" err="1" smtClean="0"/>
              <a:t>Ring</a:t>
            </a:r>
            <a:r>
              <a:rPr lang="pt-BR" dirty="0" smtClean="0"/>
              <a:t> com taxas de 16Mbps – Descontinuado</a:t>
            </a:r>
          </a:p>
          <a:p>
            <a:r>
              <a:rPr lang="pt-BR" dirty="0" smtClean="0"/>
              <a:t>Categoria 5 – usado em </a:t>
            </a:r>
            <a:r>
              <a:rPr lang="pt-BR" dirty="0" err="1" smtClean="0"/>
              <a:t>Fast</a:t>
            </a:r>
            <a:r>
              <a:rPr lang="pt-BR" dirty="0" smtClean="0"/>
              <a:t> ethernet com frequência de 100Mhz</a:t>
            </a:r>
          </a:p>
          <a:p>
            <a:r>
              <a:rPr lang="pt-BR" dirty="0" smtClean="0"/>
              <a:t>Categoria 5e – melhoria da anterior com frequência de 125 ou 155Mhz</a:t>
            </a:r>
          </a:p>
          <a:p>
            <a:r>
              <a:rPr lang="pt-BR" dirty="0" smtClean="0"/>
              <a:t>Categoria 6 – 250 </a:t>
            </a:r>
            <a:r>
              <a:rPr lang="pt-BR" dirty="0" err="1" smtClean="0"/>
              <a:t>Mhz</a:t>
            </a:r>
            <a:r>
              <a:rPr lang="pt-BR" dirty="0" smtClean="0"/>
              <a:t> e 1000Mbps </a:t>
            </a:r>
          </a:p>
          <a:p>
            <a:r>
              <a:rPr lang="pt-BR" dirty="0" smtClean="0"/>
              <a:t>Categoria 6A: 500 </a:t>
            </a:r>
            <a:r>
              <a:rPr lang="pt-BR" dirty="0" err="1" smtClean="0"/>
              <a:t>Mhz</a:t>
            </a:r>
            <a:endParaRPr lang="pt-BR" dirty="0"/>
          </a:p>
          <a:p>
            <a:r>
              <a:rPr lang="pt-BR" dirty="0" smtClean="0"/>
              <a:t> Categoria 7 – EM desenvolvimento 100Gbe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053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Virtualização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4629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virtualização?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Virtualização é um ambiente virtual que simula um real dentro de um servidor, não sendo necessário acesso físico a máquina em que esta hospedado.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É simulado através de um programa, outro computador que finge ser um computador de verdade controlando o acesso ao computador real.</a:t>
            </a:r>
          </a:p>
        </p:txBody>
      </p:sp>
    </p:spTree>
    <p:extLst>
      <p:ext uri="{BB962C8B-B14F-4D97-AF65-F5344CB8AC3E}">
        <p14:creationId xmlns:p14="http://schemas.microsoft.com/office/powerpoint/2010/main" val="2195993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Máquina Virtual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Maquina virtual é um computador fictício criado por software, simulando uma máquina real, com recursos virtualizados.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838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 da Virtualização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546699"/>
            <a:ext cx="9371338" cy="4494664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Espaço: Com uma virtualização diversos servidores com seu respectivo aplicativo roda somente em um único servidor físico, economizando espaço físico.</a:t>
            </a:r>
          </a:p>
          <a:p>
            <a:r>
              <a:rPr lang="pt-BR" dirty="0" smtClean="0"/>
              <a:t>Redundância: Seria dois ou mais servidores físico preparados para rodar os mesmos servidores virtuais, assim se um para, a tarefa poderá ser continuada pelo outro minimizando a interrupção do serviço.</a:t>
            </a:r>
          </a:p>
          <a:p>
            <a:r>
              <a:rPr lang="pt-BR" dirty="0" smtClean="0"/>
              <a:t>Testes: Programadores podem testar em um ambiente virtual sem necessidade de adquirir máquina física nova e sem risco de afetar outros aplicativos.</a:t>
            </a:r>
          </a:p>
          <a:p>
            <a:r>
              <a:rPr lang="pt-BR" dirty="0" smtClean="0"/>
              <a:t>Legados: Sistemas legados são aplicativos que funcionam somente em sistemas desatualizados, se virtualizado torna-se seguro migrar de servidor em caso de problemas no hardware.</a:t>
            </a:r>
          </a:p>
          <a:p>
            <a:r>
              <a:rPr lang="pt-BR" dirty="0" smtClean="0"/>
              <a:t>Migração: Facilidade em migrar o ambiente do servidor mesmo com processador e </a:t>
            </a:r>
            <a:r>
              <a:rPr lang="pt-BR" dirty="0" err="1" smtClean="0"/>
              <a:t>SOs</a:t>
            </a:r>
            <a:r>
              <a:rPr lang="pt-BR" dirty="0" smtClean="0"/>
              <a:t> diferentes.</a:t>
            </a:r>
          </a:p>
          <a:p>
            <a:r>
              <a:rPr lang="pt-BR" dirty="0" smtClean="0"/>
              <a:t>Facilidade em: Instalações, backups, manutenção</a:t>
            </a:r>
          </a:p>
          <a:p>
            <a:r>
              <a:rPr lang="pt-BR" dirty="0" smtClean="0"/>
              <a:t>Controle de acesso mantendo os dados seguros no data-center.</a:t>
            </a:r>
          </a:p>
          <a:p>
            <a:r>
              <a:rPr lang="pt-BR" dirty="0" smtClean="0"/>
              <a:t>Economia de Energia</a:t>
            </a:r>
          </a:p>
        </p:txBody>
      </p:sp>
    </p:spTree>
    <p:extLst>
      <p:ext uri="{BB962C8B-B14F-4D97-AF65-F5344CB8AC3E}">
        <p14:creationId xmlns:p14="http://schemas.microsoft.com/office/powerpoint/2010/main" val="4230725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Desvantagens da Virtualização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Alto consumo de espaço em disco e memória RAM</a:t>
            </a:r>
          </a:p>
          <a:p>
            <a:r>
              <a:rPr lang="pt-BR" dirty="0" smtClean="0"/>
              <a:t>Maior dificuldade em acesso direto a hardware(placas gráficas ou dispositivos </a:t>
            </a:r>
            <a:r>
              <a:rPr lang="pt-BR" dirty="0" err="1" smtClean="0"/>
              <a:t>usb</a:t>
            </a:r>
            <a:r>
              <a:rPr lang="pt-B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38424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uso do servidor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Multitarefa – Único sistema operacional com vários programas</a:t>
            </a:r>
          </a:p>
          <a:p>
            <a:r>
              <a:rPr lang="pt-BR" dirty="0" smtClean="0"/>
              <a:t>Virtualização – Vários SO usando um processador virtual cada com diversos programas.</a:t>
            </a:r>
          </a:p>
          <a:p>
            <a:r>
              <a:rPr lang="pt-BR" dirty="0" err="1" smtClean="0"/>
              <a:t>Multi-núcleos</a:t>
            </a:r>
            <a:r>
              <a:rPr lang="pt-BR" dirty="0" smtClean="0"/>
              <a:t> – Processadores com dois ou mais núcleos onde a SO roda em um núcleo e as aplicações em outro;</a:t>
            </a:r>
          </a:p>
          <a:p>
            <a:r>
              <a:rPr lang="pt-BR" dirty="0" err="1" smtClean="0"/>
              <a:t>Hyper-Threading</a:t>
            </a:r>
            <a:r>
              <a:rPr lang="pt-BR" dirty="0" smtClean="0"/>
              <a:t> – Simula um processador adicional, que é reconhecido pela SO como um de quatro núcleos, por núcleo. Não pode executar SO distintos.</a:t>
            </a:r>
          </a:p>
        </p:txBody>
      </p:sp>
    </p:spTree>
    <p:extLst>
      <p:ext uri="{BB962C8B-B14F-4D97-AF65-F5344CB8AC3E}">
        <p14:creationId xmlns:p14="http://schemas.microsoft.com/office/powerpoint/2010/main" val="11505599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Virtualização baseado em Hardware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São processadores que já são produzidos para controlar a virtualização, tendo um maior desempenho comparado na virtualização somente por software.</a:t>
            </a:r>
          </a:p>
          <a:p>
            <a:r>
              <a:rPr lang="pt-BR" dirty="0" smtClean="0"/>
              <a:t>Como exemplo temos a VT-x da Intel.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6680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Linguagem de programação é um conjunto de palavras e regras gramaticais que constroem programas que instruem o computador a realizar tarefas.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Cada linguagem tem um conjunto de palavras e sintaxe.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4139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criar um programa simples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Entender o problema e pensar em uma solução</a:t>
            </a:r>
          </a:p>
          <a:p>
            <a:r>
              <a:rPr lang="pt-BR" dirty="0" smtClean="0"/>
              <a:t>Criar a lógica da solução passo-a-passo</a:t>
            </a:r>
          </a:p>
          <a:p>
            <a:r>
              <a:rPr lang="pt-BR" dirty="0" smtClean="0"/>
              <a:t>Escrever de forma organizada em pseudocódigo</a:t>
            </a:r>
          </a:p>
          <a:p>
            <a:r>
              <a:rPr lang="pt-BR" dirty="0" smtClean="0"/>
              <a:t>Gerar o código fonte passando o pseudocódigo para a linguagem escolhida</a:t>
            </a:r>
          </a:p>
          <a:p>
            <a:r>
              <a:rPr lang="pt-BR" dirty="0" smtClean="0"/>
              <a:t>O Código fonte deve ser traduzido pelo compilador para uma linguagem compreensível pelo CPU.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6774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Compilação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614791"/>
            <a:ext cx="8596668" cy="4426571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O Código fonte é escrito e linguagem de alto nível</a:t>
            </a:r>
          </a:p>
          <a:p>
            <a:r>
              <a:rPr lang="pt-BR" dirty="0" smtClean="0"/>
              <a:t>O Código fonte passa pelo compilador gerando um Código-Objeto</a:t>
            </a:r>
          </a:p>
          <a:p>
            <a:r>
              <a:rPr lang="pt-BR" dirty="0" smtClean="0"/>
              <a:t>O Código-Objeto passa por </a:t>
            </a:r>
            <a:r>
              <a:rPr lang="pt-BR" dirty="0" err="1" smtClean="0"/>
              <a:t>linkedição</a:t>
            </a:r>
            <a:r>
              <a:rPr lang="pt-BR" dirty="0" smtClean="0"/>
              <a:t> criando o Código-Executável (.</a:t>
            </a:r>
            <a:r>
              <a:rPr lang="pt-BR" dirty="0" err="1" smtClean="0"/>
              <a:t>exe</a:t>
            </a:r>
            <a:r>
              <a:rPr lang="pt-BR" dirty="0"/>
              <a:t> </a:t>
            </a:r>
            <a:r>
              <a:rPr lang="pt-BR" dirty="0" smtClean="0"/>
              <a:t>no Windows) </a:t>
            </a:r>
          </a:p>
          <a:p>
            <a:endParaRPr lang="pt-BR" dirty="0"/>
          </a:p>
          <a:p>
            <a:r>
              <a:rPr lang="pt-BR" dirty="0" smtClean="0"/>
              <a:t>Na compilação a LP faz uma análise:</a:t>
            </a:r>
          </a:p>
          <a:p>
            <a:r>
              <a:rPr lang="pt-BR" dirty="0" smtClean="0"/>
              <a:t>Léxica (</a:t>
            </a:r>
            <a:r>
              <a:rPr lang="pt-BR" dirty="0" err="1" smtClean="0"/>
              <a:t>Read</a:t>
            </a:r>
            <a:r>
              <a:rPr lang="pt-BR" dirty="0" smtClean="0"/>
              <a:t> X </a:t>
            </a:r>
            <a:r>
              <a:rPr lang="pt-BR" dirty="0" err="1" smtClean="0"/>
              <a:t>Raed</a:t>
            </a:r>
            <a:r>
              <a:rPr lang="pt-BR" dirty="0" smtClean="0"/>
              <a:t>)</a:t>
            </a:r>
          </a:p>
          <a:p>
            <a:r>
              <a:rPr lang="pt-BR" dirty="0" smtClean="0"/>
              <a:t>Sintática(</a:t>
            </a:r>
            <a:r>
              <a:rPr lang="pt-BR" dirty="0" err="1" smtClean="0"/>
              <a:t>Read</a:t>
            </a:r>
            <a:r>
              <a:rPr lang="pt-BR" dirty="0" smtClean="0"/>
              <a:t>(A) X (A) </a:t>
            </a:r>
            <a:r>
              <a:rPr lang="pt-BR" dirty="0" err="1" smtClean="0"/>
              <a:t>Read</a:t>
            </a:r>
            <a:r>
              <a:rPr lang="pt-BR" dirty="0" smtClean="0"/>
              <a:t>)</a:t>
            </a:r>
          </a:p>
          <a:p>
            <a:r>
              <a:rPr lang="pt-BR" dirty="0" smtClean="0"/>
              <a:t>Semântica (Multiplicar A por 5)</a:t>
            </a:r>
          </a:p>
          <a:p>
            <a:endParaRPr lang="pt-BR" dirty="0"/>
          </a:p>
          <a:p>
            <a:r>
              <a:rPr lang="pt-BR" dirty="0" smtClean="0"/>
              <a:t>As bibliotecas utilizadas são agrupadas pelo </a:t>
            </a:r>
            <a:r>
              <a:rPr lang="pt-BR" dirty="0" err="1" smtClean="0"/>
              <a:t>Linkeditor</a:t>
            </a:r>
            <a:r>
              <a:rPr lang="pt-BR" dirty="0" smtClean="0"/>
              <a:t> (</a:t>
            </a:r>
            <a:r>
              <a:rPr lang="pt-BR" dirty="0" err="1" smtClean="0"/>
              <a:t>ligador</a:t>
            </a:r>
            <a:r>
              <a:rPr lang="pt-BR" dirty="0" smtClean="0"/>
              <a:t>), ficando presente no executável</a:t>
            </a:r>
          </a:p>
          <a:p>
            <a:endParaRPr lang="pt-BR" dirty="0"/>
          </a:p>
          <a:p>
            <a:r>
              <a:rPr lang="pt-BR" dirty="0" smtClean="0"/>
              <a:t>C, C++, FORTRAN, Delphi, Pascal, Visual Basic</a:t>
            </a:r>
          </a:p>
        </p:txBody>
      </p:sp>
    </p:spTree>
    <p:extLst>
      <p:ext uri="{BB962C8B-B14F-4D97-AF65-F5344CB8AC3E}">
        <p14:creationId xmlns:p14="http://schemas.microsoft.com/office/powerpoint/2010/main" val="2320462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Interpretação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Consiste em executar o código diretamente no interpretador da LP sem gerar código-objeto e código-executável</a:t>
            </a:r>
          </a:p>
          <a:p>
            <a:r>
              <a:rPr lang="pt-BR" dirty="0" smtClean="0"/>
              <a:t>O processo de interpretação é usado em conjunto da compilação pra </a:t>
            </a:r>
            <a:r>
              <a:rPr lang="pt-BR" dirty="0" err="1" smtClean="0"/>
              <a:t>debugar</a:t>
            </a:r>
            <a:r>
              <a:rPr lang="pt-BR" dirty="0" smtClean="0"/>
              <a:t> o código</a:t>
            </a:r>
          </a:p>
          <a:p>
            <a:r>
              <a:rPr lang="pt-BR" dirty="0" smtClean="0"/>
              <a:t>LISP, PHP, Python, </a:t>
            </a:r>
            <a:r>
              <a:rPr lang="pt-BR" dirty="0" err="1" smtClean="0"/>
              <a:t>Javascript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7569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escolher a LP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Analise os seguintes fatores:</a:t>
            </a:r>
          </a:p>
          <a:p>
            <a:r>
              <a:rPr lang="pt-BR" dirty="0" smtClean="0"/>
              <a:t>Área de aplicação do programa (exemplo de desktop e web)</a:t>
            </a:r>
          </a:p>
          <a:p>
            <a:r>
              <a:rPr lang="pt-BR" dirty="0" smtClean="0"/>
              <a:t>Complexidade da estrutura dos dados</a:t>
            </a:r>
          </a:p>
          <a:p>
            <a:r>
              <a:rPr lang="pt-BR" dirty="0" smtClean="0"/>
              <a:t>Tipo de sistema onde será executado (Windows, </a:t>
            </a:r>
            <a:r>
              <a:rPr lang="pt-BR" dirty="0" err="1" smtClean="0"/>
              <a:t>Ios</a:t>
            </a:r>
            <a:r>
              <a:rPr lang="pt-BR" dirty="0" smtClean="0"/>
              <a:t>, Linux)</a:t>
            </a:r>
          </a:p>
          <a:p>
            <a:r>
              <a:rPr lang="pt-BR" dirty="0" smtClean="0"/>
              <a:t>Desempenho</a:t>
            </a:r>
          </a:p>
          <a:p>
            <a:r>
              <a:rPr lang="pt-BR" dirty="0" smtClean="0"/>
              <a:t>Conhecimento da equipe de programadores</a:t>
            </a:r>
          </a:p>
          <a:p>
            <a:r>
              <a:rPr lang="pt-BR" dirty="0" smtClean="0"/>
              <a:t>Disponibilidade da LP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2908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-81064"/>
            <a:ext cx="8596668" cy="1320800"/>
          </a:xfrm>
        </p:spPr>
        <p:txBody>
          <a:bodyPr/>
          <a:lstStyle/>
          <a:p>
            <a:r>
              <a:rPr lang="pt-BR" dirty="0" smtClean="0"/>
              <a:t>Gerações de Linguagem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3" y="593387"/>
            <a:ext cx="9526981" cy="6089515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Linguagens de baixo nível até linguagens de alto nível</a:t>
            </a:r>
          </a:p>
          <a:p>
            <a:r>
              <a:rPr lang="pt-BR" b="1" dirty="0" smtClean="0"/>
              <a:t>1º Geração:</a:t>
            </a:r>
          </a:p>
          <a:p>
            <a:r>
              <a:rPr lang="pt-BR" dirty="0" smtClean="0"/>
              <a:t>Linguagem de baixo nível</a:t>
            </a:r>
          </a:p>
          <a:p>
            <a:r>
              <a:rPr lang="pt-BR" dirty="0" smtClean="0"/>
              <a:t>Assembly</a:t>
            </a:r>
          </a:p>
          <a:p>
            <a:r>
              <a:rPr lang="pt-BR" b="1" dirty="0" smtClean="0"/>
              <a:t>2º Geração:</a:t>
            </a:r>
          </a:p>
          <a:p>
            <a:r>
              <a:rPr lang="pt-BR" dirty="0" smtClean="0"/>
              <a:t>Surgimento de verbos em inglês para facilitar a programação (DO, </a:t>
            </a:r>
            <a:r>
              <a:rPr lang="pt-BR" dirty="0" err="1" smtClean="0"/>
              <a:t>While</a:t>
            </a:r>
            <a:r>
              <a:rPr lang="pt-BR" dirty="0" smtClean="0"/>
              <a:t>...)</a:t>
            </a:r>
          </a:p>
          <a:p>
            <a:r>
              <a:rPr lang="pt-BR" dirty="0" smtClean="0"/>
              <a:t>Fortran(primeira linguagem da geração)</a:t>
            </a:r>
          </a:p>
          <a:p>
            <a:r>
              <a:rPr lang="pt-BR" dirty="0" smtClean="0"/>
              <a:t>COBOL (primeira LP voltada para aplicações comerciais, usada em mainframe)</a:t>
            </a:r>
          </a:p>
          <a:p>
            <a:r>
              <a:rPr lang="pt-BR" b="1" dirty="0" smtClean="0"/>
              <a:t>3º Geração:</a:t>
            </a:r>
          </a:p>
          <a:p>
            <a:r>
              <a:rPr lang="pt-BR" dirty="0" smtClean="0"/>
              <a:t>Linguagens de alto nível de uso geral (Pascal, PL/1 e ADA)</a:t>
            </a:r>
          </a:p>
          <a:p>
            <a:r>
              <a:rPr lang="pt-BR" dirty="0" smtClean="0"/>
              <a:t>Linguagens Orientadas a objeto (</a:t>
            </a:r>
            <a:r>
              <a:rPr lang="pt-BR" dirty="0" err="1" smtClean="0"/>
              <a:t>SmallTalk</a:t>
            </a:r>
            <a:r>
              <a:rPr lang="pt-BR" dirty="0" smtClean="0"/>
              <a:t>, C++, </a:t>
            </a:r>
            <a:r>
              <a:rPr lang="pt-BR" dirty="0" err="1" smtClean="0"/>
              <a:t>Java,Javascript</a:t>
            </a:r>
            <a:r>
              <a:rPr lang="pt-BR" dirty="0" smtClean="0"/>
              <a:t>, PHP, Python)</a:t>
            </a:r>
          </a:p>
          <a:p>
            <a:r>
              <a:rPr lang="pt-BR" dirty="0" smtClean="0"/>
              <a:t>Linguagens Especializadas (LISP e PROLOG(IA) e FORTH(SW para microprocessadores)</a:t>
            </a:r>
          </a:p>
          <a:p>
            <a:r>
              <a:rPr lang="pt-BR" b="1" dirty="0" smtClean="0"/>
              <a:t>4º Geração:</a:t>
            </a:r>
          </a:p>
          <a:p>
            <a:r>
              <a:rPr lang="pt-BR" dirty="0" smtClean="0"/>
              <a:t>Linguagem de Consulta(SQL)</a:t>
            </a:r>
          </a:p>
          <a:p>
            <a:r>
              <a:rPr lang="pt-BR" dirty="0" smtClean="0"/>
              <a:t>Linguagens geradoras de programas (</a:t>
            </a:r>
            <a:r>
              <a:rPr lang="pt-BR" dirty="0" err="1" smtClean="0"/>
              <a:t>Rational</a:t>
            </a:r>
            <a:r>
              <a:rPr lang="pt-BR" dirty="0" smtClean="0"/>
              <a:t> Rose, System </a:t>
            </a:r>
            <a:r>
              <a:rPr lang="pt-BR" dirty="0" err="1" smtClean="0"/>
              <a:t>Arquitect</a:t>
            </a:r>
            <a:r>
              <a:rPr lang="pt-BR" dirty="0" smtClean="0"/>
              <a:t>)</a:t>
            </a:r>
          </a:p>
          <a:p>
            <a:r>
              <a:rPr lang="pt-BR" dirty="0" smtClean="0"/>
              <a:t>Linguagens de Prototipação(Orientado a eventos(DELPHI, Visual Basic, C#)</a:t>
            </a:r>
          </a:p>
        </p:txBody>
      </p:sp>
    </p:spTree>
    <p:extLst>
      <p:ext uri="{BB962C8B-B14F-4D97-AF65-F5344CB8AC3E}">
        <p14:creationId xmlns:p14="http://schemas.microsoft.com/office/powerpoint/2010/main" val="2055854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 de Computadores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08181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558</TotalTime>
  <Words>1404</Words>
  <Application>Microsoft Office PowerPoint</Application>
  <PresentationFormat>Widescreen</PresentationFormat>
  <Paragraphs>156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2" baseType="lpstr">
      <vt:lpstr>Arial</vt:lpstr>
      <vt:lpstr>Trebuchet MS</vt:lpstr>
      <vt:lpstr>Wingdings 3</vt:lpstr>
      <vt:lpstr>Facetado</vt:lpstr>
      <vt:lpstr>Revisão de Arquitetura de Computadores 2 </vt:lpstr>
      <vt:lpstr>Linguagem de Programação</vt:lpstr>
      <vt:lpstr>O que é </vt:lpstr>
      <vt:lpstr>Como criar um programa simples</vt:lpstr>
      <vt:lpstr>Compilação</vt:lpstr>
      <vt:lpstr>Interpretação </vt:lpstr>
      <vt:lpstr>Como escolher a LP </vt:lpstr>
      <vt:lpstr>Gerações de Linguagem </vt:lpstr>
      <vt:lpstr>Rede de Computadores</vt:lpstr>
      <vt:lpstr>O que é rede de computadores? </vt:lpstr>
      <vt:lpstr>Critérios Importantes</vt:lpstr>
      <vt:lpstr>Classificação de Redes</vt:lpstr>
      <vt:lpstr>Topologias de Rede</vt:lpstr>
      <vt:lpstr>Apresentação do PowerPoint</vt:lpstr>
      <vt:lpstr>Apresentação do PowerPoint</vt:lpstr>
      <vt:lpstr>Apresentação do PowerPoint</vt:lpstr>
      <vt:lpstr>Topografia Lógica </vt:lpstr>
      <vt:lpstr>Servidor</vt:lpstr>
      <vt:lpstr>Ethernet </vt:lpstr>
      <vt:lpstr>Tecnlogias</vt:lpstr>
      <vt:lpstr>Categoria de Cabos TP </vt:lpstr>
      <vt:lpstr>Virtualização</vt:lpstr>
      <vt:lpstr>O que é virtualização?</vt:lpstr>
      <vt:lpstr>O que é Máquina Virtual</vt:lpstr>
      <vt:lpstr>Vantagens da Virtualização</vt:lpstr>
      <vt:lpstr>Desvantagens da Virtualização </vt:lpstr>
      <vt:lpstr>Tipos de uso do servidor </vt:lpstr>
      <vt:lpstr>Virtualização baseado em Hardware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Revisão de Algoritmos</dc:title>
  <dc:creator>FELIPE SOARES CASSEB DOS SANTOS</dc:creator>
  <cp:lastModifiedBy>Felipe Soares Casseb dos Santos</cp:lastModifiedBy>
  <cp:revision>55</cp:revision>
  <dcterms:created xsi:type="dcterms:W3CDTF">2015-10-07T07:24:53Z</dcterms:created>
  <dcterms:modified xsi:type="dcterms:W3CDTF">2015-12-04T08:15:17Z</dcterms:modified>
</cp:coreProperties>
</file>