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474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2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35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362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89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20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7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948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224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bycasseb.com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4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618"/>
            <a:ext cx="4355899" cy="4341663"/>
          </a:xfrm>
          <a:prstGeom prst="rect">
            <a:avLst/>
          </a:prstGeom>
          <a:noFill/>
          <a:effectLst>
            <a:glow rad="749300">
              <a:schemeClr val="bg1">
                <a:alpha val="0"/>
              </a:schemeClr>
            </a:glow>
          </a:effec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 smtClean="0"/>
              <a:t>bycasseb.com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C15E2-9B1B-443B-B0ED-0AA87BB005A0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7" y="111643"/>
            <a:ext cx="1885071" cy="183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2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Revisão de 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by Casseb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5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– Estrutura completa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COLUNA1,COLUNA2,COLUNA3,...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TABELA1,TABELA2,TABELA3,...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WHERE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CONDIÇÃO1,CONDIÇÃO2,CONDIÇÃO3,...;</a:t>
            </a:r>
          </a:p>
          <a:p>
            <a:pPr marL="0" indent="0">
              <a:buNone/>
            </a:pPr>
            <a:endParaRPr lang="pt-BR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800" b="1" dirty="0" smtClean="0">
              <a:solidFill>
                <a:srgbClr val="00206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3224" y="1825625"/>
            <a:ext cx="5210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USU_USUARIO.NOME,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CON.CONTATO.TEL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USU_USUARIO,CON_CONTATO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WHERE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USU_USUARIO.PESSOA = ‘F’ AND 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CON_CONTATO.ID_USU = USU_USUARIO.ID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– Todos 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*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TABELA1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  <a:endParaRPr lang="pt-BR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800" b="1" dirty="0" smtClean="0">
              <a:solidFill>
                <a:srgbClr val="00206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3224" y="1825625"/>
            <a:ext cx="5210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*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USU_USUARIO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9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– Somente algumas colunas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COLUNA1,COLUNA2,COLUNA3,...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TABELA1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  <a:endParaRPr lang="pt-BR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800" b="1" dirty="0" smtClean="0">
              <a:solidFill>
                <a:srgbClr val="00206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3224" y="1825625"/>
            <a:ext cx="5210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NOME,PESSOA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USU_USUARIO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– Condições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COLUNA1,COLUNA2,COLUNA3,...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TABELA1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WHERE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CONDIÇÃO1,CONDIÇÃO2,CONDIÇÃO3,...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  <a:endParaRPr lang="pt-BR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800" b="1" dirty="0" smtClean="0">
              <a:solidFill>
                <a:srgbClr val="00206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3224" y="1825625"/>
            <a:ext cx="5210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NOME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USU_USUARIO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WHERE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NOME </a:t>
            </a:r>
            <a:r>
              <a:rPr lang="pt-BR" sz="1500" b="1" dirty="0" smtClean="0">
                <a:solidFill>
                  <a:srgbClr val="FF0000"/>
                </a:solidFill>
              </a:rPr>
              <a:t>=</a:t>
            </a:r>
            <a:r>
              <a:rPr lang="pt-BR" sz="1500" b="1" dirty="0" smtClean="0">
                <a:solidFill>
                  <a:srgbClr val="002060"/>
                </a:solidFill>
              </a:rPr>
              <a:t> ‘CASSEB’ </a:t>
            </a:r>
            <a:r>
              <a:rPr lang="pt-BR" sz="1500" b="1" dirty="0" smtClean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ID </a:t>
            </a:r>
            <a:r>
              <a:rPr lang="pt-BR" sz="1500" b="1" dirty="0" smtClean="0">
                <a:solidFill>
                  <a:srgbClr val="FF0000"/>
                </a:solidFill>
              </a:rPr>
              <a:t>&gt;</a:t>
            </a:r>
            <a:r>
              <a:rPr lang="pt-BR" sz="1500" b="1" dirty="0" smtClean="0">
                <a:solidFill>
                  <a:srgbClr val="002060"/>
                </a:solidFill>
              </a:rPr>
              <a:t> 5 </a:t>
            </a:r>
            <a:r>
              <a:rPr lang="pt-BR" sz="1500" b="1" dirty="0" smtClean="0">
                <a:solidFill>
                  <a:srgbClr val="FF0000"/>
                </a:solidFill>
              </a:rPr>
              <a:t>AND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DATA_NASCIMENTO </a:t>
            </a:r>
            <a:r>
              <a:rPr lang="pt-BR" sz="1500" b="1" dirty="0" smtClean="0">
                <a:solidFill>
                  <a:srgbClr val="FF0000"/>
                </a:solidFill>
              </a:rPr>
              <a:t>&lt;</a:t>
            </a:r>
            <a:r>
              <a:rPr lang="pt-BR" sz="1500" b="1" dirty="0" smtClean="0">
                <a:solidFill>
                  <a:srgbClr val="002060"/>
                </a:solidFill>
              </a:rPr>
              <a:t> </a:t>
            </a:r>
            <a:r>
              <a:rPr lang="pt-BR" sz="1500" b="1" dirty="0">
                <a:solidFill>
                  <a:srgbClr val="FF0000"/>
                </a:solidFill>
              </a:rPr>
              <a:t>TO_DATE(</a:t>
            </a:r>
            <a:r>
              <a:rPr lang="pt-BR" sz="1500" b="1" dirty="0">
                <a:solidFill>
                  <a:srgbClr val="002060"/>
                </a:solidFill>
              </a:rPr>
              <a:t>'01/02/2016','DD/MM/YYYY</a:t>
            </a:r>
            <a:r>
              <a:rPr lang="pt-BR" sz="1500" b="1" dirty="0" smtClean="0">
                <a:solidFill>
                  <a:srgbClr val="002060"/>
                </a:solidFill>
              </a:rPr>
              <a:t>'</a:t>
            </a:r>
            <a:r>
              <a:rPr lang="pt-BR" sz="1500" b="1" dirty="0" smtClean="0">
                <a:solidFill>
                  <a:srgbClr val="FF0000"/>
                </a:solidFill>
              </a:rPr>
              <a:t>) OR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PESSOA</a:t>
            </a:r>
            <a:r>
              <a:rPr lang="pt-BR" sz="1500" b="1" dirty="0" smtClean="0">
                <a:solidFill>
                  <a:srgbClr val="FF0000"/>
                </a:solidFill>
              </a:rPr>
              <a:t> </a:t>
            </a:r>
            <a:r>
              <a:rPr lang="pt-BR" sz="1500" b="1" dirty="0" smtClean="0">
                <a:solidFill>
                  <a:srgbClr val="002060"/>
                </a:solidFill>
              </a:rPr>
              <a:t>IS </a:t>
            </a:r>
            <a:r>
              <a:rPr lang="pt-BR" sz="1500" b="1" dirty="0" smtClean="0">
                <a:solidFill>
                  <a:srgbClr val="FF0000"/>
                </a:solidFill>
              </a:rPr>
              <a:t>NULL</a:t>
            </a:r>
            <a:r>
              <a:rPr lang="pt-BR" sz="1500" b="1" dirty="0" smtClean="0">
                <a:solidFill>
                  <a:srgbClr val="002060"/>
                </a:solidFill>
              </a:rPr>
              <a:t> </a:t>
            </a:r>
            <a:r>
              <a:rPr lang="pt-BR" sz="1500" b="1" u="sng" dirty="0" smtClean="0">
                <a:solidFill>
                  <a:srgbClr val="FF0000"/>
                </a:solidFill>
              </a:rPr>
              <a:t>AND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DATA_NASCIMENTO IS </a:t>
            </a:r>
            <a:r>
              <a:rPr lang="pt-BR" sz="1500" b="1" dirty="0" smtClean="0">
                <a:solidFill>
                  <a:srgbClr val="FF0000"/>
                </a:solidFill>
              </a:rPr>
              <a:t>NOT NULL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NOME LIKE (‘</a:t>
            </a:r>
            <a:r>
              <a:rPr lang="pt-BR" sz="1500" b="1" dirty="0" smtClean="0">
                <a:solidFill>
                  <a:srgbClr val="002060"/>
                </a:solidFill>
              </a:rPr>
              <a:t>%MINE%</a:t>
            </a:r>
            <a:r>
              <a:rPr lang="pt-BR" sz="1500" b="1" dirty="0" smtClean="0">
                <a:solidFill>
                  <a:srgbClr val="FF0000"/>
                </a:solidFill>
              </a:rPr>
              <a:t>’);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1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– Renomear colunas na exibição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COLUNA1 AS NOVO NOME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TABELA1</a:t>
            </a:r>
            <a:r>
              <a:rPr lang="pt-BR" sz="1800" b="1" dirty="0">
                <a:solidFill>
                  <a:srgbClr val="FF0000"/>
                </a:solidFill>
              </a:rPr>
              <a:t>;</a:t>
            </a: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3224" y="1825625"/>
            <a:ext cx="5210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DATA_NASCIMENTO AS DATA_NASC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USU_USUARIO</a:t>
            </a:r>
            <a:r>
              <a:rPr lang="pt-BR" sz="1800" b="1" dirty="0" smtClean="0">
                <a:solidFill>
                  <a:srgbClr val="FF0000"/>
                </a:solidFill>
              </a:rPr>
              <a:t>;</a:t>
            </a: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– Operações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COLUNA1 </a:t>
            </a:r>
            <a:r>
              <a:rPr lang="pt-BR" sz="1500" b="1" dirty="0" smtClean="0">
                <a:solidFill>
                  <a:srgbClr val="FF0000"/>
                </a:solidFill>
              </a:rPr>
              <a:t>OPERACAO</a:t>
            </a:r>
            <a:r>
              <a:rPr lang="pt-BR" sz="1500" b="1" dirty="0" smtClean="0">
                <a:solidFill>
                  <a:srgbClr val="002060"/>
                </a:solidFill>
              </a:rPr>
              <a:t> COLUNA2 </a:t>
            </a:r>
            <a:r>
              <a:rPr lang="pt-BR" sz="15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 NOME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NOME TABELA</a:t>
            </a:r>
            <a:r>
              <a:rPr lang="pt-BR" sz="1800" b="1" dirty="0" smtClean="0">
                <a:solidFill>
                  <a:srgbClr val="FF0000"/>
                </a:solidFill>
              </a:rPr>
              <a:t>;</a:t>
            </a: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3224" y="1825625"/>
            <a:ext cx="5210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QUANT_PED </a:t>
            </a:r>
            <a:r>
              <a:rPr lang="pt-BR" sz="1500" b="1" dirty="0">
                <a:solidFill>
                  <a:srgbClr val="002060"/>
                </a:solidFill>
              </a:rPr>
              <a:t>* </a:t>
            </a:r>
            <a:r>
              <a:rPr lang="pt-BR" sz="1500" b="1" dirty="0" smtClean="0">
                <a:solidFill>
                  <a:srgbClr val="002060"/>
                </a:solidFill>
              </a:rPr>
              <a:t>JUROS </a:t>
            </a:r>
            <a:r>
              <a:rPr lang="pt-BR" sz="1500" b="1" dirty="0">
                <a:solidFill>
                  <a:srgbClr val="002060"/>
                </a:solidFill>
              </a:rPr>
              <a:t>AS JUROS_COBRAR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USU_USUARIO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WHERE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QUANT_PED </a:t>
            </a:r>
            <a:r>
              <a:rPr lang="pt-BR" sz="1500" b="1" dirty="0" smtClean="0">
                <a:solidFill>
                  <a:srgbClr val="FF0000"/>
                </a:solidFill>
              </a:rPr>
              <a:t>&lt;</a:t>
            </a:r>
            <a:r>
              <a:rPr lang="pt-BR" sz="1500" b="1" dirty="0" smtClean="0">
                <a:solidFill>
                  <a:srgbClr val="002060"/>
                </a:solidFill>
              </a:rPr>
              <a:t> 5</a:t>
            </a:r>
            <a:r>
              <a:rPr lang="pt-BR" sz="1800" b="1" dirty="0" smtClean="0">
                <a:solidFill>
                  <a:srgbClr val="FF0000"/>
                </a:solidFill>
              </a:rPr>
              <a:t>;</a:t>
            </a: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– Ordenação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*</a:t>
            </a:r>
            <a:endParaRPr lang="pt-BR" sz="15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TABELA1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WHERE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ORDER BY</a:t>
            </a:r>
            <a:r>
              <a:rPr lang="pt-BR" sz="1500" b="1" dirty="0" smtClean="0">
                <a:solidFill>
                  <a:srgbClr val="002060"/>
                </a:solidFill>
              </a:rPr>
              <a:t> COLUNA1,COLUNA2 </a:t>
            </a:r>
            <a:r>
              <a:rPr lang="pt-BR" sz="1500" b="1" u="sng" dirty="0" smtClean="0"/>
              <a:t>ASC</a:t>
            </a:r>
            <a:r>
              <a:rPr lang="pt-BR" sz="18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pt-B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002060"/>
                </a:solidFill>
              </a:rPr>
              <a:t>*</a:t>
            </a:r>
            <a:endParaRPr lang="pt-BR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002060"/>
                </a:solidFill>
              </a:rPr>
              <a:t>NOME TABELA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WHERE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ORDER BY</a:t>
            </a:r>
            <a:r>
              <a:rPr lang="pt-BR" sz="1500" b="1" dirty="0">
                <a:solidFill>
                  <a:srgbClr val="002060"/>
                </a:solidFill>
              </a:rPr>
              <a:t> COLUNA </a:t>
            </a:r>
            <a:r>
              <a:rPr lang="pt-BR" sz="1500" b="1" u="sng" dirty="0" smtClean="0"/>
              <a:t>DESC</a:t>
            </a:r>
            <a:r>
              <a:rPr lang="pt-BR" sz="1800" b="1" dirty="0" smtClean="0">
                <a:solidFill>
                  <a:srgbClr val="FF0000"/>
                </a:solidFill>
              </a:rPr>
              <a:t>;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3224" y="1825625"/>
            <a:ext cx="521057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BR" sz="1600" b="1" dirty="0" smtClean="0"/>
          </a:p>
          <a:p>
            <a:pPr marL="0" indent="0">
              <a:buNone/>
            </a:pPr>
            <a:r>
              <a:rPr lang="pt-BR" sz="1600" b="1" dirty="0" smtClean="0"/>
              <a:t>ORDEM CRESCENTE – EM CASO DE EMPATE CONSIDERAR DATA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SELECT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002060"/>
                </a:solidFill>
              </a:rPr>
              <a:t>*</a:t>
            </a:r>
            <a:endParaRPr lang="pt-BR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USU_USUARIO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WHERE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ORDER BY</a:t>
            </a:r>
            <a:r>
              <a:rPr lang="pt-BR" sz="1500" b="1" dirty="0">
                <a:solidFill>
                  <a:srgbClr val="002060"/>
                </a:solidFill>
              </a:rPr>
              <a:t> </a:t>
            </a:r>
            <a:r>
              <a:rPr lang="pt-BR" sz="1500" b="1" dirty="0" smtClean="0">
                <a:solidFill>
                  <a:srgbClr val="002060"/>
                </a:solidFill>
              </a:rPr>
              <a:t>NOME,DATA_NASCIMENTO </a:t>
            </a:r>
            <a:r>
              <a:rPr lang="pt-BR" sz="1500" b="1" u="sng" dirty="0"/>
              <a:t>ASC</a:t>
            </a:r>
            <a:r>
              <a:rPr lang="pt-BR" sz="1800" b="1" dirty="0" smtClean="0">
                <a:solidFill>
                  <a:srgbClr val="FF0000"/>
                </a:solidFill>
              </a:rPr>
              <a:t>; </a:t>
            </a:r>
            <a:endParaRPr lang="pt-B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800" b="1" dirty="0"/>
              <a:t>ORDEM </a:t>
            </a:r>
            <a:r>
              <a:rPr lang="pt-BR" sz="1800" b="1" dirty="0" smtClean="0"/>
              <a:t>DECRESCENTE</a:t>
            </a:r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2060"/>
                </a:solidFill>
              </a:rPr>
              <a:t>*</a:t>
            </a:r>
            <a:endParaRPr lang="pt-B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002060"/>
                </a:solidFill>
              </a:rPr>
              <a:t>USU_USUARIO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WHERE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ORDER BY</a:t>
            </a:r>
            <a:r>
              <a:rPr lang="pt-BR" sz="1800" b="1" dirty="0">
                <a:solidFill>
                  <a:srgbClr val="002060"/>
                </a:solidFill>
              </a:rPr>
              <a:t> NOME </a:t>
            </a:r>
            <a:r>
              <a:rPr lang="pt-BR" sz="1800" b="1" u="sng" dirty="0" smtClean="0"/>
              <a:t>DESC</a:t>
            </a:r>
            <a:r>
              <a:rPr lang="pt-BR" sz="2000" b="1" dirty="0" smtClean="0">
                <a:solidFill>
                  <a:srgbClr val="FF0000"/>
                </a:solidFill>
              </a:rPr>
              <a:t>; </a:t>
            </a:r>
            <a:endParaRPr lang="pt-BR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endParaRPr lang="pt-BR" sz="18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– Distintos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DISTINCT </a:t>
            </a:r>
            <a:r>
              <a:rPr lang="pt-BR" sz="1500" b="1" dirty="0" smtClean="0">
                <a:solidFill>
                  <a:srgbClr val="002060"/>
                </a:solidFill>
              </a:rPr>
              <a:t>COLUNA</a:t>
            </a:r>
            <a:endParaRPr lang="pt-BR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002060"/>
                </a:solidFill>
              </a:rPr>
              <a:t>NOME TABELA</a:t>
            </a:r>
            <a:r>
              <a:rPr lang="pt-BR" sz="1800" b="1" dirty="0">
                <a:solidFill>
                  <a:srgbClr val="FF0000"/>
                </a:solidFill>
              </a:rPr>
              <a:t>;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3224" y="1825625"/>
            <a:ext cx="5210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SELECT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DISTINCT</a:t>
            </a:r>
            <a:r>
              <a:rPr lang="pt-BR" sz="1500" b="1" dirty="0">
                <a:solidFill>
                  <a:srgbClr val="002060"/>
                </a:solidFill>
              </a:rPr>
              <a:t> </a:t>
            </a:r>
            <a:r>
              <a:rPr lang="pt-BR" sz="1500" b="1" dirty="0" smtClean="0">
                <a:solidFill>
                  <a:srgbClr val="002060"/>
                </a:solidFill>
              </a:rPr>
              <a:t>NOME</a:t>
            </a:r>
            <a:endParaRPr lang="pt-BR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USU_USUARIO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 smtClean="0"/>
              <a:t>RETORNA SOMENTE VALORES DISTINTOS</a:t>
            </a:r>
            <a:endParaRPr lang="pt-BR" sz="1500" b="1" dirty="0"/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– Contador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COUNT(*) </a:t>
            </a:r>
            <a:r>
              <a:rPr lang="pt-BR" sz="1500" b="1" dirty="0" smtClean="0">
                <a:solidFill>
                  <a:srgbClr val="002060"/>
                </a:solidFill>
              </a:rPr>
              <a:t>COLUNA</a:t>
            </a:r>
            <a:endParaRPr lang="pt-BR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FROM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002060"/>
                </a:solidFill>
              </a:rPr>
              <a:t>NOME TABELA</a:t>
            </a:r>
            <a:r>
              <a:rPr lang="pt-BR" sz="1800" b="1" dirty="0">
                <a:solidFill>
                  <a:srgbClr val="FF0000"/>
                </a:solidFill>
              </a:rPr>
              <a:t>;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3224" y="1825625"/>
            <a:ext cx="5210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COUNT(*) </a:t>
            </a:r>
            <a:r>
              <a:rPr lang="pt-BR" sz="1500" b="1" dirty="0" smtClean="0">
                <a:solidFill>
                  <a:srgbClr val="002060"/>
                </a:solidFill>
              </a:rPr>
              <a:t>JA_NASCIDOS</a:t>
            </a:r>
            <a:endParaRPr lang="pt-BR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USU_USUARIO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WHERE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002060"/>
                </a:solidFill>
              </a:rPr>
              <a:t>DATA_NASCIMENTO </a:t>
            </a:r>
            <a:r>
              <a:rPr lang="pt-BR" sz="1500" b="1" dirty="0">
                <a:solidFill>
                  <a:srgbClr val="FF0000"/>
                </a:solidFill>
              </a:rPr>
              <a:t>&lt;</a:t>
            </a:r>
            <a:r>
              <a:rPr lang="pt-BR" sz="1500" b="1" dirty="0">
                <a:solidFill>
                  <a:srgbClr val="002060"/>
                </a:solidFill>
              </a:rPr>
              <a:t> </a:t>
            </a:r>
            <a:r>
              <a:rPr lang="pt-BR" sz="1500" b="1" dirty="0">
                <a:solidFill>
                  <a:srgbClr val="FF0000"/>
                </a:solidFill>
              </a:rPr>
              <a:t>TO_DATE(</a:t>
            </a:r>
            <a:r>
              <a:rPr lang="pt-BR" sz="1500" b="1" dirty="0" smtClean="0">
                <a:solidFill>
                  <a:srgbClr val="002060"/>
                </a:solidFill>
              </a:rPr>
              <a:t>'05/06/2016</a:t>
            </a:r>
            <a:r>
              <a:rPr lang="pt-BR" sz="1500" b="1" dirty="0">
                <a:solidFill>
                  <a:srgbClr val="002060"/>
                </a:solidFill>
              </a:rPr>
              <a:t>','DD/MM/YYYY</a:t>
            </a:r>
            <a:r>
              <a:rPr lang="pt-BR" sz="1500" b="1" dirty="0" smtClean="0">
                <a:solidFill>
                  <a:srgbClr val="002060"/>
                </a:solidFill>
              </a:rPr>
              <a:t>'</a:t>
            </a:r>
            <a:r>
              <a:rPr lang="pt-BR" sz="1500" b="1" dirty="0" smtClean="0">
                <a:solidFill>
                  <a:srgbClr val="FF0000"/>
                </a:solidFill>
              </a:rPr>
              <a:t>)</a:t>
            </a:r>
            <a:r>
              <a:rPr lang="pt-BR" sz="1800" b="1" dirty="0" smtClean="0">
                <a:solidFill>
                  <a:srgbClr val="FF0000"/>
                </a:solidFill>
              </a:rPr>
              <a:t>;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 smtClean="0"/>
              <a:t>RETORNA A QUANTIDADE DE USUÁRIOS COM DATA DE NASCIMENTO ANTERIOR A 05/06/2016</a:t>
            </a:r>
            <a:endParaRPr lang="pt-BR" sz="1500" b="1" dirty="0"/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4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– </a:t>
            </a:r>
            <a:r>
              <a:rPr lang="pt-BR" dirty="0" err="1" smtClean="0"/>
              <a:t>Soma,Minimo</a:t>
            </a:r>
            <a:r>
              <a:rPr lang="pt-BR" dirty="0" smtClean="0"/>
              <a:t> e Máximo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SUM(</a:t>
            </a:r>
            <a:r>
              <a:rPr lang="pt-BR" sz="1500" b="1" dirty="0" smtClean="0">
                <a:solidFill>
                  <a:srgbClr val="002060"/>
                </a:solidFill>
              </a:rPr>
              <a:t>COLUNA</a:t>
            </a:r>
            <a:r>
              <a:rPr lang="pt-BR" sz="1500" b="1" dirty="0" smtClean="0">
                <a:solidFill>
                  <a:srgbClr val="FF0000"/>
                </a:solidFill>
              </a:rPr>
              <a:t>)</a:t>
            </a:r>
            <a:endParaRPr lang="pt-BR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FROM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NOME TABELA</a:t>
            </a:r>
            <a:r>
              <a:rPr lang="pt-BR" sz="18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pt-B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MAX(</a:t>
            </a:r>
            <a:r>
              <a:rPr lang="pt-BR" sz="1500" b="1" dirty="0" smtClean="0">
                <a:solidFill>
                  <a:srgbClr val="002060"/>
                </a:solidFill>
              </a:rPr>
              <a:t>COLUNA</a:t>
            </a:r>
            <a:r>
              <a:rPr lang="pt-BR" sz="1500" b="1" dirty="0" smtClean="0">
                <a:solidFill>
                  <a:srgbClr val="FF0000"/>
                </a:solidFill>
              </a:rPr>
              <a:t>),MIN(</a:t>
            </a:r>
            <a:r>
              <a:rPr lang="pt-BR" sz="1500" b="1" dirty="0" smtClean="0">
                <a:solidFill>
                  <a:srgbClr val="002060"/>
                </a:solidFill>
              </a:rPr>
              <a:t>COLUNA</a:t>
            </a:r>
            <a:r>
              <a:rPr lang="pt-BR" sz="1500" b="1" dirty="0" smtClean="0">
                <a:solidFill>
                  <a:srgbClr val="FF0000"/>
                </a:solidFill>
              </a:rPr>
              <a:t>)</a:t>
            </a:r>
            <a:endParaRPr lang="pt-BR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002060"/>
                </a:solidFill>
              </a:rPr>
              <a:t>NOME TABELA</a:t>
            </a:r>
            <a:r>
              <a:rPr lang="pt-BR" sz="18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3224" y="1825625"/>
            <a:ext cx="5210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SUM(</a:t>
            </a:r>
            <a:r>
              <a:rPr lang="pt-BR" sz="1500" b="1" dirty="0">
                <a:solidFill>
                  <a:srgbClr val="002060"/>
                </a:solidFill>
              </a:rPr>
              <a:t>QUANT_FILHOS</a:t>
            </a:r>
            <a:r>
              <a:rPr lang="pt-BR" sz="1500" b="1" dirty="0">
                <a:solidFill>
                  <a:srgbClr val="FF0000"/>
                </a:solidFill>
              </a:rPr>
              <a:t>)</a:t>
            </a:r>
            <a:endParaRPr lang="pt-BR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002060"/>
                </a:solidFill>
              </a:rPr>
              <a:t>USU_USUARIO</a:t>
            </a:r>
            <a:r>
              <a:rPr lang="pt-BR" sz="1800" b="1" dirty="0" smtClean="0">
                <a:solidFill>
                  <a:srgbClr val="FF0000"/>
                </a:solidFill>
              </a:rPr>
              <a:t>;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 smtClean="0"/>
              <a:t>RETORNA A SOMA DE TODOS OS FILHOS DOS USUARIOS</a:t>
            </a:r>
          </a:p>
          <a:p>
            <a:pPr marL="0" indent="0">
              <a:buNone/>
            </a:pPr>
            <a:endParaRPr lang="pt-BR" sz="1500" b="1" dirty="0" smtClean="0"/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MAX(</a:t>
            </a:r>
            <a:r>
              <a:rPr lang="pt-BR" sz="1500" b="1" dirty="0" smtClean="0">
                <a:solidFill>
                  <a:srgbClr val="002060"/>
                </a:solidFill>
              </a:rPr>
              <a:t>NOME</a:t>
            </a:r>
            <a:r>
              <a:rPr lang="pt-BR" sz="1500" b="1" dirty="0" smtClean="0">
                <a:solidFill>
                  <a:srgbClr val="FF0000"/>
                </a:solidFill>
              </a:rPr>
              <a:t>),MIN(</a:t>
            </a:r>
            <a:r>
              <a:rPr lang="pt-BR" sz="1500" b="1" dirty="0" smtClean="0">
                <a:solidFill>
                  <a:srgbClr val="002060"/>
                </a:solidFill>
              </a:rPr>
              <a:t>NOME</a:t>
            </a:r>
            <a:r>
              <a:rPr lang="pt-BR" sz="1500" b="1" dirty="0" smtClean="0">
                <a:solidFill>
                  <a:srgbClr val="FF0000"/>
                </a:solidFill>
              </a:rPr>
              <a:t>)</a:t>
            </a:r>
            <a:endParaRPr lang="pt-BR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USU_USUARIO</a:t>
            </a:r>
            <a:r>
              <a:rPr lang="pt-BR" sz="1800" b="1" dirty="0" smtClean="0">
                <a:solidFill>
                  <a:srgbClr val="FF0000"/>
                </a:solidFill>
              </a:rPr>
              <a:t>;</a:t>
            </a:r>
            <a:endParaRPr lang="pt-B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/>
              <a:t>RETORNA </a:t>
            </a:r>
            <a:r>
              <a:rPr lang="pt-BR" sz="1500" b="1" dirty="0" smtClean="0"/>
              <a:t>O PRIMEIRO NOME E O ULTIMO NOME</a:t>
            </a:r>
            <a:endParaRPr lang="pt-BR" sz="1500" b="1" dirty="0"/>
          </a:p>
          <a:p>
            <a:pPr marL="0" indent="0">
              <a:buNone/>
            </a:pPr>
            <a:endParaRPr lang="pt-BR" sz="1500" b="1" dirty="0"/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DDL – Estruturando seu banco</a:t>
            </a:r>
            <a:endParaRPr lang="pt-BR" dirty="0" smtClean="0"/>
          </a:p>
          <a:p>
            <a:r>
              <a:rPr lang="pt-BR" dirty="0" smtClean="0"/>
              <a:t>DML – Manipulando os dados do banco</a:t>
            </a:r>
            <a:endParaRPr lang="pt-BR" dirty="0" smtClean="0"/>
          </a:p>
          <a:p>
            <a:r>
              <a:rPr lang="pt-BR" dirty="0" smtClean="0"/>
              <a:t>DCL – Quem pode fazer o que?</a:t>
            </a:r>
          </a:p>
          <a:p>
            <a:r>
              <a:rPr lang="pt-BR" dirty="0" smtClean="0"/>
              <a:t>DTL – Controlando as transações do banco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4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– Agrupamento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COLUNA</a:t>
            </a:r>
            <a:r>
              <a:rPr lang="pt-BR" sz="1500" b="1" dirty="0" smtClean="0">
                <a:solidFill>
                  <a:srgbClr val="FF0000"/>
                </a:solidFill>
              </a:rPr>
              <a:t>,COUNT(*) </a:t>
            </a:r>
            <a:r>
              <a:rPr lang="pt-BR" sz="1500" b="1" dirty="0" smtClean="0">
                <a:solidFill>
                  <a:srgbClr val="002060"/>
                </a:solidFill>
              </a:rPr>
              <a:t>NOME COLUNA COUNT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FROM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NOME TABELA</a:t>
            </a:r>
            <a:r>
              <a:rPr lang="pt-BR" sz="18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pt-BR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3224" y="1825625"/>
            <a:ext cx="5210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002060"/>
                </a:solidFill>
              </a:rPr>
              <a:t>DATA_NASCIMENTO</a:t>
            </a:r>
            <a:r>
              <a:rPr lang="pt-BR" sz="1500" b="1" dirty="0">
                <a:solidFill>
                  <a:srgbClr val="FF0000"/>
                </a:solidFill>
              </a:rPr>
              <a:t>,COUNT(*) </a:t>
            </a:r>
            <a:r>
              <a:rPr lang="pt-BR" sz="1500" b="1" dirty="0">
                <a:solidFill>
                  <a:srgbClr val="002060"/>
                </a:solidFill>
              </a:rPr>
              <a:t>TOTAL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USU_USUARIO </a:t>
            </a:r>
            <a:r>
              <a:rPr lang="pt-BR" sz="1500" b="1" dirty="0" smtClean="0">
                <a:solidFill>
                  <a:srgbClr val="FF0000"/>
                </a:solidFill>
              </a:rPr>
              <a:t>GROUP BY </a:t>
            </a:r>
            <a:r>
              <a:rPr lang="pt-BR" sz="1500" b="1" dirty="0" smtClean="0">
                <a:solidFill>
                  <a:srgbClr val="002060"/>
                </a:solidFill>
              </a:rPr>
              <a:t>DATA_NASCIMENTO</a:t>
            </a:r>
            <a:r>
              <a:rPr lang="pt-BR" sz="1800" b="1" dirty="0" smtClean="0">
                <a:solidFill>
                  <a:srgbClr val="FF0000"/>
                </a:solidFill>
              </a:rPr>
              <a:t>;</a:t>
            </a:r>
            <a:endParaRPr lang="pt-B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 smtClean="0"/>
              <a:t>RETORNA A QUANTIDADE TOTAL DE USUARIOS SEPARADO POR DATA DE NASCIMENTO</a:t>
            </a:r>
          </a:p>
          <a:p>
            <a:pPr marL="0" indent="0">
              <a:buNone/>
            </a:pPr>
            <a:endParaRPr lang="pt-BR" sz="1500" b="1" dirty="0"/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– Produto Cartesiano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TABELA1.COLUNA1,TABELA2,COLUNA2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FROM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TABELA1,TABELA2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WHERE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TABELA1.COLUNA1</a:t>
            </a:r>
            <a:r>
              <a:rPr lang="pt-BR" sz="1500" b="1" dirty="0" smtClean="0">
                <a:solidFill>
                  <a:srgbClr val="FF0000"/>
                </a:solidFill>
              </a:rPr>
              <a:t> = </a:t>
            </a:r>
            <a:r>
              <a:rPr lang="pt-BR" sz="1500" b="1" dirty="0" smtClean="0">
                <a:solidFill>
                  <a:srgbClr val="002060"/>
                </a:solidFill>
              </a:rPr>
              <a:t>TABELA2.COLUNA2</a:t>
            </a:r>
            <a:r>
              <a:rPr lang="pt-BR" sz="18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pt-BR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3224" y="1825625"/>
            <a:ext cx="5210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USU_USUARIO.NOME,CON_CONTATO.TEL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FROM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USU_USUARIO,CON_CONTATO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WHERE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USU_USUARIO.ID</a:t>
            </a:r>
            <a:r>
              <a:rPr lang="pt-BR" sz="1500" b="1" dirty="0" smtClean="0">
                <a:solidFill>
                  <a:srgbClr val="FF0000"/>
                </a:solidFill>
              </a:rPr>
              <a:t> </a:t>
            </a:r>
            <a:r>
              <a:rPr lang="pt-BR" sz="1500" b="1" dirty="0">
                <a:solidFill>
                  <a:srgbClr val="FF0000"/>
                </a:solidFill>
              </a:rPr>
              <a:t>= </a:t>
            </a:r>
            <a:r>
              <a:rPr lang="pt-BR" sz="1500" b="1" dirty="0" smtClean="0">
                <a:solidFill>
                  <a:srgbClr val="002060"/>
                </a:solidFill>
              </a:rPr>
              <a:t>CON_CONTATO.ID_USU</a:t>
            </a:r>
            <a:r>
              <a:rPr lang="pt-BR" sz="1800" b="1" dirty="0" smtClean="0">
                <a:solidFill>
                  <a:srgbClr val="FF0000"/>
                </a:solidFill>
              </a:rPr>
              <a:t>;</a:t>
            </a:r>
            <a:endParaRPr lang="pt-B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/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4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– Junção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TABELA1.COLUNA1,TABELA2,COLUNA2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FROM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TABELA1 </a:t>
            </a:r>
            <a:r>
              <a:rPr lang="pt-BR" sz="1500" b="1" dirty="0" smtClean="0">
                <a:solidFill>
                  <a:srgbClr val="FF0000"/>
                </a:solidFill>
              </a:rPr>
              <a:t>JOIN</a:t>
            </a:r>
            <a:r>
              <a:rPr lang="pt-BR" sz="1500" b="1" dirty="0" smtClean="0">
                <a:solidFill>
                  <a:srgbClr val="002060"/>
                </a:solidFill>
              </a:rPr>
              <a:t> TABELA2 </a:t>
            </a:r>
            <a:r>
              <a:rPr lang="pt-BR" sz="1500" b="1" dirty="0" smtClean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002060"/>
                </a:solidFill>
              </a:rPr>
              <a:t>TABELA1.COLUNA1</a:t>
            </a:r>
            <a:r>
              <a:rPr lang="pt-BR" sz="1500" b="1" dirty="0">
                <a:solidFill>
                  <a:srgbClr val="FF0000"/>
                </a:solidFill>
              </a:rPr>
              <a:t> = </a:t>
            </a:r>
            <a:r>
              <a:rPr lang="pt-BR" sz="1500" b="1" dirty="0">
                <a:solidFill>
                  <a:srgbClr val="002060"/>
                </a:solidFill>
              </a:rPr>
              <a:t>TABELA2.COLUNA2</a:t>
            </a:r>
            <a:r>
              <a:rPr lang="pt-BR" sz="1800" b="1" dirty="0" smtClean="0">
                <a:solidFill>
                  <a:srgbClr val="FF0000"/>
                </a:solidFill>
              </a:rPr>
              <a:t>;</a:t>
            </a:r>
            <a:endParaRPr lang="pt-BR" sz="15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002060"/>
                </a:solidFill>
              </a:rPr>
              <a:t>TABELA1.COLUNA1,TABELA2,COLUNA2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002060"/>
                </a:solidFill>
              </a:rPr>
              <a:t>TABELA1 </a:t>
            </a:r>
            <a:r>
              <a:rPr lang="pt-BR" sz="1500" b="1" dirty="0" smtClean="0">
                <a:solidFill>
                  <a:srgbClr val="FF0000"/>
                </a:solidFill>
              </a:rPr>
              <a:t>LEFT JOIN</a:t>
            </a:r>
            <a:r>
              <a:rPr lang="pt-BR" sz="1500" b="1" dirty="0" smtClean="0">
                <a:solidFill>
                  <a:srgbClr val="002060"/>
                </a:solidFill>
              </a:rPr>
              <a:t> </a:t>
            </a:r>
            <a:r>
              <a:rPr lang="pt-BR" sz="1500" b="1" dirty="0">
                <a:solidFill>
                  <a:srgbClr val="002060"/>
                </a:solidFill>
              </a:rPr>
              <a:t>TABELA2 </a:t>
            </a:r>
            <a:r>
              <a:rPr lang="pt-BR" sz="1500" b="1" dirty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002060"/>
                </a:solidFill>
              </a:rPr>
              <a:t>TABELA1.COLUNA1</a:t>
            </a:r>
            <a:r>
              <a:rPr lang="pt-BR" sz="1500" b="1" dirty="0">
                <a:solidFill>
                  <a:srgbClr val="FF0000"/>
                </a:solidFill>
              </a:rPr>
              <a:t> = </a:t>
            </a:r>
            <a:r>
              <a:rPr lang="pt-BR" sz="1500" b="1" dirty="0">
                <a:solidFill>
                  <a:srgbClr val="002060"/>
                </a:solidFill>
              </a:rPr>
              <a:t>TABELA2.COLUNA2</a:t>
            </a:r>
            <a:r>
              <a:rPr lang="pt-BR" sz="1800" b="1" dirty="0">
                <a:solidFill>
                  <a:srgbClr val="FF0000"/>
                </a:solidFill>
              </a:rPr>
              <a:t>;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3224" y="1825625"/>
            <a:ext cx="521057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USU_USUARIO.NOME,CON_CONTATO.TEL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FROM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USU_USUARIO </a:t>
            </a:r>
            <a:r>
              <a:rPr lang="pt-BR" sz="1500" b="1" dirty="0" smtClean="0">
                <a:solidFill>
                  <a:srgbClr val="FF0000"/>
                </a:solidFill>
              </a:rPr>
              <a:t>JOIN </a:t>
            </a:r>
            <a:r>
              <a:rPr lang="pt-BR" sz="1500" b="1" dirty="0" smtClean="0">
                <a:solidFill>
                  <a:srgbClr val="002060"/>
                </a:solidFill>
              </a:rPr>
              <a:t>CON_CONTATO </a:t>
            </a:r>
            <a:r>
              <a:rPr lang="pt-BR" sz="1500" b="1" dirty="0" smtClean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002060"/>
                </a:solidFill>
              </a:rPr>
              <a:t>USU_USUARIO.ID</a:t>
            </a:r>
            <a:r>
              <a:rPr lang="pt-BR" sz="1500" b="1" dirty="0">
                <a:solidFill>
                  <a:srgbClr val="FF0000"/>
                </a:solidFill>
              </a:rPr>
              <a:t> = </a:t>
            </a:r>
            <a:r>
              <a:rPr lang="pt-BR" sz="1500" b="1" dirty="0" smtClean="0">
                <a:solidFill>
                  <a:srgbClr val="002060"/>
                </a:solidFill>
              </a:rPr>
              <a:t>CON_CONTATO.ID_USU</a:t>
            </a:r>
            <a:r>
              <a:rPr lang="pt-BR" sz="1800" b="1" dirty="0" smtClean="0">
                <a:solidFill>
                  <a:srgbClr val="FF0000"/>
                </a:solidFill>
              </a:rPr>
              <a:t>;</a:t>
            </a:r>
            <a:endParaRPr lang="pt-BR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/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002060"/>
                </a:solidFill>
              </a:rPr>
              <a:t>USU_USUARIO.NOME,CON_CONTATO.TEL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002060"/>
                </a:solidFill>
              </a:rPr>
              <a:t>USU_USUARIO </a:t>
            </a:r>
            <a:r>
              <a:rPr lang="pt-BR" sz="1500" b="1" dirty="0" smtClean="0">
                <a:solidFill>
                  <a:srgbClr val="FF0000"/>
                </a:solidFill>
              </a:rPr>
              <a:t>LEFT</a:t>
            </a:r>
            <a:r>
              <a:rPr lang="pt-BR" sz="1500" b="1" dirty="0" smtClean="0">
                <a:solidFill>
                  <a:srgbClr val="002060"/>
                </a:solidFill>
              </a:rPr>
              <a:t> </a:t>
            </a:r>
            <a:r>
              <a:rPr lang="pt-BR" sz="1500" b="1" dirty="0" smtClean="0">
                <a:solidFill>
                  <a:srgbClr val="FF0000"/>
                </a:solidFill>
              </a:rPr>
              <a:t>JOIN </a:t>
            </a:r>
            <a:r>
              <a:rPr lang="pt-BR" sz="1500" b="1" dirty="0">
                <a:solidFill>
                  <a:srgbClr val="002060"/>
                </a:solidFill>
              </a:rPr>
              <a:t>CON_CONTATO </a:t>
            </a:r>
            <a:r>
              <a:rPr lang="pt-BR" sz="1500" b="1" dirty="0">
                <a:solidFill>
                  <a:srgbClr val="FF0000"/>
                </a:solidFill>
              </a:rPr>
              <a:t>ON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002060"/>
                </a:solidFill>
              </a:rPr>
              <a:t>USU_USUARIO.ID</a:t>
            </a:r>
            <a:r>
              <a:rPr lang="pt-BR" sz="1500" b="1" dirty="0">
                <a:solidFill>
                  <a:srgbClr val="FF0000"/>
                </a:solidFill>
              </a:rPr>
              <a:t> = </a:t>
            </a:r>
            <a:r>
              <a:rPr lang="pt-BR" sz="1500" b="1" dirty="0">
                <a:solidFill>
                  <a:srgbClr val="002060"/>
                </a:solidFill>
              </a:rPr>
              <a:t>CON_CONTATO.ID_USU</a:t>
            </a:r>
            <a:r>
              <a:rPr lang="pt-BR" sz="18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pt-BR" sz="1500" b="1" dirty="0" smtClean="0"/>
              <a:t>NO CASO DO LEFT JOIN TODOS OS USUARIOS IRÃO APARECER, CASO NÃO TENHA RELAÇÃO COM O CONTATO, FICARÃO COM CONTEUDO NULL</a:t>
            </a:r>
            <a:endParaRPr lang="pt-BR" sz="15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9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/>
          <a:lstStyle/>
          <a:p>
            <a:r>
              <a:rPr lang="pt-BR" dirty="0" err="1" smtClean="0"/>
              <a:t>Select</a:t>
            </a:r>
            <a:r>
              <a:rPr lang="pt-BR" dirty="0" smtClean="0"/>
              <a:t> – Múltiplos 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*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NOME TABELA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WHERE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COLUNA</a:t>
            </a:r>
            <a:r>
              <a:rPr lang="pt-BR" sz="1500" b="1" dirty="0" smtClean="0">
                <a:solidFill>
                  <a:srgbClr val="FF0000"/>
                </a:solidFill>
              </a:rPr>
              <a:t> IN (</a:t>
            </a:r>
            <a:r>
              <a:rPr lang="pt-BR" sz="1500" b="1" dirty="0" smtClean="0">
                <a:solidFill>
                  <a:srgbClr val="002060"/>
                </a:solidFill>
              </a:rPr>
              <a:t>VALOR1,VALOR2,...</a:t>
            </a:r>
            <a:r>
              <a:rPr lang="pt-BR" sz="1500" b="1" dirty="0" smtClean="0">
                <a:solidFill>
                  <a:srgbClr val="FF0000"/>
                </a:solidFill>
              </a:rPr>
              <a:t>);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3224" y="1825625"/>
            <a:ext cx="5210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>
                <a:solidFill>
                  <a:srgbClr val="FF0000"/>
                </a:solidFill>
              </a:rPr>
              <a:t>SELECT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002060"/>
                </a:solidFill>
              </a:rPr>
              <a:t>*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400" b="1" dirty="0" smtClean="0">
                <a:solidFill>
                  <a:srgbClr val="002060"/>
                </a:solidFill>
              </a:rPr>
              <a:t>USU_USUARIO</a:t>
            </a:r>
            <a:endParaRPr lang="pt-BR" sz="1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WHERE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NOME</a:t>
            </a:r>
            <a:r>
              <a:rPr lang="pt-BR" sz="1500" b="1" dirty="0" smtClean="0">
                <a:solidFill>
                  <a:srgbClr val="FF0000"/>
                </a:solidFill>
              </a:rPr>
              <a:t> </a:t>
            </a:r>
            <a:r>
              <a:rPr lang="pt-BR" sz="1500" b="1" dirty="0">
                <a:solidFill>
                  <a:srgbClr val="FF0000"/>
                </a:solidFill>
              </a:rPr>
              <a:t>IN </a:t>
            </a:r>
            <a:r>
              <a:rPr lang="pt-BR" sz="1500" b="1" dirty="0" smtClean="0">
                <a:solidFill>
                  <a:srgbClr val="FF0000"/>
                </a:solidFill>
              </a:rPr>
              <a:t>(</a:t>
            </a:r>
            <a:r>
              <a:rPr lang="pt-BR" sz="1500" b="1" dirty="0" smtClean="0">
                <a:solidFill>
                  <a:srgbClr val="002060"/>
                </a:solidFill>
              </a:rPr>
              <a:t>‘CASSEB’</a:t>
            </a:r>
            <a:r>
              <a:rPr lang="pt-BR" sz="1500" b="1" dirty="0" smtClean="0">
                <a:solidFill>
                  <a:srgbClr val="FF0000"/>
                </a:solidFill>
              </a:rPr>
              <a:t>,</a:t>
            </a:r>
            <a:r>
              <a:rPr lang="pt-BR" sz="1500" b="1" dirty="0" smtClean="0">
                <a:solidFill>
                  <a:srgbClr val="002060"/>
                </a:solidFill>
              </a:rPr>
              <a:t>’FELIPE’</a:t>
            </a:r>
            <a:r>
              <a:rPr lang="pt-BR" sz="1500" b="1" dirty="0" smtClean="0">
                <a:solidFill>
                  <a:srgbClr val="FF0000"/>
                </a:solidFill>
              </a:rPr>
              <a:t>);</a:t>
            </a: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0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/>
          <a:lstStyle/>
          <a:p>
            <a:r>
              <a:rPr lang="pt-BR" dirty="0" smtClean="0"/>
              <a:t>Update – Alterando 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UPDATE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TABELA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SET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COLUNA</a:t>
            </a:r>
            <a:r>
              <a:rPr lang="pt-BR" sz="1500" b="1" dirty="0" smtClean="0">
                <a:solidFill>
                  <a:srgbClr val="FF0000"/>
                </a:solidFill>
              </a:rPr>
              <a:t> = </a:t>
            </a:r>
            <a:r>
              <a:rPr lang="pt-BR" sz="1500" b="1" dirty="0" smtClean="0">
                <a:solidFill>
                  <a:srgbClr val="002060"/>
                </a:solidFill>
              </a:rPr>
              <a:t>VALOR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WHERE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CONDIÇÃO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3224" y="1825625"/>
            <a:ext cx="5210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>
                <a:solidFill>
                  <a:srgbClr val="FF0000"/>
                </a:solidFill>
              </a:rPr>
              <a:t>UPDATE</a:t>
            </a:r>
          </a:p>
          <a:p>
            <a:pPr marL="0" indent="0">
              <a:buNone/>
            </a:pPr>
            <a:r>
              <a:rPr lang="pt-BR" sz="1400" b="1" dirty="0" smtClean="0">
                <a:solidFill>
                  <a:srgbClr val="002060"/>
                </a:solidFill>
              </a:rPr>
              <a:t>USU_USUARIO</a:t>
            </a:r>
            <a:endParaRPr lang="pt-BR" sz="1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FF0000"/>
                </a:solidFill>
              </a:rPr>
              <a:t>SET</a:t>
            </a:r>
          </a:p>
          <a:p>
            <a:pPr marL="0" indent="0">
              <a:buNone/>
            </a:pPr>
            <a:r>
              <a:rPr lang="pt-BR" sz="1400" b="1" dirty="0" smtClean="0">
                <a:solidFill>
                  <a:srgbClr val="002060"/>
                </a:solidFill>
              </a:rPr>
              <a:t>NOME</a:t>
            </a:r>
            <a:r>
              <a:rPr lang="pt-BR" sz="1400" b="1" dirty="0" smtClean="0">
                <a:solidFill>
                  <a:srgbClr val="FF0000"/>
                </a:solidFill>
              </a:rPr>
              <a:t> </a:t>
            </a:r>
            <a:r>
              <a:rPr lang="pt-BR" sz="1400" b="1" dirty="0">
                <a:solidFill>
                  <a:srgbClr val="FF0000"/>
                </a:solidFill>
              </a:rPr>
              <a:t>= </a:t>
            </a:r>
            <a:r>
              <a:rPr lang="pt-BR" sz="1400" b="1" dirty="0" smtClean="0">
                <a:solidFill>
                  <a:srgbClr val="002060"/>
                </a:solidFill>
              </a:rPr>
              <a:t>‘CASSEB2’</a:t>
            </a:r>
            <a:endParaRPr lang="pt-BR" sz="1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WHERE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NOME </a:t>
            </a:r>
            <a:r>
              <a:rPr lang="pt-BR" sz="1500" dirty="0" smtClean="0">
                <a:solidFill>
                  <a:srgbClr val="FF0000"/>
                </a:solidFill>
              </a:rPr>
              <a:t>=</a:t>
            </a:r>
            <a:r>
              <a:rPr lang="pt-BR" sz="1500" b="1" dirty="0" smtClean="0">
                <a:solidFill>
                  <a:srgbClr val="002060"/>
                </a:solidFill>
              </a:rPr>
              <a:t> ‘CASSEB’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2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/>
          <a:lstStyle/>
          <a:p>
            <a:r>
              <a:rPr lang="pt-BR" dirty="0" smtClean="0"/>
              <a:t>Delete – Deletando registros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DELETE FROM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TABELA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WHERE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CONDIÇÃO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3224" y="1825625"/>
            <a:ext cx="5210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>
                <a:solidFill>
                  <a:srgbClr val="FF0000"/>
                </a:solidFill>
              </a:rPr>
              <a:t>DELETE FROM</a:t>
            </a:r>
          </a:p>
          <a:p>
            <a:pPr marL="0" indent="0">
              <a:buNone/>
            </a:pPr>
            <a:r>
              <a:rPr lang="pt-BR" sz="1400" b="1" dirty="0" smtClean="0">
                <a:solidFill>
                  <a:srgbClr val="002060"/>
                </a:solidFill>
              </a:rPr>
              <a:t>USU_USUARIO</a:t>
            </a:r>
            <a:endParaRPr lang="pt-BR" sz="1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FF0000"/>
                </a:solidFill>
              </a:rPr>
              <a:t>WHERE</a:t>
            </a:r>
          </a:p>
          <a:p>
            <a:pPr marL="0" indent="0">
              <a:buNone/>
            </a:pPr>
            <a:r>
              <a:rPr lang="pt-BR" sz="1400" b="1" dirty="0" smtClean="0">
                <a:solidFill>
                  <a:srgbClr val="002060"/>
                </a:solidFill>
              </a:rPr>
              <a:t>ID </a:t>
            </a:r>
            <a:r>
              <a:rPr lang="pt-BR" sz="1400" b="1" dirty="0" smtClean="0">
                <a:solidFill>
                  <a:srgbClr val="FF0000"/>
                </a:solidFill>
              </a:rPr>
              <a:t>=</a:t>
            </a:r>
            <a:r>
              <a:rPr lang="pt-BR" sz="1400" b="1" dirty="0" smtClean="0">
                <a:solidFill>
                  <a:srgbClr val="002060"/>
                </a:solidFill>
              </a:rPr>
              <a:t> 5</a:t>
            </a:r>
            <a:r>
              <a:rPr lang="pt-BR" sz="1400" b="1" dirty="0" smtClean="0">
                <a:solidFill>
                  <a:srgbClr val="FF0000"/>
                </a:solidFill>
              </a:rPr>
              <a:t>;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78532" cy="1325563"/>
          </a:xfrm>
        </p:spPr>
        <p:txBody>
          <a:bodyPr/>
          <a:lstStyle/>
          <a:p>
            <a:r>
              <a:rPr lang="pt-BR" dirty="0" smtClean="0"/>
              <a:t>DCL – Data </a:t>
            </a:r>
            <a:r>
              <a:rPr lang="pt-BR" dirty="0" err="1" smtClean="0"/>
              <a:t>Control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70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/>
          <a:lstStyle/>
          <a:p>
            <a:r>
              <a:rPr lang="pt-BR" dirty="0" smtClean="0"/>
              <a:t>Criando um novo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CREATE USER </a:t>
            </a:r>
            <a:r>
              <a:rPr lang="pt-BR" sz="1500" b="1" dirty="0" smtClean="0">
                <a:solidFill>
                  <a:srgbClr val="002060"/>
                </a:solidFill>
              </a:rPr>
              <a:t>USUARIO</a:t>
            </a:r>
          </a:p>
          <a:p>
            <a:pPr marL="0" indent="0">
              <a:buNone/>
            </a:pPr>
            <a:r>
              <a:rPr lang="pt-BR" sz="1500" b="1" dirty="0" smtClean="0"/>
              <a:t>IDENTIFIED BY </a:t>
            </a:r>
            <a:r>
              <a:rPr lang="pt-BR" sz="1500" b="1" dirty="0" smtClean="0">
                <a:solidFill>
                  <a:srgbClr val="002060"/>
                </a:solidFill>
              </a:rPr>
              <a:t>SENHA;</a:t>
            </a:r>
          </a:p>
          <a:p>
            <a:pPr marL="0" indent="0">
              <a:buNone/>
            </a:pP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ALTER USER </a:t>
            </a:r>
            <a:r>
              <a:rPr lang="pt-BR" sz="1500" b="1" dirty="0" smtClean="0">
                <a:solidFill>
                  <a:srgbClr val="002060"/>
                </a:solidFill>
              </a:rPr>
              <a:t>USUARIO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IDENTIFIED BY </a:t>
            </a:r>
            <a:r>
              <a:rPr lang="pt-BR" sz="1500" b="1" dirty="0" smtClean="0">
                <a:solidFill>
                  <a:srgbClr val="002060"/>
                </a:solidFill>
              </a:rPr>
              <a:t>SENHA;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15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GRANT CREATE SESSION TO </a:t>
            </a:r>
            <a:r>
              <a:rPr lang="pt-BR" sz="1500" b="1" dirty="0" smtClean="0">
                <a:solidFill>
                  <a:srgbClr val="002060"/>
                </a:solidFill>
              </a:rPr>
              <a:t>USUARIO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3224" y="1825625"/>
            <a:ext cx="5210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>
                <a:solidFill>
                  <a:srgbClr val="FF0000"/>
                </a:solidFill>
              </a:rPr>
              <a:t>CREATE USER </a:t>
            </a:r>
            <a:r>
              <a:rPr lang="pt-BR" sz="1400" b="1" dirty="0" smtClean="0">
                <a:solidFill>
                  <a:srgbClr val="002060"/>
                </a:solidFill>
              </a:rPr>
              <a:t>CASSEB</a:t>
            </a:r>
          </a:p>
          <a:p>
            <a:pPr marL="0" indent="0">
              <a:buNone/>
            </a:pPr>
            <a:r>
              <a:rPr lang="pt-BR" sz="1400" b="1" dirty="0" smtClean="0"/>
              <a:t>IDENTIFIED BY </a:t>
            </a:r>
            <a:r>
              <a:rPr lang="pt-BR" sz="1400" b="1" dirty="0" smtClean="0">
                <a:solidFill>
                  <a:srgbClr val="002060"/>
                </a:solidFill>
              </a:rPr>
              <a:t>123</a:t>
            </a:r>
            <a:r>
              <a:rPr lang="pt-BR" sz="1400" b="1" dirty="0" smtClean="0"/>
              <a:t>;</a:t>
            </a:r>
          </a:p>
          <a:p>
            <a:pPr marL="0" indent="0">
              <a:buNone/>
            </a:pPr>
            <a:endParaRPr lang="pt-BR" sz="1400" b="1" dirty="0" smtClean="0"/>
          </a:p>
          <a:p>
            <a:pPr marL="0" indent="0">
              <a:buNone/>
            </a:pPr>
            <a:r>
              <a:rPr lang="pt-BR" sz="1400" b="1" dirty="0" smtClean="0"/>
              <a:t>ALTERANDO SENHA DO USUARIO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0000"/>
                </a:solidFill>
              </a:rPr>
              <a:t>ALTER USER </a:t>
            </a:r>
            <a:r>
              <a:rPr lang="pt-BR" sz="1400" b="1" dirty="0" smtClean="0">
                <a:solidFill>
                  <a:srgbClr val="002060"/>
                </a:solidFill>
              </a:rPr>
              <a:t>CASSEB</a:t>
            </a:r>
            <a:endParaRPr lang="pt-BR" sz="1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FF0000"/>
                </a:solidFill>
              </a:rPr>
              <a:t>IDENTIFIED BY </a:t>
            </a:r>
            <a:r>
              <a:rPr lang="pt-BR" sz="1400" b="1" dirty="0" smtClean="0">
                <a:solidFill>
                  <a:srgbClr val="002060"/>
                </a:solidFill>
              </a:rPr>
              <a:t>456;</a:t>
            </a:r>
          </a:p>
          <a:p>
            <a:pPr marL="0" indent="0">
              <a:buNone/>
            </a:pPr>
            <a:endParaRPr lang="pt-BR" sz="1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400" b="1" dirty="0" smtClean="0"/>
              <a:t>DANDO PERMISSÃO AO USUARIO CONECTAR AO BANCO</a:t>
            </a:r>
          </a:p>
          <a:p>
            <a:pPr marL="0" indent="0">
              <a:buNone/>
            </a:pPr>
            <a:r>
              <a:rPr lang="pt-BR" sz="1400" b="1" dirty="0">
                <a:solidFill>
                  <a:srgbClr val="FF0000"/>
                </a:solidFill>
              </a:rPr>
              <a:t>GRANT CREATE SESSION TO </a:t>
            </a:r>
            <a:r>
              <a:rPr lang="pt-BR" sz="1400" b="1" dirty="0" smtClean="0">
                <a:solidFill>
                  <a:srgbClr val="002060"/>
                </a:solidFill>
              </a:rPr>
              <a:t>CASSEB</a:t>
            </a:r>
            <a:r>
              <a:rPr lang="pt-BR" sz="1400" b="1" dirty="0" smtClean="0">
                <a:solidFill>
                  <a:srgbClr val="FF0000"/>
                </a:solidFill>
              </a:rPr>
              <a:t>;</a:t>
            </a:r>
            <a:endParaRPr lang="pt-BR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14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7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/>
          <a:lstStyle/>
          <a:p>
            <a:r>
              <a:rPr lang="pt-BR" dirty="0" smtClean="0"/>
              <a:t>Criando grupos de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CREATE ROLE </a:t>
            </a:r>
            <a:r>
              <a:rPr lang="pt-BR" sz="1500" b="1" dirty="0" smtClean="0">
                <a:solidFill>
                  <a:srgbClr val="002060"/>
                </a:solidFill>
              </a:rPr>
              <a:t>NOME PAPEL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GRANT </a:t>
            </a:r>
            <a:r>
              <a:rPr lang="pt-BR" sz="1500" b="1" dirty="0" smtClean="0">
                <a:solidFill>
                  <a:srgbClr val="002060"/>
                </a:solidFill>
              </a:rPr>
              <a:t>NOME PAPEL </a:t>
            </a:r>
            <a:r>
              <a:rPr lang="pt-BR" sz="1500" b="1" dirty="0" smtClean="0">
                <a:solidFill>
                  <a:srgbClr val="FF0000"/>
                </a:solidFill>
              </a:rPr>
              <a:t>TO </a:t>
            </a:r>
            <a:r>
              <a:rPr lang="pt-BR" sz="1500" b="1" dirty="0" smtClean="0">
                <a:solidFill>
                  <a:srgbClr val="002060"/>
                </a:solidFill>
              </a:rPr>
              <a:t>USUARIO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3224" y="1825625"/>
            <a:ext cx="5210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>
                <a:solidFill>
                  <a:srgbClr val="FF0000"/>
                </a:solidFill>
              </a:rPr>
              <a:t>CREATE ROLE </a:t>
            </a:r>
            <a:r>
              <a:rPr lang="pt-BR" sz="1400" b="1" dirty="0" smtClean="0">
                <a:solidFill>
                  <a:srgbClr val="002060"/>
                </a:solidFill>
              </a:rPr>
              <a:t>ADMINISTRADORES</a:t>
            </a:r>
            <a:r>
              <a:rPr lang="pt-BR" sz="1400" b="1" dirty="0" smtClean="0">
                <a:solidFill>
                  <a:srgbClr val="FF0000"/>
                </a:solidFill>
              </a:rPr>
              <a:t>;</a:t>
            </a:r>
            <a:endParaRPr lang="pt-BR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FF0000"/>
                </a:solidFill>
              </a:rPr>
              <a:t>GRANT </a:t>
            </a:r>
            <a:r>
              <a:rPr lang="pt-BR" sz="1400" b="1" dirty="0" smtClean="0">
                <a:solidFill>
                  <a:srgbClr val="002060"/>
                </a:solidFill>
              </a:rPr>
              <a:t>ADMINISTRADORES</a:t>
            </a:r>
            <a:r>
              <a:rPr lang="pt-BR" sz="1400" b="1" dirty="0" smtClean="0">
                <a:solidFill>
                  <a:srgbClr val="FF0000"/>
                </a:solidFill>
              </a:rPr>
              <a:t> TO </a:t>
            </a:r>
            <a:r>
              <a:rPr lang="pt-BR" sz="1400" b="1" dirty="0" smtClean="0">
                <a:solidFill>
                  <a:srgbClr val="002060"/>
                </a:solidFill>
              </a:rPr>
              <a:t>CASSEB</a:t>
            </a:r>
            <a:r>
              <a:rPr lang="pt-BR" sz="1400" b="1" dirty="0" smtClean="0">
                <a:solidFill>
                  <a:srgbClr val="FF0000"/>
                </a:solidFill>
              </a:rPr>
              <a:t>;</a:t>
            </a:r>
            <a:endParaRPr lang="pt-BR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14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/>
          <a:lstStyle/>
          <a:p>
            <a:r>
              <a:rPr lang="pt-BR" dirty="0" smtClean="0"/>
              <a:t>Atribuindo e retirando privilégios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GRANT SELECT ON </a:t>
            </a:r>
            <a:r>
              <a:rPr lang="pt-BR" sz="1500" b="1" dirty="0" smtClean="0">
                <a:solidFill>
                  <a:srgbClr val="002060"/>
                </a:solidFill>
              </a:rPr>
              <a:t>USUARIO.TABELA</a:t>
            </a:r>
            <a:r>
              <a:rPr lang="pt-BR" sz="1500" b="1" dirty="0" smtClean="0">
                <a:solidFill>
                  <a:srgbClr val="FF0000"/>
                </a:solidFill>
              </a:rPr>
              <a:t> TO </a:t>
            </a:r>
            <a:r>
              <a:rPr lang="pt-BR" sz="1500" b="1" dirty="0" smtClean="0">
                <a:solidFill>
                  <a:srgbClr val="002060"/>
                </a:solidFill>
              </a:rPr>
              <a:t>USUARIO/PAPEL</a:t>
            </a: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GRANT </a:t>
            </a:r>
            <a:r>
              <a:rPr lang="pt-BR" sz="1500" b="1" dirty="0" smtClean="0">
                <a:solidFill>
                  <a:srgbClr val="FF0000"/>
                </a:solidFill>
              </a:rPr>
              <a:t>INSERT </a:t>
            </a:r>
            <a:r>
              <a:rPr lang="pt-BR" sz="1500" b="1" dirty="0">
                <a:solidFill>
                  <a:srgbClr val="FF0000"/>
                </a:solidFill>
              </a:rPr>
              <a:t>ON </a:t>
            </a:r>
            <a:r>
              <a:rPr lang="pt-BR" sz="1500" b="1" dirty="0">
                <a:solidFill>
                  <a:srgbClr val="002060"/>
                </a:solidFill>
              </a:rPr>
              <a:t>USUARIO.TABELA</a:t>
            </a:r>
            <a:r>
              <a:rPr lang="pt-BR" sz="1500" b="1" dirty="0">
                <a:solidFill>
                  <a:srgbClr val="FF0000"/>
                </a:solidFill>
              </a:rPr>
              <a:t> TO </a:t>
            </a:r>
            <a:r>
              <a:rPr lang="pt-BR" sz="1500" b="1" dirty="0">
                <a:solidFill>
                  <a:srgbClr val="002060"/>
                </a:solidFill>
              </a:rPr>
              <a:t>USUARIO/PAPEL</a:t>
            </a:r>
          </a:p>
          <a:p>
            <a:pPr marL="0" indent="0">
              <a:buNone/>
            </a:pPr>
            <a:endParaRPr lang="pt-BR" sz="15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GRANT </a:t>
            </a:r>
            <a:r>
              <a:rPr lang="pt-BR" sz="1500" b="1" dirty="0" smtClean="0">
                <a:solidFill>
                  <a:srgbClr val="FF0000"/>
                </a:solidFill>
              </a:rPr>
              <a:t>UPDATE </a:t>
            </a:r>
            <a:r>
              <a:rPr lang="pt-BR" sz="1500" b="1" dirty="0">
                <a:solidFill>
                  <a:srgbClr val="FF0000"/>
                </a:solidFill>
              </a:rPr>
              <a:t>ON </a:t>
            </a:r>
            <a:r>
              <a:rPr lang="pt-BR" sz="1500" b="1" dirty="0">
                <a:solidFill>
                  <a:srgbClr val="002060"/>
                </a:solidFill>
              </a:rPr>
              <a:t>USUARIO.TABELA</a:t>
            </a:r>
            <a:r>
              <a:rPr lang="pt-BR" sz="1500" b="1" dirty="0">
                <a:solidFill>
                  <a:srgbClr val="FF0000"/>
                </a:solidFill>
              </a:rPr>
              <a:t> TO </a:t>
            </a:r>
            <a:r>
              <a:rPr lang="pt-BR" sz="1500" b="1" dirty="0">
                <a:solidFill>
                  <a:srgbClr val="002060"/>
                </a:solidFill>
              </a:rPr>
              <a:t>USUARIO/PAPEL</a:t>
            </a:r>
          </a:p>
          <a:p>
            <a:pPr marL="0" indent="0">
              <a:buNone/>
            </a:pPr>
            <a:endParaRPr lang="pt-BR" sz="15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GRANT </a:t>
            </a:r>
            <a:r>
              <a:rPr lang="pt-BR" sz="1500" b="1" dirty="0" smtClean="0">
                <a:solidFill>
                  <a:srgbClr val="FF0000"/>
                </a:solidFill>
              </a:rPr>
              <a:t>DELETE </a:t>
            </a:r>
            <a:r>
              <a:rPr lang="pt-BR" sz="1500" b="1" dirty="0">
                <a:solidFill>
                  <a:srgbClr val="FF0000"/>
                </a:solidFill>
              </a:rPr>
              <a:t>ON </a:t>
            </a:r>
            <a:r>
              <a:rPr lang="pt-BR" sz="1500" b="1" dirty="0">
                <a:solidFill>
                  <a:srgbClr val="002060"/>
                </a:solidFill>
              </a:rPr>
              <a:t>USUARIO.TABELA</a:t>
            </a:r>
            <a:r>
              <a:rPr lang="pt-BR" sz="1500" b="1" dirty="0">
                <a:solidFill>
                  <a:srgbClr val="FF0000"/>
                </a:solidFill>
              </a:rPr>
              <a:t> TO </a:t>
            </a:r>
            <a:r>
              <a:rPr lang="pt-BR" sz="1500" b="1" dirty="0" smtClean="0">
                <a:solidFill>
                  <a:srgbClr val="002060"/>
                </a:solidFill>
              </a:rPr>
              <a:t>USUARIO/PAPEL</a:t>
            </a:r>
          </a:p>
          <a:p>
            <a:pPr marL="0" indent="0">
              <a:buNone/>
            </a:pP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REVOKE </a:t>
            </a:r>
            <a:r>
              <a:rPr lang="pt-BR" sz="1500" b="1" dirty="0">
                <a:solidFill>
                  <a:srgbClr val="FF0000"/>
                </a:solidFill>
              </a:rPr>
              <a:t>DELETE ON </a:t>
            </a:r>
            <a:r>
              <a:rPr lang="pt-BR" sz="1500" b="1" dirty="0">
                <a:solidFill>
                  <a:srgbClr val="002060"/>
                </a:solidFill>
              </a:rPr>
              <a:t>USUARIO.TABELA</a:t>
            </a:r>
            <a:r>
              <a:rPr lang="pt-BR" sz="1500" b="1" dirty="0">
                <a:solidFill>
                  <a:srgbClr val="FF0000"/>
                </a:solidFill>
              </a:rPr>
              <a:t> TO </a:t>
            </a:r>
            <a:r>
              <a:rPr lang="pt-BR" sz="1500" b="1" dirty="0">
                <a:solidFill>
                  <a:srgbClr val="002060"/>
                </a:solidFill>
              </a:rPr>
              <a:t>USUARIO/PAPEL</a:t>
            </a:r>
          </a:p>
          <a:p>
            <a:pPr marL="0" indent="0">
              <a:buNone/>
            </a:pP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15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3224" y="1825625"/>
            <a:ext cx="5210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>
                <a:solidFill>
                  <a:srgbClr val="FF0000"/>
                </a:solidFill>
              </a:rPr>
              <a:t>GRANT SELECT ON </a:t>
            </a:r>
            <a:r>
              <a:rPr lang="pt-BR" sz="1400" b="1" dirty="0" smtClean="0">
                <a:solidFill>
                  <a:srgbClr val="002060"/>
                </a:solidFill>
              </a:rPr>
              <a:t>CASSEB.USU_USUARIO</a:t>
            </a:r>
            <a:r>
              <a:rPr lang="pt-BR" sz="1400" b="1" dirty="0" smtClean="0">
                <a:solidFill>
                  <a:srgbClr val="FF0000"/>
                </a:solidFill>
              </a:rPr>
              <a:t> </a:t>
            </a:r>
            <a:r>
              <a:rPr lang="pt-BR" sz="1400" b="1" dirty="0">
                <a:solidFill>
                  <a:srgbClr val="FF0000"/>
                </a:solidFill>
              </a:rPr>
              <a:t>TO </a:t>
            </a:r>
            <a:r>
              <a:rPr lang="pt-BR" sz="1400" b="1" dirty="0" smtClean="0">
                <a:solidFill>
                  <a:srgbClr val="002060"/>
                </a:solidFill>
              </a:rPr>
              <a:t>CASSEB</a:t>
            </a:r>
            <a:endParaRPr lang="pt-BR" sz="1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FF0000"/>
                </a:solidFill>
              </a:rPr>
              <a:t>GRANT INSERT ON </a:t>
            </a:r>
            <a:r>
              <a:rPr lang="pt-BR" sz="1400" b="1" dirty="0">
                <a:solidFill>
                  <a:srgbClr val="002060"/>
                </a:solidFill>
              </a:rPr>
              <a:t>CASSEB.USU_USUARIO</a:t>
            </a:r>
            <a:r>
              <a:rPr lang="pt-BR" sz="1400" b="1" dirty="0" smtClean="0">
                <a:solidFill>
                  <a:srgbClr val="FF0000"/>
                </a:solidFill>
              </a:rPr>
              <a:t> </a:t>
            </a:r>
            <a:r>
              <a:rPr lang="pt-BR" sz="1400" b="1" dirty="0">
                <a:solidFill>
                  <a:srgbClr val="FF0000"/>
                </a:solidFill>
              </a:rPr>
              <a:t>TO </a:t>
            </a:r>
            <a:r>
              <a:rPr lang="pt-BR" sz="1400" b="1" dirty="0">
                <a:solidFill>
                  <a:srgbClr val="002060"/>
                </a:solidFill>
              </a:rPr>
              <a:t>CASSEB</a:t>
            </a:r>
          </a:p>
          <a:p>
            <a:pPr marL="0" indent="0">
              <a:buNone/>
            </a:pPr>
            <a:endParaRPr lang="pt-BR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FF0000"/>
                </a:solidFill>
              </a:rPr>
              <a:t>GRANT UPDATE ON </a:t>
            </a:r>
            <a:r>
              <a:rPr lang="pt-BR" sz="1400" b="1" dirty="0">
                <a:solidFill>
                  <a:srgbClr val="002060"/>
                </a:solidFill>
              </a:rPr>
              <a:t>CASSEB.USU_USUARIO</a:t>
            </a:r>
            <a:r>
              <a:rPr lang="pt-BR" sz="1400" b="1" dirty="0" smtClean="0">
                <a:solidFill>
                  <a:srgbClr val="FF0000"/>
                </a:solidFill>
              </a:rPr>
              <a:t> </a:t>
            </a:r>
            <a:r>
              <a:rPr lang="pt-BR" sz="1400" b="1" dirty="0">
                <a:solidFill>
                  <a:srgbClr val="FF0000"/>
                </a:solidFill>
              </a:rPr>
              <a:t>TO </a:t>
            </a:r>
            <a:r>
              <a:rPr lang="pt-BR" sz="1400" b="1" dirty="0">
                <a:solidFill>
                  <a:srgbClr val="002060"/>
                </a:solidFill>
              </a:rPr>
              <a:t>CASSEB</a:t>
            </a:r>
          </a:p>
          <a:p>
            <a:pPr marL="0" indent="0">
              <a:buNone/>
            </a:pPr>
            <a:endParaRPr lang="pt-BR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400" b="1" dirty="0" smtClean="0">
                <a:solidFill>
                  <a:srgbClr val="FF0000"/>
                </a:solidFill>
              </a:rPr>
              <a:t>GRANT DELETE ON </a:t>
            </a:r>
            <a:r>
              <a:rPr lang="pt-BR" sz="1400" b="1" dirty="0">
                <a:solidFill>
                  <a:srgbClr val="002060"/>
                </a:solidFill>
              </a:rPr>
              <a:t>CASSEB.USU_USUARIO</a:t>
            </a:r>
            <a:r>
              <a:rPr lang="pt-BR" sz="1400" b="1" dirty="0" smtClean="0">
                <a:solidFill>
                  <a:srgbClr val="FF0000"/>
                </a:solidFill>
              </a:rPr>
              <a:t> </a:t>
            </a:r>
            <a:r>
              <a:rPr lang="pt-BR" sz="1400" b="1" dirty="0">
                <a:solidFill>
                  <a:srgbClr val="FF0000"/>
                </a:solidFill>
              </a:rPr>
              <a:t>TO </a:t>
            </a:r>
            <a:r>
              <a:rPr lang="pt-BR" sz="1400" b="1" dirty="0" smtClean="0">
                <a:solidFill>
                  <a:srgbClr val="002060"/>
                </a:solidFill>
              </a:rPr>
              <a:t>CASSEB</a:t>
            </a:r>
            <a:endParaRPr lang="pt-BR" sz="1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1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400" b="1" dirty="0" smtClean="0">
                <a:solidFill>
                  <a:srgbClr val="FF0000"/>
                </a:solidFill>
              </a:rPr>
              <a:t>REVOKE </a:t>
            </a:r>
            <a:r>
              <a:rPr lang="pt-BR" sz="1400" b="1" dirty="0">
                <a:solidFill>
                  <a:srgbClr val="FF0000"/>
                </a:solidFill>
              </a:rPr>
              <a:t>DELETE ON </a:t>
            </a:r>
            <a:r>
              <a:rPr lang="pt-BR" sz="1400" b="1" dirty="0">
                <a:solidFill>
                  <a:srgbClr val="002060"/>
                </a:solidFill>
              </a:rPr>
              <a:t>CASSEB.USU_USUARIO</a:t>
            </a:r>
            <a:r>
              <a:rPr lang="pt-BR" sz="1400" b="1" dirty="0">
                <a:solidFill>
                  <a:srgbClr val="FF0000"/>
                </a:solidFill>
              </a:rPr>
              <a:t> TO </a:t>
            </a:r>
            <a:r>
              <a:rPr lang="pt-BR" sz="1400" b="1" dirty="0">
                <a:solidFill>
                  <a:srgbClr val="002060"/>
                </a:solidFill>
              </a:rPr>
              <a:t>CASSEB</a:t>
            </a:r>
          </a:p>
          <a:p>
            <a:pPr marL="0" indent="0">
              <a:buNone/>
            </a:pPr>
            <a:endParaRPr lang="pt-BR" sz="14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0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DDL – Data </a:t>
            </a:r>
            <a:r>
              <a:rPr lang="pt-BR" dirty="0" err="1" smtClean="0"/>
              <a:t>Control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/>
          <a:lstStyle/>
          <a:p>
            <a:r>
              <a:rPr lang="pt-BR" dirty="0" err="1" smtClean="0"/>
              <a:t>Views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CREATE</a:t>
            </a:r>
            <a:r>
              <a:rPr lang="pt-BR" sz="1500" b="1" dirty="0" smtClean="0">
                <a:solidFill>
                  <a:srgbClr val="002060"/>
                </a:solidFill>
              </a:rPr>
              <a:t> </a:t>
            </a:r>
            <a:r>
              <a:rPr lang="pt-BR" sz="1500" b="1" dirty="0" smtClean="0"/>
              <a:t>OR REPLACE </a:t>
            </a:r>
            <a:r>
              <a:rPr lang="pt-BR" sz="1500" b="1" dirty="0" smtClean="0">
                <a:solidFill>
                  <a:srgbClr val="FF0000"/>
                </a:solidFill>
              </a:rPr>
              <a:t>VIEW</a:t>
            </a:r>
            <a:r>
              <a:rPr lang="pt-BR" sz="1500" b="1" dirty="0" smtClean="0">
                <a:solidFill>
                  <a:srgbClr val="002060"/>
                </a:solidFill>
              </a:rPr>
              <a:t> NOME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AS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CONSULTA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15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3224" y="1825625"/>
            <a:ext cx="5210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>
                <a:solidFill>
                  <a:srgbClr val="FF0000"/>
                </a:solidFill>
              </a:rPr>
              <a:t>CREATE</a:t>
            </a:r>
            <a:r>
              <a:rPr lang="pt-BR" sz="1400" b="1" dirty="0">
                <a:solidFill>
                  <a:srgbClr val="002060"/>
                </a:solidFill>
              </a:rPr>
              <a:t> </a:t>
            </a:r>
            <a:r>
              <a:rPr lang="pt-BR" sz="1400" b="1" dirty="0"/>
              <a:t>OR REPLACE </a:t>
            </a:r>
            <a:r>
              <a:rPr lang="pt-BR" sz="1400" b="1" dirty="0">
                <a:solidFill>
                  <a:srgbClr val="FF0000"/>
                </a:solidFill>
              </a:rPr>
              <a:t>VIEW</a:t>
            </a:r>
            <a:r>
              <a:rPr lang="pt-BR" sz="1400" b="1" dirty="0">
                <a:solidFill>
                  <a:srgbClr val="002060"/>
                </a:solidFill>
              </a:rPr>
              <a:t> </a:t>
            </a:r>
            <a:r>
              <a:rPr lang="pt-BR" sz="1400" b="1" dirty="0" smtClean="0">
                <a:solidFill>
                  <a:srgbClr val="002060"/>
                </a:solidFill>
              </a:rPr>
              <a:t>USUARIO </a:t>
            </a:r>
            <a:r>
              <a:rPr lang="pt-BR" sz="1400" b="1" dirty="0" smtClean="0">
                <a:solidFill>
                  <a:srgbClr val="FF0000"/>
                </a:solidFill>
              </a:rPr>
              <a:t>AS</a:t>
            </a:r>
            <a:endParaRPr lang="pt-BR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400" b="1" dirty="0" smtClean="0">
                <a:solidFill>
                  <a:srgbClr val="FF0000"/>
                </a:solidFill>
              </a:rPr>
              <a:t>SELECT </a:t>
            </a:r>
          </a:p>
          <a:p>
            <a:pPr marL="0" indent="0">
              <a:buNone/>
            </a:pPr>
            <a:r>
              <a:rPr lang="pt-BR" sz="1400" b="1" dirty="0" smtClean="0">
                <a:solidFill>
                  <a:srgbClr val="002060"/>
                </a:solidFill>
              </a:rPr>
              <a:t>USU_USUARIO.NOME,CON_CONTATO.TEL</a:t>
            </a:r>
            <a:r>
              <a:rPr lang="pt-BR" sz="1400" b="1" dirty="0" smtClean="0">
                <a:solidFill>
                  <a:srgbClr val="FF0000"/>
                </a:solidFill>
              </a:rPr>
              <a:t> FROM</a:t>
            </a:r>
          </a:p>
          <a:p>
            <a:pPr marL="0" indent="0">
              <a:buNone/>
            </a:pPr>
            <a:r>
              <a:rPr lang="pt-BR" sz="1400" b="1" dirty="0" smtClean="0">
                <a:solidFill>
                  <a:srgbClr val="002060"/>
                </a:solidFill>
              </a:rPr>
              <a:t>USU_USUARIO</a:t>
            </a:r>
            <a:r>
              <a:rPr lang="pt-BR" sz="1400" b="1" dirty="0" smtClean="0">
                <a:solidFill>
                  <a:srgbClr val="FF0000"/>
                </a:solidFill>
              </a:rPr>
              <a:t> JOIN </a:t>
            </a:r>
            <a:r>
              <a:rPr lang="pt-BR" sz="1400" b="1" dirty="0" smtClean="0">
                <a:solidFill>
                  <a:srgbClr val="002060"/>
                </a:solidFill>
              </a:rPr>
              <a:t>CON_CONTATO</a:t>
            </a:r>
            <a:r>
              <a:rPr lang="pt-BR" sz="1400" b="1" dirty="0" smtClean="0">
                <a:solidFill>
                  <a:srgbClr val="FF0000"/>
                </a:solidFill>
              </a:rPr>
              <a:t> ON</a:t>
            </a:r>
          </a:p>
          <a:p>
            <a:pPr marL="0" indent="0">
              <a:buNone/>
            </a:pPr>
            <a:r>
              <a:rPr lang="pt-BR" sz="1400" b="1" dirty="0" smtClean="0">
                <a:solidFill>
                  <a:srgbClr val="002060"/>
                </a:solidFill>
              </a:rPr>
              <a:t>USU_USUARIO.ID = COM_CONTATO.ID_USU</a:t>
            </a:r>
            <a:r>
              <a:rPr lang="pt-BR" sz="1400" b="1" dirty="0">
                <a:solidFill>
                  <a:srgbClr val="FF0000"/>
                </a:solidFill>
              </a:rPr>
              <a:t>;</a:t>
            </a:r>
            <a:endParaRPr lang="pt-BR" sz="1400" b="1" dirty="0" smtClean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/>
          <a:lstStyle/>
          <a:p>
            <a:r>
              <a:rPr lang="pt-BR" dirty="0" smtClean="0"/>
              <a:t>Casos 1 – Editando um registro que é chave primária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042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300" b="1" dirty="0"/>
              <a:t>Gerar comandos SQL DML para alterar o nome de uma conta</a:t>
            </a:r>
            <a:r>
              <a:rPr lang="pt-BR" sz="1300" b="1" dirty="0" smtClean="0"/>
              <a:t>.</a:t>
            </a:r>
            <a:endParaRPr lang="pt-BR" sz="1300" b="1" dirty="0"/>
          </a:p>
          <a:p>
            <a:pPr marL="0" indent="0">
              <a:buNone/>
            </a:pPr>
            <a:r>
              <a:rPr lang="pt-BR" sz="1300" b="1" dirty="0" smtClean="0"/>
              <a:t>Por ser chave primária precisamos primeiro eliminar todas as </a:t>
            </a:r>
            <a:r>
              <a:rPr lang="pt-BR" sz="1300" b="1" dirty="0" err="1" smtClean="0"/>
              <a:t>constraints</a:t>
            </a:r>
            <a:r>
              <a:rPr lang="pt-BR" sz="1300" b="1" dirty="0" smtClean="0"/>
              <a:t> relacionadas</a:t>
            </a:r>
            <a:endParaRPr lang="pt-BR" sz="1300" b="1" dirty="0"/>
          </a:p>
          <a:p>
            <a:pPr marL="0" indent="0">
              <a:buNone/>
            </a:pPr>
            <a:r>
              <a:rPr lang="pt-BR" sz="1300" b="1" dirty="0" smtClean="0">
                <a:solidFill>
                  <a:srgbClr val="FF0000"/>
                </a:solidFill>
              </a:rPr>
              <a:t>ALTER TABLE </a:t>
            </a:r>
            <a:r>
              <a:rPr lang="pt-BR" sz="1300" b="1" dirty="0" smtClean="0">
                <a:solidFill>
                  <a:srgbClr val="002060"/>
                </a:solidFill>
              </a:rPr>
              <a:t>CTA_CONTA</a:t>
            </a:r>
          </a:p>
          <a:p>
            <a:pPr marL="0" indent="0">
              <a:buNone/>
            </a:pPr>
            <a:r>
              <a:rPr lang="pt-BR" sz="1300" b="1" dirty="0" smtClean="0">
                <a:solidFill>
                  <a:srgbClr val="FF0000"/>
                </a:solidFill>
              </a:rPr>
              <a:t>DROP CONSTRAINT </a:t>
            </a:r>
            <a:r>
              <a:rPr lang="pt-BR" sz="1300" b="1" dirty="0" smtClean="0">
                <a:solidFill>
                  <a:srgbClr val="002060"/>
                </a:solidFill>
              </a:rPr>
              <a:t>CTA_CONTA_PK</a:t>
            </a:r>
            <a:r>
              <a:rPr lang="pt-BR" sz="1300" b="1" dirty="0" smtClean="0">
                <a:solidFill>
                  <a:srgbClr val="FF0000"/>
                </a:solidFill>
              </a:rPr>
              <a:t>;</a:t>
            </a:r>
            <a:endParaRPr lang="pt-BR" sz="13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300" b="1" dirty="0" smtClean="0"/>
              <a:t>Depois alterar o nome para o nome novo</a:t>
            </a:r>
            <a:endParaRPr lang="pt-BR" sz="1300" b="1" dirty="0"/>
          </a:p>
          <a:p>
            <a:pPr marL="0" indent="0">
              <a:buNone/>
            </a:pPr>
            <a:r>
              <a:rPr lang="pt-BR" sz="1300" b="1" dirty="0" smtClean="0">
                <a:solidFill>
                  <a:srgbClr val="FF0000"/>
                </a:solidFill>
              </a:rPr>
              <a:t>UPDATE </a:t>
            </a:r>
            <a:r>
              <a:rPr lang="pt-BR" sz="1300" b="1" dirty="0" smtClean="0">
                <a:solidFill>
                  <a:srgbClr val="002060"/>
                </a:solidFill>
              </a:rPr>
              <a:t>CTA_CONTA</a:t>
            </a:r>
          </a:p>
          <a:p>
            <a:pPr marL="0" indent="0">
              <a:buNone/>
            </a:pPr>
            <a:r>
              <a:rPr lang="pt-BR" sz="1300" b="1" dirty="0" smtClean="0">
                <a:solidFill>
                  <a:srgbClr val="FF0000"/>
                </a:solidFill>
              </a:rPr>
              <a:t>SET </a:t>
            </a:r>
            <a:r>
              <a:rPr lang="pt-BR" sz="1300" b="1" dirty="0" smtClean="0">
                <a:solidFill>
                  <a:srgbClr val="002060"/>
                </a:solidFill>
              </a:rPr>
              <a:t>CTA_NOME</a:t>
            </a:r>
            <a:r>
              <a:rPr lang="pt-BR" sz="1300" b="1" dirty="0" smtClean="0">
                <a:solidFill>
                  <a:srgbClr val="FF0000"/>
                </a:solidFill>
              </a:rPr>
              <a:t> = </a:t>
            </a:r>
            <a:r>
              <a:rPr lang="pt-BR" sz="1300" b="1" dirty="0" smtClean="0">
                <a:solidFill>
                  <a:srgbClr val="002060"/>
                </a:solidFill>
              </a:rPr>
              <a:t>'BATMANFALLS'</a:t>
            </a:r>
          </a:p>
          <a:p>
            <a:pPr marL="0" indent="0">
              <a:buNone/>
            </a:pPr>
            <a:r>
              <a:rPr lang="pt-BR" sz="1300" b="1" dirty="0" smtClean="0">
                <a:solidFill>
                  <a:srgbClr val="FF0000"/>
                </a:solidFill>
              </a:rPr>
              <a:t>WHERE </a:t>
            </a:r>
            <a:r>
              <a:rPr lang="pt-BR" sz="1300" b="1" dirty="0" smtClean="0">
                <a:solidFill>
                  <a:srgbClr val="002060"/>
                </a:solidFill>
              </a:rPr>
              <a:t>CTA_NOME = 'BATMAN'</a:t>
            </a:r>
            <a:r>
              <a:rPr lang="pt-BR" sz="13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pt-BR" sz="1300" b="1" dirty="0"/>
              <a:t>Depois </a:t>
            </a:r>
            <a:r>
              <a:rPr lang="pt-BR" sz="1300" b="1" dirty="0" smtClean="0"/>
              <a:t>recriar as </a:t>
            </a:r>
            <a:r>
              <a:rPr lang="pt-BR" sz="1300" b="1" dirty="0" err="1" smtClean="0"/>
              <a:t>constraints</a:t>
            </a:r>
            <a:endParaRPr lang="pt-BR" sz="1300" b="1" dirty="0" smtClean="0"/>
          </a:p>
          <a:p>
            <a:pPr marL="0" indent="0">
              <a:buNone/>
            </a:pPr>
            <a:r>
              <a:rPr lang="pt-BR" sz="1300" b="1" dirty="0" smtClean="0">
                <a:solidFill>
                  <a:srgbClr val="FF0000"/>
                </a:solidFill>
              </a:rPr>
              <a:t>UPDATE</a:t>
            </a:r>
          </a:p>
          <a:p>
            <a:pPr marL="0" indent="0">
              <a:buNone/>
            </a:pPr>
            <a:r>
              <a:rPr lang="pt-BR" sz="1300" b="1" dirty="0" smtClean="0">
                <a:solidFill>
                  <a:srgbClr val="002060"/>
                </a:solidFill>
              </a:rPr>
              <a:t>CTA_CONTA</a:t>
            </a:r>
          </a:p>
          <a:p>
            <a:pPr marL="0" indent="0">
              <a:buNone/>
            </a:pPr>
            <a:r>
              <a:rPr lang="pt-BR" sz="1300" b="1" dirty="0" smtClean="0">
                <a:solidFill>
                  <a:srgbClr val="FF0000"/>
                </a:solidFill>
              </a:rPr>
              <a:t>SET </a:t>
            </a:r>
            <a:r>
              <a:rPr lang="pt-BR" sz="1300" b="1" dirty="0" smtClean="0">
                <a:solidFill>
                  <a:srgbClr val="002060"/>
                </a:solidFill>
              </a:rPr>
              <a:t>CTA_NOME = 'BATMANFALLS'</a:t>
            </a:r>
          </a:p>
          <a:p>
            <a:pPr marL="0" indent="0">
              <a:buNone/>
            </a:pPr>
            <a:r>
              <a:rPr lang="pt-BR" sz="1300" b="1" dirty="0" smtClean="0">
                <a:solidFill>
                  <a:srgbClr val="FF0000"/>
                </a:solidFill>
              </a:rPr>
              <a:t>WHERE </a:t>
            </a:r>
            <a:r>
              <a:rPr lang="pt-BR" sz="1300" b="1" dirty="0" smtClean="0">
                <a:solidFill>
                  <a:srgbClr val="002060"/>
                </a:solidFill>
              </a:rPr>
              <a:t>CTA_NOME = 'BATMAN'</a:t>
            </a:r>
            <a:r>
              <a:rPr lang="pt-BR" sz="13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 smtClean="0"/>
          </a:p>
          <a:p>
            <a:pPr marL="0" indent="0">
              <a:buNone/>
            </a:pPr>
            <a:endParaRPr lang="pt-BR" sz="1500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54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/>
          <a:lstStyle/>
          <a:p>
            <a:r>
              <a:rPr lang="pt-BR" dirty="0" smtClean="0"/>
              <a:t>Casos 2 </a:t>
            </a:r>
            <a:r>
              <a:rPr lang="pt-BR" dirty="0"/>
              <a:t>– </a:t>
            </a:r>
            <a:r>
              <a:rPr lang="pt-BR" dirty="0" smtClean="0"/>
              <a:t>Excluir um registro especializado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042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300" b="1" dirty="0"/>
              <a:t>Gerar comandos SQL DML para excluir um serviço</a:t>
            </a:r>
            <a:r>
              <a:rPr lang="pt-BR" sz="1300" b="1" dirty="0" smtClean="0"/>
              <a:t>.</a:t>
            </a:r>
          </a:p>
          <a:p>
            <a:pPr marL="0" indent="0">
              <a:buNone/>
            </a:pPr>
            <a:r>
              <a:rPr lang="pt-BR" sz="1300" b="1" dirty="0" smtClean="0"/>
              <a:t>Já que serviço é um item, será necessário excluir o registro da tabela serviço e também da tabela item</a:t>
            </a:r>
            <a:endParaRPr lang="pt-BR" sz="1300" b="1" dirty="0"/>
          </a:p>
          <a:p>
            <a:pPr marL="0" indent="0">
              <a:buNone/>
            </a:pPr>
            <a:r>
              <a:rPr lang="pt-BR" sz="1300" b="1" dirty="0" smtClean="0">
                <a:solidFill>
                  <a:srgbClr val="FF0000"/>
                </a:solidFill>
              </a:rPr>
              <a:t>DELETE FROM </a:t>
            </a:r>
            <a:r>
              <a:rPr lang="pt-BR" sz="1300" b="1" dirty="0" smtClean="0">
                <a:solidFill>
                  <a:srgbClr val="002060"/>
                </a:solidFill>
              </a:rPr>
              <a:t>SER_SERVICO</a:t>
            </a:r>
          </a:p>
          <a:p>
            <a:pPr marL="0" indent="0">
              <a:buNone/>
            </a:pPr>
            <a:r>
              <a:rPr lang="pt-BR" sz="1300" b="1" dirty="0" smtClean="0">
                <a:solidFill>
                  <a:srgbClr val="FF0000"/>
                </a:solidFill>
              </a:rPr>
              <a:t>WHERE ITE_CODIGO = 4;</a:t>
            </a:r>
            <a:endParaRPr lang="pt-BR" sz="13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300" b="1" dirty="0" smtClean="0"/>
              <a:t>Depois excluir o registro da tabela item</a:t>
            </a:r>
          </a:p>
          <a:p>
            <a:pPr marL="0" indent="0">
              <a:buNone/>
            </a:pPr>
            <a:r>
              <a:rPr lang="pt-BR" sz="1300" b="1" dirty="0">
                <a:solidFill>
                  <a:srgbClr val="FF0000"/>
                </a:solidFill>
              </a:rPr>
              <a:t>DELETE FROM </a:t>
            </a:r>
            <a:r>
              <a:rPr lang="pt-BR" sz="1300" b="1" dirty="0" smtClean="0">
                <a:solidFill>
                  <a:srgbClr val="002060"/>
                </a:solidFill>
              </a:rPr>
              <a:t>ITE_ITEM</a:t>
            </a:r>
            <a:endParaRPr lang="pt-BR" sz="13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300" b="1" dirty="0">
                <a:solidFill>
                  <a:srgbClr val="FF0000"/>
                </a:solidFill>
              </a:rPr>
              <a:t>WHERE ITE_CODIGO = 4;</a:t>
            </a:r>
          </a:p>
          <a:p>
            <a:pPr marL="0" indent="0">
              <a:buNone/>
            </a:pPr>
            <a:endParaRPr lang="pt-BR" sz="1300" b="1" dirty="0"/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 smtClean="0"/>
          </a:p>
          <a:p>
            <a:pPr marL="0" indent="0">
              <a:buNone/>
            </a:pPr>
            <a:endParaRPr lang="pt-BR" sz="1500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9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/>
          <a:lstStyle/>
          <a:p>
            <a:r>
              <a:rPr lang="pt-BR" dirty="0" smtClean="0"/>
              <a:t>Casos 3 </a:t>
            </a:r>
            <a:r>
              <a:rPr lang="pt-BR" dirty="0"/>
              <a:t>– </a:t>
            </a:r>
            <a:r>
              <a:rPr lang="pt-BR" dirty="0" smtClean="0"/>
              <a:t>Retornando dados relacionados entre 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042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300" b="1" dirty="0"/>
              <a:t>Recuperar o nome, a descrição e o valor de todos os veículos</a:t>
            </a:r>
            <a:r>
              <a:rPr lang="pt-BR" sz="1300" b="1" dirty="0" smtClean="0"/>
              <a:t>;</a:t>
            </a:r>
          </a:p>
          <a:p>
            <a:pPr marL="0" indent="0">
              <a:buNone/>
            </a:pPr>
            <a:r>
              <a:rPr lang="pt-BR" sz="1300" b="1" dirty="0" smtClean="0"/>
              <a:t>Veículo é um item, mas os dados de nome e valor estão presentes na tabela item, por isso é necessário usar o </a:t>
            </a:r>
            <a:r>
              <a:rPr lang="pt-BR" sz="1300" b="1" dirty="0" err="1" smtClean="0"/>
              <a:t>join</a:t>
            </a:r>
            <a:endParaRPr lang="pt-BR" sz="1300" b="1" dirty="0"/>
          </a:p>
          <a:p>
            <a:pPr marL="0" indent="0">
              <a:buNone/>
            </a:pPr>
            <a:r>
              <a:rPr lang="pt-BR" sz="1300" b="1" dirty="0" smtClean="0">
                <a:solidFill>
                  <a:srgbClr val="FF0000"/>
                </a:solidFill>
              </a:rPr>
              <a:t>SELECT </a:t>
            </a:r>
          </a:p>
          <a:p>
            <a:pPr marL="0" indent="0">
              <a:buNone/>
            </a:pPr>
            <a:r>
              <a:rPr lang="pt-BR" sz="1300" b="1" dirty="0" smtClean="0">
                <a:solidFill>
                  <a:srgbClr val="002060"/>
                </a:solidFill>
              </a:rPr>
              <a:t>ITE_ITEM.ITE_NOME, ITE_ITEM.ITE_DESCRICAO,ITE_ITEM.ITE_VALOR</a:t>
            </a:r>
            <a:r>
              <a:rPr lang="pt-BR" sz="1300" b="1" dirty="0" smtClean="0">
                <a:solidFill>
                  <a:srgbClr val="FF0000"/>
                </a:solidFill>
              </a:rPr>
              <a:t> FROM</a:t>
            </a:r>
          </a:p>
          <a:p>
            <a:pPr marL="0" indent="0">
              <a:buNone/>
            </a:pPr>
            <a:r>
              <a:rPr lang="pt-BR" sz="1300" b="1" dirty="0" smtClean="0">
                <a:solidFill>
                  <a:srgbClr val="002060"/>
                </a:solidFill>
              </a:rPr>
              <a:t>ITE_ITEM</a:t>
            </a:r>
            <a:r>
              <a:rPr lang="pt-BR" sz="1300" b="1" dirty="0" smtClean="0">
                <a:solidFill>
                  <a:srgbClr val="FF0000"/>
                </a:solidFill>
              </a:rPr>
              <a:t> JOIN </a:t>
            </a:r>
            <a:r>
              <a:rPr lang="pt-BR" sz="1300" b="1" dirty="0" smtClean="0">
                <a:solidFill>
                  <a:srgbClr val="002060"/>
                </a:solidFill>
              </a:rPr>
              <a:t>VEI_VEICULO</a:t>
            </a:r>
            <a:r>
              <a:rPr lang="pt-BR" sz="1300" b="1" dirty="0" smtClean="0">
                <a:solidFill>
                  <a:srgbClr val="FF0000"/>
                </a:solidFill>
              </a:rPr>
              <a:t> ON </a:t>
            </a:r>
            <a:r>
              <a:rPr lang="pt-BR" sz="1300" b="1" dirty="0" smtClean="0">
                <a:solidFill>
                  <a:srgbClr val="002060"/>
                </a:solidFill>
              </a:rPr>
              <a:t>ITE_ITEM.ITE_CODIGO = VEI_VEICULO.ITE_CODIGO</a:t>
            </a:r>
            <a:r>
              <a:rPr lang="pt-BR" sz="1300" b="1" dirty="0" smtClean="0">
                <a:solidFill>
                  <a:srgbClr val="FF0000"/>
                </a:solidFill>
              </a:rPr>
              <a:t>;</a:t>
            </a:r>
            <a:endParaRPr lang="pt-BR" sz="1300" b="1" dirty="0"/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 smtClean="0"/>
          </a:p>
          <a:p>
            <a:pPr marL="0" indent="0">
              <a:buNone/>
            </a:pPr>
            <a:endParaRPr lang="pt-BR" sz="1500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Casos 4 </a:t>
            </a:r>
            <a:r>
              <a:rPr lang="pt-BR" dirty="0"/>
              <a:t>– </a:t>
            </a:r>
            <a:r>
              <a:rPr lang="pt-BR" dirty="0" smtClean="0"/>
              <a:t>Relacionando dados e usando a função min e agrupando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6580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300" b="1" dirty="0"/>
              <a:t>Recuperar, para cada pista, seu nome e o melhor tempo atingido. </a:t>
            </a:r>
            <a:r>
              <a:rPr lang="pt-BR" sz="1300" b="1" dirty="0" smtClean="0"/>
              <a:t>Lembre-se que </a:t>
            </a:r>
            <a:r>
              <a:rPr lang="pt-BR" sz="1300" b="1" dirty="0"/>
              <a:t>cada pista pode ter vários tempos armazenados (1 para cada conta, </a:t>
            </a:r>
            <a:r>
              <a:rPr lang="pt-BR" sz="1300" b="1" dirty="0" smtClean="0"/>
              <a:t>no máximo</a:t>
            </a:r>
            <a:r>
              <a:rPr lang="pt-BR" sz="1300" b="1" dirty="0"/>
              <a:t>), mas a consulta deve retornar somente o melhor (menor</a:t>
            </a:r>
            <a:r>
              <a:rPr lang="pt-BR" sz="1300" b="1" dirty="0" smtClean="0"/>
              <a:t>)</a:t>
            </a:r>
          </a:p>
          <a:p>
            <a:pPr marL="0" indent="0">
              <a:buNone/>
            </a:pPr>
            <a:endParaRPr lang="pt-BR" sz="1300" b="1" dirty="0" smtClean="0"/>
          </a:p>
          <a:p>
            <a:pPr marL="0" indent="0">
              <a:buNone/>
            </a:pPr>
            <a:r>
              <a:rPr lang="pt-BR" sz="1300" b="1" dirty="0" smtClean="0"/>
              <a:t>Neste caso uma pista possui várias corridas, então será necessário na consulta agrupar estas corridas destas pistas e depois retornar somente os menores tempos.</a:t>
            </a:r>
            <a:endParaRPr lang="pt-BR" sz="1300" b="1" dirty="0"/>
          </a:p>
          <a:p>
            <a:pPr marL="0" indent="0">
              <a:buNone/>
            </a:pPr>
            <a:endParaRPr lang="pt-BR" sz="1300" b="1" dirty="0"/>
          </a:p>
          <a:p>
            <a:pPr marL="0" indent="0">
              <a:buNone/>
            </a:pPr>
            <a:r>
              <a:rPr lang="pt-BR" sz="1300" b="1" dirty="0" smtClean="0">
                <a:solidFill>
                  <a:srgbClr val="FF0000"/>
                </a:solidFill>
              </a:rPr>
              <a:t>SELECT 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PTA_PISTA.PTA_NOME</a:t>
            </a:r>
            <a:r>
              <a:rPr lang="pt-BR" sz="1500" b="1" dirty="0" smtClean="0">
                <a:solidFill>
                  <a:srgbClr val="FF0000"/>
                </a:solidFill>
              </a:rPr>
              <a:t>, MIN(</a:t>
            </a:r>
            <a:r>
              <a:rPr lang="pt-BR" sz="1500" b="1" dirty="0" smtClean="0">
                <a:solidFill>
                  <a:srgbClr val="002060"/>
                </a:solidFill>
              </a:rPr>
              <a:t>COR_CORRIDA.COR_TEMPO</a:t>
            </a:r>
            <a:r>
              <a:rPr lang="pt-BR" sz="1500" b="1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PTA_PISTA</a:t>
            </a:r>
            <a:r>
              <a:rPr lang="pt-BR" sz="1500" b="1" dirty="0" smtClean="0">
                <a:solidFill>
                  <a:srgbClr val="FF0000"/>
                </a:solidFill>
              </a:rPr>
              <a:t> JOIN </a:t>
            </a:r>
            <a:r>
              <a:rPr lang="pt-BR" sz="1500" b="1" dirty="0" smtClean="0">
                <a:solidFill>
                  <a:srgbClr val="002060"/>
                </a:solidFill>
              </a:rPr>
              <a:t>COR_CORRIDA</a:t>
            </a:r>
            <a:r>
              <a:rPr lang="pt-BR" sz="1500" b="1" dirty="0" smtClean="0">
                <a:solidFill>
                  <a:srgbClr val="FF0000"/>
                </a:solidFill>
              </a:rPr>
              <a:t> ON </a:t>
            </a:r>
            <a:r>
              <a:rPr lang="pt-BR" sz="1500" b="1" dirty="0" smtClean="0">
                <a:solidFill>
                  <a:srgbClr val="002060"/>
                </a:solidFill>
              </a:rPr>
              <a:t>PTA_PISTA.PTA_NOME = COR_CORRIDA.PTA_NOME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GROUP BY </a:t>
            </a:r>
            <a:r>
              <a:rPr lang="pt-BR" sz="1500" b="1" dirty="0" smtClean="0">
                <a:solidFill>
                  <a:srgbClr val="002060"/>
                </a:solidFill>
              </a:rPr>
              <a:t>PTA_PISTA.PTA_NOME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 smtClean="0"/>
          </a:p>
          <a:p>
            <a:pPr marL="0" indent="0">
              <a:buNone/>
            </a:pPr>
            <a:endParaRPr lang="pt-BR" sz="1500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0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>
            <a:normAutofit/>
          </a:bodyPr>
          <a:lstStyle/>
          <a:p>
            <a:r>
              <a:rPr lang="pt-BR" dirty="0" smtClean="0"/>
              <a:t>Casos 5 </a:t>
            </a:r>
            <a:r>
              <a:rPr lang="pt-BR" dirty="0"/>
              <a:t>– </a:t>
            </a:r>
            <a:r>
              <a:rPr lang="pt-BR" dirty="0" err="1" smtClean="0"/>
              <a:t>Join</a:t>
            </a:r>
            <a:r>
              <a:rPr lang="pt-BR" dirty="0" smtClean="0"/>
              <a:t>, </a:t>
            </a:r>
            <a:r>
              <a:rPr lang="pt-BR" dirty="0" err="1" smtClean="0"/>
              <a:t>Group</a:t>
            </a:r>
            <a:r>
              <a:rPr lang="pt-BR" dirty="0" smtClean="0"/>
              <a:t> e </a:t>
            </a:r>
            <a:r>
              <a:rPr lang="pt-BR" dirty="0" err="1" smtClean="0"/>
              <a:t>Order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527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300" b="1" dirty="0"/>
              <a:t>Recuperar o nome da conta que mais comprou serviços. Lembre-se que </a:t>
            </a:r>
            <a:r>
              <a:rPr lang="pt-BR" sz="1300" b="1" dirty="0" smtClean="0"/>
              <a:t>uma conta </a:t>
            </a:r>
            <a:r>
              <a:rPr lang="pt-BR" sz="1300" b="1" dirty="0"/>
              <a:t>pode realizar diversas compras e cada uma delas pode conter serviços;</a:t>
            </a:r>
            <a:endParaRPr lang="pt-BR" sz="1300" b="1" dirty="0" smtClean="0"/>
          </a:p>
          <a:p>
            <a:pPr marL="0" indent="0">
              <a:buNone/>
            </a:pPr>
            <a:r>
              <a:rPr lang="pt-BR" sz="1300" b="1" dirty="0" smtClean="0"/>
              <a:t>Neste caso vamos criar um </a:t>
            </a:r>
            <a:r>
              <a:rPr lang="pt-BR" sz="1300" b="1" dirty="0" err="1" smtClean="0"/>
              <a:t>select</a:t>
            </a:r>
            <a:r>
              <a:rPr lang="pt-BR" sz="1300" b="1" dirty="0" smtClean="0"/>
              <a:t> dentro de outro, retornando a união das tabelas compra, </a:t>
            </a:r>
            <a:r>
              <a:rPr lang="pt-BR" sz="1300" b="1" dirty="0" err="1" smtClean="0"/>
              <a:t>item_compra</a:t>
            </a:r>
            <a:r>
              <a:rPr lang="pt-BR" sz="1300" b="1" dirty="0" smtClean="0"/>
              <a:t> e serviço agrupando por conta e ordenando pela quantidade de </a:t>
            </a:r>
            <a:r>
              <a:rPr lang="pt-BR" sz="1300" b="1" dirty="0" err="1" smtClean="0"/>
              <a:t>servicos</a:t>
            </a:r>
            <a:endParaRPr lang="pt-BR" sz="1300" b="1" dirty="0"/>
          </a:p>
          <a:p>
            <a:pPr marL="0" indent="0">
              <a:buNone/>
            </a:pPr>
            <a:r>
              <a:rPr lang="pt-BR" sz="1300" b="1" dirty="0">
                <a:solidFill>
                  <a:srgbClr val="FF0000"/>
                </a:solidFill>
              </a:rPr>
              <a:t>SELECT </a:t>
            </a:r>
            <a:r>
              <a:rPr lang="pt-BR" sz="1300" b="1" dirty="0">
                <a:solidFill>
                  <a:srgbClr val="002060"/>
                </a:solidFill>
              </a:rPr>
              <a:t>*</a:t>
            </a:r>
            <a:r>
              <a:rPr lang="pt-BR" sz="1300" b="1" dirty="0">
                <a:solidFill>
                  <a:srgbClr val="FF0000"/>
                </a:solidFill>
              </a:rPr>
              <a:t> FROM</a:t>
            </a:r>
          </a:p>
          <a:p>
            <a:pPr marL="0" indent="0">
              <a:buNone/>
            </a:pPr>
            <a:r>
              <a:rPr lang="pt-BR" sz="1300" b="1" dirty="0" smtClean="0">
                <a:solidFill>
                  <a:srgbClr val="FF0000"/>
                </a:solidFill>
              </a:rPr>
              <a:t>(</a:t>
            </a:r>
            <a:endParaRPr lang="pt-BR" sz="13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300" b="1" dirty="0" smtClean="0">
                <a:solidFill>
                  <a:srgbClr val="FF0000"/>
                </a:solidFill>
              </a:rPr>
              <a:t>SELECT</a:t>
            </a:r>
            <a:endParaRPr lang="pt-BR" sz="13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300" b="1" dirty="0" smtClean="0">
                <a:solidFill>
                  <a:srgbClr val="002060"/>
                </a:solidFill>
              </a:rPr>
              <a:t>CPA_COMPRA.CTA_NOME</a:t>
            </a:r>
            <a:r>
              <a:rPr lang="pt-BR" sz="1300" b="1" dirty="0" smtClean="0">
                <a:solidFill>
                  <a:srgbClr val="FF0000"/>
                </a:solidFill>
              </a:rPr>
              <a:t>,COUNT(</a:t>
            </a:r>
            <a:r>
              <a:rPr lang="pt-BR" sz="1300" b="1" dirty="0" smtClean="0">
                <a:solidFill>
                  <a:srgbClr val="002060"/>
                </a:solidFill>
              </a:rPr>
              <a:t>CPA_COMPRA.CTA_NOME</a:t>
            </a:r>
            <a:r>
              <a:rPr lang="pt-BR" sz="1300" b="1" dirty="0">
                <a:solidFill>
                  <a:srgbClr val="FF0000"/>
                </a:solidFill>
              </a:rPr>
              <a:t>) </a:t>
            </a:r>
            <a:r>
              <a:rPr lang="pt-BR" sz="1300" b="1" dirty="0">
                <a:solidFill>
                  <a:srgbClr val="002060"/>
                </a:solidFill>
              </a:rPr>
              <a:t>QTD_SERVICOS</a:t>
            </a:r>
            <a:r>
              <a:rPr lang="pt-BR" sz="1300" b="1" dirty="0">
                <a:solidFill>
                  <a:srgbClr val="FF0000"/>
                </a:solidFill>
              </a:rPr>
              <a:t> FROM</a:t>
            </a:r>
          </a:p>
          <a:p>
            <a:pPr marL="0" indent="0">
              <a:buNone/>
            </a:pPr>
            <a:r>
              <a:rPr lang="pt-BR" sz="1300" b="1" dirty="0" smtClean="0">
                <a:solidFill>
                  <a:srgbClr val="002060"/>
                </a:solidFill>
              </a:rPr>
              <a:t>CPA_COMPRA</a:t>
            </a:r>
            <a:r>
              <a:rPr lang="pt-BR" sz="1300" b="1" dirty="0" smtClean="0">
                <a:solidFill>
                  <a:srgbClr val="FF0000"/>
                </a:solidFill>
              </a:rPr>
              <a:t> </a:t>
            </a:r>
            <a:r>
              <a:rPr lang="pt-BR" sz="1300" b="1" dirty="0">
                <a:solidFill>
                  <a:srgbClr val="FF0000"/>
                </a:solidFill>
              </a:rPr>
              <a:t>JOIN </a:t>
            </a:r>
            <a:r>
              <a:rPr lang="pt-BR" sz="1300" b="1" dirty="0">
                <a:solidFill>
                  <a:srgbClr val="002060"/>
                </a:solidFill>
              </a:rPr>
              <a:t>CIT_ITEM_COMPRA</a:t>
            </a:r>
            <a:r>
              <a:rPr lang="pt-BR" sz="1300" b="1" dirty="0">
                <a:solidFill>
                  <a:srgbClr val="FF0000"/>
                </a:solidFill>
              </a:rPr>
              <a:t> ON </a:t>
            </a:r>
            <a:r>
              <a:rPr lang="pt-BR" sz="1300" b="1" dirty="0">
                <a:solidFill>
                  <a:srgbClr val="002060"/>
                </a:solidFill>
              </a:rPr>
              <a:t>CPA_COMPRA.CPA_DATA_HORA</a:t>
            </a:r>
            <a:r>
              <a:rPr lang="pt-BR" sz="1300" b="1" dirty="0">
                <a:solidFill>
                  <a:srgbClr val="FF0000"/>
                </a:solidFill>
              </a:rPr>
              <a:t> </a:t>
            </a:r>
            <a:r>
              <a:rPr lang="pt-BR" sz="1300" b="1" dirty="0" smtClean="0">
                <a:solidFill>
                  <a:srgbClr val="FF0000"/>
                </a:solidFill>
              </a:rPr>
              <a:t>= </a:t>
            </a:r>
            <a:r>
              <a:rPr lang="pt-BR" sz="1300" b="1" dirty="0" smtClean="0">
                <a:solidFill>
                  <a:srgbClr val="002060"/>
                </a:solidFill>
              </a:rPr>
              <a:t>CIT_ITEM_COMPRA.CPA_DATA_HORA</a:t>
            </a:r>
          </a:p>
          <a:p>
            <a:pPr marL="0" indent="0">
              <a:buNone/>
            </a:pPr>
            <a:r>
              <a:rPr lang="pt-BR" sz="1300" b="1" dirty="0" smtClean="0">
                <a:solidFill>
                  <a:srgbClr val="FF0000"/>
                </a:solidFill>
              </a:rPr>
              <a:t>JOIN </a:t>
            </a:r>
            <a:r>
              <a:rPr lang="pt-BR" sz="1300" b="1" dirty="0" smtClean="0">
                <a:solidFill>
                  <a:srgbClr val="002060"/>
                </a:solidFill>
              </a:rPr>
              <a:t>SER_SERVICO</a:t>
            </a:r>
            <a:r>
              <a:rPr lang="pt-BR" sz="1300" b="1" dirty="0" smtClean="0">
                <a:solidFill>
                  <a:srgbClr val="FF0000"/>
                </a:solidFill>
              </a:rPr>
              <a:t> ON </a:t>
            </a:r>
            <a:r>
              <a:rPr lang="pt-BR" sz="1300" b="1" dirty="0" smtClean="0">
                <a:solidFill>
                  <a:srgbClr val="002060"/>
                </a:solidFill>
              </a:rPr>
              <a:t>CIT_ITEM_COMPRA.ITE_CODIGO</a:t>
            </a:r>
            <a:r>
              <a:rPr lang="pt-BR" sz="1300" b="1" dirty="0" smtClean="0">
                <a:solidFill>
                  <a:srgbClr val="FF0000"/>
                </a:solidFill>
              </a:rPr>
              <a:t> = </a:t>
            </a:r>
            <a:r>
              <a:rPr lang="pt-BR" sz="1300" b="1" dirty="0" smtClean="0">
                <a:solidFill>
                  <a:srgbClr val="002060"/>
                </a:solidFill>
              </a:rPr>
              <a:t>SER_SERVICO.ITE_CODIGO</a:t>
            </a:r>
          </a:p>
          <a:p>
            <a:pPr marL="0" indent="0">
              <a:buNone/>
            </a:pPr>
            <a:r>
              <a:rPr lang="pt-BR" sz="1300" b="1" dirty="0" smtClean="0">
                <a:solidFill>
                  <a:srgbClr val="FF0000"/>
                </a:solidFill>
              </a:rPr>
              <a:t>GROUP </a:t>
            </a:r>
            <a:r>
              <a:rPr lang="pt-BR" sz="1300" b="1" dirty="0">
                <a:solidFill>
                  <a:srgbClr val="FF0000"/>
                </a:solidFill>
              </a:rPr>
              <a:t>BY </a:t>
            </a:r>
            <a:r>
              <a:rPr lang="pt-BR" sz="1300" b="1" dirty="0">
                <a:solidFill>
                  <a:srgbClr val="002060"/>
                </a:solidFill>
              </a:rPr>
              <a:t>CPA_COMPRA.CTA_NOME</a:t>
            </a:r>
          </a:p>
          <a:p>
            <a:pPr marL="0" indent="0">
              <a:buNone/>
            </a:pPr>
            <a:r>
              <a:rPr lang="pt-BR" sz="1300" b="1" dirty="0" smtClean="0">
                <a:solidFill>
                  <a:srgbClr val="FF0000"/>
                </a:solidFill>
              </a:rPr>
              <a:t>ORDER </a:t>
            </a:r>
            <a:r>
              <a:rPr lang="pt-BR" sz="1300" b="1" dirty="0">
                <a:solidFill>
                  <a:srgbClr val="FF0000"/>
                </a:solidFill>
              </a:rPr>
              <a:t>BY </a:t>
            </a:r>
            <a:r>
              <a:rPr lang="pt-BR" sz="1300" b="1" dirty="0" smtClean="0">
                <a:solidFill>
                  <a:srgbClr val="002060"/>
                </a:solidFill>
              </a:rPr>
              <a:t>QTD_SERVICOS</a:t>
            </a:r>
            <a:endParaRPr lang="pt-BR" sz="13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300" b="1" dirty="0" smtClean="0">
                <a:solidFill>
                  <a:srgbClr val="FF0000"/>
                </a:solidFill>
              </a:rPr>
              <a:t> </a:t>
            </a:r>
            <a:r>
              <a:rPr lang="pt-BR" sz="1300" b="1" dirty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r>
              <a:rPr lang="pt-BR" sz="1300" b="1" dirty="0">
                <a:solidFill>
                  <a:srgbClr val="FF0000"/>
                </a:solidFill>
              </a:rPr>
              <a:t>WHERE </a:t>
            </a:r>
            <a:r>
              <a:rPr lang="pt-BR" sz="1300" b="1" dirty="0">
                <a:solidFill>
                  <a:srgbClr val="002060"/>
                </a:solidFill>
              </a:rPr>
              <a:t>ROWNUM </a:t>
            </a:r>
            <a:r>
              <a:rPr lang="pt-BR" sz="1300" b="1" dirty="0">
                <a:solidFill>
                  <a:srgbClr val="FF0000"/>
                </a:solidFill>
              </a:rPr>
              <a:t>=</a:t>
            </a:r>
            <a:r>
              <a:rPr lang="pt-BR" sz="1300" b="1" dirty="0">
                <a:solidFill>
                  <a:srgbClr val="002060"/>
                </a:solidFill>
              </a:rPr>
              <a:t> 1</a:t>
            </a:r>
            <a:r>
              <a:rPr lang="pt-BR" sz="1300" b="1" dirty="0">
                <a:solidFill>
                  <a:srgbClr val="FF0000"/>
                </a:solidFill>
              </a:rPr>
              <a:t> ;</a:t>
            </a:r>
            <a:endParaRPr lang="pt-BR" sz="1500" b="1" dirty="0" smtClean="0"/>
          </a:p>
          <a:p>
            <a:pPr marL="0" indent="0">
              <a:buNone/>
            </a:pPr>
            <a:endParaRPr lang="pt-BR" sz="1500" b="1" dirty="0" smtClean="0"/>
          </a:p>
          <a:p>
            <a:pPr marL="0" indent="0">
              <a:buNone/>
            </a:pPr>
            <a:endParaRPr lang="pt-BR" sz="1500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>
            <a:normAutofit/>
          </a:bodyPr>
          <a:lstStyle/>
          <a:p>
            <a:r>
              <a:rPr lang="pt-BR" dirty="0" smtClean="0"/>
              <a:t>Casos 6 </a:t>
            </a:r>
            <a:r>
              <a:rPr lang="pt-BR" dirty="0"/>
              <a:t>– </a:t>
            </a:r>
            <a:r>
              <a:rPr lang="pt-BR" dirty="0" err="1" smtClean="0"/>
              <a:t>Join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527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300" b="1" dirty="0"/>
              <a:t>Recuperar o nome da conta e a data/hora das compras que possuem </a:t>
            </a:r>
            <a:r>
              <a:rPr lang="pt-BR" sz="1300" b="1" dirty="0" smtClean="0"/>
              <a:t>apenas veículos</a:t>
            </a:r>
            <a:endParaRPr lang="pt-BR" sz="13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300" b="1" dirty="0">
                <a:solidFill>
                  <a:srgbClr val="FF0000"/>
                </a:solidFill>
              </a:rPr>
              <a:t>SELECT </a:t>
            </a:r>
            <a:r>
              <a:rPr lang="pt-BR" sz="1300" b="1" dirty="0">
                <a:solidFill>
                  <a:srgbClr val="002060"/>
                </a:solidFill>
              </a:rPr>
              <a:t>CTA_CONTA.CTA_NOME, CIT_ITEM_COMPRA.CPA_DATA_HORA </a:t>
            </a:r>
            <a:r>
              <a:rPr lang="pt-BR" sz="1300" b="1" dirty="0">
                <a:solidFill>
                  <a:srgbClr val="FF0000"/>
                </a:solidFill>
              </a:rPr>
              <a:t>FROM</a:t>
            </a:r>
          </a:p>
          <a:p>
            <a:pPr marL="0" indent="0">
              <a:buNone/>
            </a:pPr>
            <a:r>
              <a:rPr lang="pt-BR" sz="1300" b="1" dirty="0">
                <a:solidFill>
                  <a:srgbClr val="002060"/>
                </a:solidFill>
              </a:rPr>
              <a:t>CIT_ITEM_COMPRA</a:t>
            </a:r>
            <a:r>
              <a:rPr lang="pt-BR" sz="1300" b="1" dirty="0">
                <a:solidFill>
                  <a:srgbClr val="FF0000"/>
                </a:solidFill>
              </a:rPr>
              <a:t> JOIN </a:t>
            </a:r>
            <a:r>
              <a:rPr lang="pt-BR" sz="1300" b="1" dirty="0">
                <a:solidFill>
                  <a:srgbClr val="002060"/>
                </a:solidFill>
              </a:rPr>
              <a:t>VEI_VEICULO</a:t>
            </a:r>
            <a:r>
              <a:rPr lang="pt-BR" sz="1300" b="1" dirty="0">
                <a:solidFill>
                  <a:srgbClr val="FF0000"/>
                </a:solidFill>
              </a:rPr>
              <a:t> ON </a:t>
            </a:r>
            <a:r>
              <a:rPr lang="pt-BR" sz="1300" b="1" dirty="0">
                <a:solidFill>
                  <a:srgbClr val="002060"/>
                </a:solidFill>
              </a:rPr>
              <a:t>CIT_ITEM_COMPRA.ITE_CODIGO</a:t>
            </a:r>
            <a:r>
              <a:rPr lang="pt-BR" sz="1300" b="1" dirty="0">
                <a:solidFill>
                  <a:srgbClr val="FF0000"/>
                </a:solidFill>
              </a:rPr>
              <a:t> = </a:t>
            </a:r>
            <a:r>
              <a:rPr lang="pt-BR" sz="1300" b="1" dirty="0">
                <a:solidFill>
                  <a:srgbClr val="002060"/>
                </a:solidFill>
              </a:rPr>
              <a:t>VEI_VEICULO.ITE_CODIGO</a:t>
            </a:r>
            <a:r>
              <a:rPr lang="pt-BR" sz="1300" b="1" dirty="0">
                <a:solidFill>
                  <a:srgbClr val="FF0000"/>
                </a:solidFill>
              </a:rPr>
              <a:t> JOIN</a:t>
            </a:r>
          </a:p>
          <a:p>
            <a:pPr marL="0" indent="0">
              <a:buNone/>
            </a:pPr>
            <a:r>
              <a:rPr lang="pt-BR" sz="1300" b="1" dirty="0">
                <a:solidFill>
                  <a:srgbClr val="002060"/>
                </a:solidFill>
              </a:rPr>
              <a:t>CTA_CONTA</a:t>
            </a:r>
            <a:r>
              <a:rPr lang="pt-BR" sz="1300" b="1" dirty="0">
                <a:solidFill>
                  <a:srgbClr val="FF0000"/>
                </a:solidFill>
              </a:rPr>
              <a:t> ON </a:t>
            </a:r>
            <a:r>
              <a:rPr lang="pt-BR" sz="1300" b="1" dirty="0">
                <a:solidFill>
                  <a:srgbClr val="002060"/>
                </a:solidFill>
              </a:rPr>
              <a:t>CTA_CONTA.CTA_NOME</a:t>
            </a:r>
            <a:r>
              <a:rPr lang="pt-BR" sz="1300" b="1" dirty="0">
                <a:solidFill>
                  <a:srgbClr val="FF0000"/>
                </a:solidFill>
              </a:rPr>
              <a:t> = </a:t>
            </a:r>
            <a:r>
              <a:rPr lang="pt-BR" sz="1300" b="1" dirty="0">
                <a:solidFill>
                  <a:srgbClr val="002060"/>
                </a:solidFill>
              </a:rPr>
              <a:t>CIT_ITEM_COMPRA.CTA_NOME</a:t>
            </a:r>
            <a:r>
              <a:rPr lang="pt-BR" sz="1300" b="1" dirty="0">
                <a:solidFill>
                  <a:srgbClr val="FF0000"/>
                </a:solidFill>
              </a:rPr>
              <a:t>;</a:t>
            </a:r>
            <a:endParaRPr lang="pt-BR" sz="1300" b="1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6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02014" cy="1325563"/>
          </a:xfrm>
        </p:spPr>
        <p:txBody>
          <a:bodyPr>
            <a:normAutofit/>
          </a:bodyPr>
          <a:lstStyle/>
          <a:p>
            <a:r>
              <a:rPr lang="pt-BR" dirty="0" smtClean="0"/>
              <a:t>Casos 7 </a:t>
            </a:r>
            <a:r>
              <a:rPr lang="pt-BR" dirty="0"/>
              <a:t>– </a:t>
            </a:r>
            <a:r>
              <a:rPr lang="pt-BR" dirty="0" smtClean="0"/>
              <a:t>Filtro relacionando data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527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300" b="1" dirty="0"/>
              <a:t>Recuperar o nome das contas que realizaram compras depois de fevereiro </a:t>
            </a:r>
            <a:r>
              <a:rPr lang="pt-BR" sz="1300" b="1" dirty="0" smtClean="0"/>
              <a:t>de 2016.</a:t>
            </a:r>
            <a:endParaRPr lang="pt-BR" sz="13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300" b="1" dirty="0" smtClean="0">
                <a:solidFill>
                  <a:srgbClr val="FF0000"/>
                </a:solidFill>
              </a:rPr>
              <a:t>SELECT </a:t>
            </a:r>
            <a:r>
              <a:rPr lang="pt-BR" sz="1300" b="1" dirty="0" smtClean="0">
                <a:solidFill>
                  <a:srgbClr val="002060"/>
                </a:solidFill>
              </a:rPr>
              <a:t>CTA_CONTA.CTA_NOME</a:t>
            </a:r>
          </a:p>
          <a:p>
            <a:pPr marL="0" indent="0">
              <a:buNone/>
            </a:pPr>
            <a:r>
              <a:rPr lang="pt-BR" sz="1300" b="1" dirty="0" smtClean="0">
                <a:solidFill>
                  <a:srgbClr val="FF0000"/>
                </a:solidFill>
              </a:rPr>
              <a:t>FROM </a:t>
            </a:r>
            <a:r>
              <a:rPr lang="pt-BR" sz="1300" b="1" dirty="0" smtClean="0">
                <a:solidFill>
                  <a:srgbClr val="002060"/>
                </a:solidFill>
              </a:rPr>
              <a:t>CTA_CONTA,CPA_COMPRA</a:t>
            </a:r>
          </a:p>
          <a:p>
            <a:pPr marL="0" indent="0">
              <a:buNone/>
            </a:pPr>
            <a:r>
              <a:rPr lang="pt-BR" sz="1300" b="1" dirty="0" smtClean="0">
                <a:solidFill>
                  <a:srgbClr val="FF0000"/>
                </a:solidFill>
              </a:rPr>
              <a:t>WHERE</a:t>
            </a:r>
          </a:p>
          <a:p>
            <a:pPr marL="0" indent="0">
              <a:buNone/>
            </a:pPr>
            <a:r>
              <a:rPr lang="pt-BR" sz="1300" b="1" dirty="0" smtClean="0">
                <a:solidFill>
                  <a:srgbClr val="002060"/>
                </a:solidFill>
              </a:rPr>
              <a:t>CTA_CONTA.CTA_NOME</a:t>
            </a:r>
            <a:r>
              <a:rPr lang="pt-BR" sz="1300" b="1" dirty="0" smtClean="0">
                <a:solidFill>
                  <a:srgbClr val="FF0000"/>
                </a:solidFill>
              </a:rPr>
              <a:t> = </a:t>
            </a:r>
            <a:r>
              <a:rPr lang="pt-BR" sz="1300" b="1" dirty="0" smtClean="0">
                <a:solidFill>
                  <a:srgbClr val="002060"/>
                </a:solidFill>
              </a:rPr>
              <a:t>CPA_COMPRA.CTA_NOME</a:t>
            </a:r>
            <a:r>
              <a:rPr lang="pt-BR" sz="1300" b="1" dirty="0" smtClean="0">
                <a:solidFill>
                  <a:srgbClr val="FF0000"/>
                </a:solidFill>
              </a:rPr>
              <a:t> AND</a:t>
            </a:r>
          </a:p>
          <a:p>
            <a:pPr marL="0" indent="0">
              <a:buNone/>
            </a:pPr>
            <a:r>
              <a:rPr lang="pt-BR" sz="1300" b="1" dirty="0" smtClean="0">
                <a:solidFill>
                  <a:srgbClr val="002060"/>
                </a:solidFill>
              </a:rPr>
              <a:t>CPA_COMPRA.CPA_DATA_HORA</a:t>
            </a:r>
            <a:r>
              <a:rPr lang="pt-BR" sz="1300" b="1" dirty="0" smtClean="0">
                <a:solidFill>
                  <a:srgbClr val="FF0000"/>
                </a:solidFill>
              </a:rPr>
              <a:t> &gt; TO_DATE('</a:t>
            </a:r>
            <a:r>
              <a:rPr lang="pt-BR" sz="1300" b="1" dirty="0" smtClean="0">
                <a:solidFill>
                  <a:srgbClr val="002060"/>
                </a:solidFill>
              </a:rPr>
              <a:t>01/02/2016</a:t>
            </a:r>
            <a:r>
              <a:rPr lang="pt-BR" sz="1300" b="1" dirty="0" smtClean="0">
                <a:solidFill>
                  <a:srgbClr val="FF0000"/>
                </a:solidFill>
              </a:rPr>
              <a:t>','DD/MM/YYYY');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 – Criando uma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CREATE TABLE </a:t>
            </a:r>
            <a:r>
              <a:rPr lang="pt-BR" sz="1500" b="1" dirty="0" smtClean="0">
                <a:solidFill>
                  <a:srgbClr val="002060"/>
                </a:solidFill>
              </a:rPr>
              <a:t>NOME</a:t>
            </a:r>
            <a:r>
              <a:rPr lang="pt-BR" sz="1500" b="1" dirty="0" smtClean="0">
                <a:solidFill>
                  <a:srgbClr val="FF0000"/>
                </a:solidFill>
              </a:rPr>
              <a:t>(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NOME</a:t>
            </a:r>
            <a:r>
              <a:rPr lang="pt-BR" sz="1500" b="1" dirty="0" smtClean="0">
                <a:solidFill>
                  <a:srgbClr val="FF0000"/>
                </a:solidFill>
              </a:rPr>
              <a:t> </a:t>
            </a:r>
            <a:r>
              <a:rPr lang="pt-BR" sz="1500" b="1" dirty="0" smtClean="0">
                <a:solidFill>
                  <a:srgbClr val="002060"/>
                </a:solidFill>
              </a:rPr>
              <a:t>TIPO</a:t>
            </a:r>
            <a:r>
              <a:rPr lang="pt-BR" sz="1500" b="1" dirty="0" smtClean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NOME TIPO </a:t>
            </a:r>
            <a:r>
              <a:rPr lang="pt-BR" sz="1500" b="1" u="sng" dirty="0" smtClean="0"/>
              <a:t>NOT NULL</a:t>
            </a:r>
            <a:r>
              <a:rPr lang="pt-BR" sz="1500" b="1" dirty="0" smtClean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NOME TIPO</a:t>
            </a:r>
            <a:r>
              <a:rPr lang="pt-BR" sz="1500" b="1" dirty="0" smtClean="0">
                <a:solidFill>
                  <a:srgbClr val="FF0000"/>
                </a:solidFill>
              </a:rPr>
              <a:t> </a:t>
            </a:r>
            <a:r>
              <a:rPr lang="pt-BR" sz="1500" b="1" u="sng" dirty="0" smtClean="0"/>
              <a:t>DEFAULT VALOR</a:t>
            </a:r>
            <a:r>
              <a:rPr lang="pt-BR" sz="1500" b="1" dirty="0" smtClean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NOME TIPO</a:t>
            </a:r>
            <a:r>
              <a:rPr lang="pt-BR" sz="1500" b="1" dirty="0" smtClean="0">
                <a:solidFill>
                  <a:srgbClr val="FF0000"/>
                </a:solidFill>
              </a:rPr>
              <a:t> </a:t>
            </a:r>
            <a:r>
              <a:rPr lang="pt-BR" sz="1500" b="1" u="sng" dirty="0" smtClean="0"/>
              <a:t>PRIMARY KEY</a:t>
            </a:r>
            <a:r>
              <a:rPr lang="pt-BR" sz="1500" b="1" dirty="0" smtClean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NOME TIPO </a:t>
            </a:r>
            <a:r>
              <a:rPr lang="pt-BR" sz="1500" b="1" u="sng" dirty="0" smtClean="0"/>
              <a:t>UNIQUE</a:t>
            </a:r>
            <a:r>
              <a:rPr lang="pt-BR" sz="1500" b="1" dirty="0" smtClean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NOME TIPO</a:t>
            </a:r>
            <a:r>
              <a:rPr lang="pt-BR" sz="1500" b="1" dirty="0" smtClean="0">
                <a:solidFill>
                  <a:srgbClr val="FF0000"/>
                </a:solidFill>
              </a:rPr>
              <a:t> </a:t>
            </a:r>
            <a:r>
              <a:rPr lang="pt-BR" sz="1500" b="1" u="sng" dirty="0" smtClean="0"/>
              <a:t>COMMENT ‘VALOR’,</a:t>
            </a:r>
          </a:p>
          <a:p>
            <a:pPr marL="0" indent="0">
              <a:buNone/>
            </a:pPr>
            <a:endParaRPr lang="pt-BR" sz="1500" b="1" u="sng" dirty="0" smtClean="0"/>
          </a:p>
          <a:p>
            <a:pPr marL="0" indent="0">
              <a:buNone/>
            </a:pPr>
            <a:r>
              <a:rPr lang="pt-BR" sz="1500" b="1" dirty="0" smtClean="0"/>
              <a:t>CONSTRAINT</a:t>
            </a:r>
            <a:r>
              <a:rPr lang="pt-BR" sz="1500" b="1" dirty="0" smtClean="0">
                <a:solidFill>
                  <a:srgbClr val="FF0000"/>
                </a:solidFill>
              </a:rPr>
              <a:t> </a:t>
            </a:r>
            <a:r>
              <a:rPr lang="pt-BR" sz="1500" b="1" dirty="0" smtClean="0">
                <a:solidFill>
                  <a:srgbClr val="002060"/>
                </a:solidFill>
              </a:rPr>
              <a:t>NOME</a:t>
            </a:r>
            <a:r>
              <a:rPr lang="pt-BR" sz="1500" b="1" dirty="0" smtClean="0">
                <a:solidFill>
                  <a:srgbClr val="FF0000"/>
                </a:solidFill>
              </a:rPr>
              <a:t> PRIMARY KEY(</a:t>
            </a:r>
            <a:r>
              <a:rPr lang="pt-BR" sz="1500" b="1" dirty="0" smtClean="0">
                <a:solidFill>
                  <a:srgbClr val="002060"/>
                </a:solidFill>
              </a:rPr>
              <a:t>COLUNA,...</a:t>
            </a:r>
            <a:r>
              <a:rPr lang="pt-BR" sz="1500" b="1" dirty="0" smtClean="0">
                <a:solidFill>
                  <a:srgbClr val="FF0000"/>
                </a:solidFill>
              </a:rPr>
              <a:t>),</a:t>
            </a:r>
          </a:p>
          <a:p>
            <a:pPr marL="0" indent="0">
              <a:buNone/>
            </a:pPr>
            <a:r>
              <a:rPr lang="pt-BR" sz="1500" b="1" dirty="0"/>
              <a:t>CONSTRAINT</a:t>
            </a:r>
            <a:r>
              <a:rPr lang="pt-BR" sz="1500" b="1" dirty="0">
                <a:solidFill>
                  <a:srgbClr val="FF0000"/>
                </a:solidFill>
              </a:rPr>
              <a:t> </a:t>
            </a:r>
            <a:r>
              <a:rPr lang="pt-BR" sz="1500" b="1" dirty="0">
                <a:solidFill>
                  <a:srgbClr val="002060"/>
                </a:solidFill>
              </a:rPr>
              <a:t>NOME</a:t>
            </a:r>
            <a:r>
              <a:rPr lang="pt-BR" sz="1500" b="1" dirty="0">
                <a:solidFill>
                  <a:srgbClr val="FF0000"/>
                </a:solidFill>
              </a:rPr>
              <a:t> </a:t>
            </a:r>
            <a:r>
              <a:rPr lang="pt-BR" sz="1500" b="1" dirty="0" smtClean="0">
                <a:solidFill>
                  <a:srgbClr val="FF0000"/>
                </a:solidFill>
              </a:rPr>
              <a:t>FOREIGN KEY(</a:t>
            </a:r>
            <a:r>
              <a:rPr lang="pt-BR" sz="1500" b="1" dirty="0" smtClean="0">
                <a:solidFill>
                  <a:srgbClr val="002060"/>
                </a:solidFill>
              </a:rPr>
              <a:t>COLUNA,...</a:t>
            </a:r>
            <a:r>
              <a:rPr lang="pt-BR" sz="1500" b="1" dirty="0" smtClean="0">
                <a:solidFill>
                  <a:srgbClr val="FF0000"/>
                </a:solidFill>
              </a:rPr>
              <a:t>) REFERENCES </a:t>
            </a:r>
            <a:r>
              <a:rPr lang="pt-BR" sz="1500" b="1" dirty="0" smtClean="0">
                <a:solidFill>
                  <a:srgbClr val="002060"/>
                </a:solidFill>
              </a:rPr>
              <a:t>TABELAREF </a:t>
            </a:r>
            <a:r>
              <a:rPr lang="pt-BR" sz="1500" b="1" dirty="0" smtClean="0">
                <a:solidFill>
                  <a:srgbClr val="FF0000"/>
                </a:solidFill>
              </a:rPr>
              <a:t>(</a:t>
            </a:r>
            <a:r>
              <a:rPr lang="pt-BR" sz="1500" b="1" dirty="0" smtClean="0">
                <a:solidFill>
                  <a:srgbClr val="002060"/>
                </a:solidFill>
              </a:rPr>
              <a:t>COLUNA REF,...</a:t>
            </a:r>
            <a:r>
              <a:rPr lang="pt-BR" sz="1500" b="1" dirty="0" smtClean="0">
                <a:solidFill>
                  <a:srgbClr val="FF0000"/>
                </a:solidFill>
              </a:rPr>
              <a:t>),</a:t>
            </a:r>
          </a:p>
          <a:p>
            <a:pPr marL="0" indent="0">
              <a:buNone/>
            </a:pPr>
            <a:r>
              <a:rPr lang="pt-BR" sz="1500" b="1" dirty="0"/>
              <a:t>CONSTRAINT</a:t>
            </a:r>
            <a:r>
              <a:rPr lang="pt-BR" sz="1500" b="1" dirty="0">
                <a:solidFill>
                  <a:srgbClr val="FF0000"/>
                </a:solidFill>
              </a:rPr>
              <a:t> </a:t>
            </a:r>
            <a:r>
              <a:rPr lang="pt-BR" sz="1500" b="1" dirty="0">
                <a:solidFill>
                  <a:srgbClr val="002060"/>
                </a:solidFill>
              </a:rPr>
              <a:t>NOME</a:t>
            </a:r>
            <a:r>
              <a:rPr lang="pt-BR" sz="1500" b="1" dirty="0">
                <a:solidFill>
                  <a:srgbClr val="FF0000"/>
                </a:solidFill>
              </a:rPr>
              <a:t> </a:t>
            </a:r>
            <a:r>
              <a:rPr lang="pt-BR" sz="1500" b="1" dirty="0" smtClean="0">
                <a:solidFill>
                  <a:srgbClr val="FF0000"/>
                </a:solidFill>
              </a:rPr>
              <a:t>UNIQUE </a:t>
            </a:r>
            <a:r>
              <a:rPr lang="pt-BR" sz="1500" b="1" dirty="0">
                <a:solidFill>
                  <a:srgbClr val="FF0000"/>
                </a:solidFill>
              </a:rPr>
              <a:t>(</a:t>
            </a:r>
            <a:r>
              <a:rPr lang="pt-BR" sz="1500" b="1" dirty="0">
                <a:solidFill>
                  <a:srgbClr val="002060"/>
                </a:solidFill>
              </a:rPr>
              <a:t>COLUNA</a:t>
            </a:r>
            <a:r>
              <a:rPr lang="pt-BR" sz="1500" b="1" dirty="0" smtClean="0">
                <a:solidFill>
                  <a:srgbClr val="002060"/>
                </a:solidFill>
              </a:rPr>
              <a:t>,...</a:t>
            </a:r>
            <a:r>
              <a:rPr lang="pt-BR" sz="1500" b="1" dirty="0" smtClean="0">
                <a:solidFill>
                  <a:srgbClr val="FF0000"/>
                </a:solidFill>
              </a:rPr>
              <a:t>));</a:t>
            </a:r>
          </a:p>
          <a:p>
            <a:pPr marL="0" indent="0">
              <a:buNone/>
            </a:pPr>
            <a:endParaRPr lang="pt-BR" sz="16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pt-BR" sz="1800" b="1" dirty="0" smtClean="0">
              <a:solidFill>
                <a:srgbClr val="00206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CREATE TABLE </a:t>
            </a:r>
            <a:r>
              <a:rPr lang="pt-BR" sz="1500" b="1" dirty="0" smtClean="0">
                <a:solidFill>
                  <a:srgbClr val="002060"/>
                </a:solidFill>
              </a:rPr>
              <a:t>USU_USUARIO</a:t>
            </a:r>
            <a:r>
              <a:rPr lang="pt-BR" sz="1500" b="1" dirty="0" smtClean="0">
                <a:solidFill>
                  <a:srgbClr val="FF0000"/>
                </a:solidFill>
              </a:rPr>
              <a:t>(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002060"/>
                </a:solidFill>
              </a:rPr>
              <a:t>NOME</a:t>
            </a:r>
            <a:r>
              <a:rPr lang="pt-BR" sz="1500" b="1" dirty="0">
                <a:solidFill>
                  <a:srgbClr val="FF0000"/>
                </a:solidFill>
              </a:rPr>
              <a:t> </a:t>
            </a:r>
            <a:r>
              <a:rPr lang="pt-BR" sz="1500" b="1" dirty="0" smtClean="0">
                <a:solidFill>
                  <a:srgbClr val="002060"/>
                </a:solidFill>
              </a:rPr>
              <a:t>VARCHAR2(50)</a:t>
            </a:r>
            <a:r>
              <a:rPr lang="pt-BR" sz="1500" b="1" dirty="0" smtClean="0">
                <a:solidFill>
                  <a:srgbClr val="FF0000"/>
                </a:solidFill>
              </a:rPr>
              <a:t>,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DATA_NASCIMENTO DATE </a:t>
            </a:r>
            <a:r>
              <a:rPr lang="pt-BR" sz="1500" b="1" u="sng" dirty="0"/>
              <a:t>NOT NULL</a:t>
            </a:r>
            <a:r>
              <a:rPr lang="pt-BR" sz="1500" b="1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PESSOA VARCHAR2(1)</a:t>
            </a:r>
            <a:r>
              <a:rPr lang="pt-BR" sz="1500" b="1" dirty="0" smtClean="0">
                <a:solidFill>
                  <a:srgbClr val="FF0000"/>
                </a:solidFill>
              </a:rPr>
              <a:t> </a:t>
            </a:r>
            <a:r>
              <a:rPr lang="pt-BR" sz="1500" b="1" u="sng" dirty="0" smtClean="0"/>
              <a:t>‘F’</a:t>
            </a:r>
            <a:r>
              <a:rPr lang="pt-BR" sz="1500" b="1" dirty="0" smtClean="0">
                <a:solidFill>
                  <a:srgbClr val="FF0000"/>
                </a:solidFill>
              </a:rPr>
              <a:t>,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ID NUMBER(10)</a:t>
            </a:r>
            <a:r>
              <a:rPr lang="pt-BR" sz="1500" b="1" dirty="0" smtClean="0">
                <a:solidFill>
                  <a:srgbClr val="FF0000"/>
                </a:solidFill>
              </a:rPr>
              <a:t> </a:t>
            </a:r>
            <a:r>
              <a:rPr lang="pt-BR" sz="1500" b="1" u="sng" dirty="0"/>
              <a:t>PRIMARY KEY</a:t>
            </a:r>
            <a:r>
              <a:rPr lang="pt-BR" sz="1500" b="1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ID_CONTATO NUMBER(10) </a:t>
            </a:r>
            <a:r>
              <a:rPr lang="pt-BR" sz="1500" b="1" u="sng" dirty="0"/>
              <a:t>UNIQUE</a:t>
            </a:r>
            <a:r>
              <a:rPr lang="pt-BR" sz="1500" b="1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FATORX VARCHAR2(1)</a:t>
            </a:r>
            <a:r>
              <a:rPr lang="pt-BR" sz="1500" b="1" dirty="0" smtClean="0">
                <a:solidFill>
                  <a:srgbClr val="FF0000"/>
                </a:solidFill>
              </a:rPr>
              <a:t> </a:t>
            </a:r>
            <a:r>
              <a:rPr lang="pt-BR" sz="1500" b="1" u="sng" dirty="0"/>
              <a:t>COMMENT </a:t>
            </a:r>
            <a:r>
              <a:rPr lang="pt-BR" sz="1500" b="1" u="sng" dirty="0" smtClean="0"/>
              <a:t>‘FATOR DE CURA’,</a:t>
            </a:r>
            <a:endParaRPr lang="pt-BR" sz="1500" b="1" u="sng" dirty="0"/>
          </a:p>
          <a:p>
            <a:pPr marL="0" indent="0">
              <a:buNone/>
            </a:pPr>
            <a:r>
              <a:rPr lang="pt-BR" sz="1500" b="1" dirty="0"/>
              <a:t>CONSTRAINT</a:t>
            </a:r>
            <a:r>
              <a:rPr lang="pt-BR" sz="1500" b="1" dirty="0">
                <a:solidFill>
                  <a:srgbClr val="FF0000"/>
                </a:solidFill>
              </a:rPr>
              <a:t> </a:t>
            </a:r>
            <a:r>
              <a:rPr lang="pt-BR" sz="1500" b="1" dirty="0" smtClean="0">
                <a:solidFill>
                  <a:srgbClr val="002060"/>
                </a:solidFill>
              </a:rPr>
              <a:t>USU_PK</a:t>
            </a:r>
            <a:r>
              <a:rPr lang="pt-BR" sz="1500" b="1" dirty="0" smtClean="0">
                <a:solidFill>
                  <a:srgbClr val="FF0000"/>
                </a:solidFill>
              </a:rPr>
              <a:t> </a:t>
            </a:r>
            <a:r>
              <a:rPr lang="pt-BR" sz="1500" b="1" dirty="0">
                <a:solidFill>
                  <a:srgbClr val="FF0000"/>
                </a:solidFill>
              </a:rPr>
              <a:t>PRIMARY </a:t>
            </a:r>
            <a:r>
              <a:rPr lang="pt-BR" sz="1500" b="1" dirty="0" smtClean="0">
                <a:solidFill>
                  <a:srgbClr val="FF0000"/>
                </a:solidFill>
              </a:rPr>
              <a:t>KEY(</a:t>
            </a:r>
            <a:r>
              <a:rPr lang="pt-BR" sz="1500" b="1" dirty="0" smtClean="0">
                <a:solidFill>
                  <a:srgbClr val="002060"/>
                </a:solidFill>
              </a:rPr>
              <a:t>ID</a:t>
            </a:r>
            <a:r>
              <a:rPr lang="pt-BR" sz="1500" b="1" dirty="0" smtClean="0">
                <a:solidFill>
                  <a:srgbClr val="FF0000"/>
                </a:solidFill>
              </a:rPr>
              <a:t>),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/>
              <a:t>CONSTRAINT</a:t>
            </a:r>
            <a:r>
              <a:rPr lang="pt-BR" sz="1500" b="1" dirty="0">
                <a:solidFill>
                  <a:srgbClr val="FF0000"/>
                </a:solidFill>
              </a:rPr>
              <a:t> </a:t>
            </a:r>
            <a:r>
              <a:rPr lang="pt-BR" sz="1500" b="1" dirty="0" smtClean="0">
                <a:solidFill>
                  <a:srgbClr val="002060"/>
                </a:solidFill>
              </a:rPr>
              <a:t>USU_CON_FK</a:t>
            </a:r>
            <a:r>
              <a:rPr lang="pt-BR" sz="1500" b="1" dirty="0" smtClean="0">
                <a:solidFill>
                  <a:srgbClr val="FF0000"/>
                </a:solidFill>
              </a:rPr>
              <a:t> FOREIGN KEY(</a:t>
            </a:r>
            <a:r>
              <a:rPr lang="pt-BR" sz="1500" b="1" dirty="0" smtClean="0">
                <a:solidFill>
                  <a:srgbClr val="002060"/>
                </a:solidFill>
              </a:rPr>
              <a:t>ID_CONTATO</a:t>
            </a:r>
            <a:r>
              <a:rPr lang="pt-BR" sz="1500" b="1" dirty="0" smtClean="0">
                <a:solidFill>
                  <a:srgbClr val="FF0000"/>
                </a:solidFill>
              </a:rPr>
              <a:t>) </a:t>
            </a:r>
            <a:r>
              <a:rPr lang="pt-BR" sz="1500" b="1" dirty="0">
                <a:solidFill>
                  <a:srgbClr val="FF0000"/>
                </a:solidFill>
              </a:rPr>
              <a:t>REFERENCES </a:t>
            </a:r>
            <a:r>
              <a:rPr lang="pt-BR" sz="1500" b="1" dirty="0" smtClean="0">
                <a:solidFill>
                  <a:srgbClr val="002060"/>
                </a:solidFill>
              </a:rPr>
              <a:t>CON_CONTATO </a:t>
            </a:r>
            <a:r>
              <a:rPr lang="pt-BR" sz="1500" b="1" dirty="0" smtClean="0">
                <a:solidFill>
                  <a:srgbClr val="FF0000"/>
                </a:solidFill>
              </a:rPr>
              <a:t>(</a:t>
            </a:r>
            <a:r>
              <a:rPr lang="pt-BR" sz="1500" b="1" dirty="0" smtClean="0">
                <a:solidFill>
                  <a:srgbClr val="002060"/>
                </a:solidFill>
              </a:rPr>
              <a:t>USU_ID</a:t>
            </a:r>
            <a:r>
              <a:rPr lang="pt-BR" sz="1500" b="1" dirty="0" smtClean="0">
                <a:solidFill>
                  <a:srgbClr val="FF0000"/>
                </a:solidFill>
              </a:rPr>
              <a:t>),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/>
              <a:t>CONSTRAINT</a:t>
            </a:r>
            <a:r>
              <a:rPr lang="pt-BR" sz="1500" b="1" dirty="0">
                <a:solidFill>
                  <a:srgbClr val="FF0000"/>
                </a:solidFill>
              </a:rPr>
              <a:t> </a:t>
            </a:r>
            <a:r>
              <a:rPr lang="pt-BR" sz="1500" b="1" dirty="0" smtClean="0">
                <a:solidFill>
                  <a:srgbClr val="002060"/>
                </a:solidFill>
              </a:rPr>
              <a:t>USU_ID_CONTATO_UK</a:t>
            </a:r>
            <a:r>
              <a:rPr lang="pt-BR" sz="1500" b="1" dirty="0" smtClean="0">
                <a:solidFill>
                  <a:srgbClr val="FF0000"/>
                </a:solidFill>
              </a:rPr>
              <a:t> </a:t>
            </a:r>
            <a:r>
              <a:rPr lang="pt-BR" sz="1500" b="1" dirty="0">
                <a:solidFill>
                  <a:srgbClr val="FF0000"/>
                </a:solidFill>
              </a:rPr>
              <a:t>UNIQUE </a:t>
            </a:r>
            <a:r>
              <a:rPr lang="pt-BR" sz="1500" b="1" dirty="0" smtClean="0">
                <a:solidFill>
                  <a:srgbClr val="FF0000"/>
                </a:solidFill>
              </a:rPr>
              <a:t>(</a:t>
            </a:r>
            <a:r>
              <a:rPr lang="pt-BR" sz="1500" b="1" dirty="0" smtClean="0">
                <a:solidFill>
                  <a:srgbClr val="002060"/>
                </a:solidFill>
              </a:rPr>
              <a:t>ID_CONTATO</a:t>
            </a:r>
            <a:r>
              <a:rPr lang="pt-BR" sz="1500" b="1" dirty="0" smtClean="0">
                <a:solidFill>
                  <a:srgbClr val="FF0000"/>
                </a:solidFill>
              </a:rPr>
              <a:t>));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6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Sequence</a:t>
            </a:r>
            <a:r>
              <a:rPr lang="pt-BR" dirty="0" smtClean="0"/>
              <a:t> – Auto incremento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CREATE SEQUENCE </a:t>
            </a:r>
            <a:r>
              <a:rPr lang="pt-BR" sz="1500" b="1" dirty="0" smtClean="0">
                <a:solidFill>
                  <a:srgbClr val="002060"/>
                </a:solidFill>
              </a:rPr>
              <a:t>NOMESEQUENCE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  <a:endParaRPr lang="pt-BR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8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FF0000"/>
                </a:solidFill>
              </a:rPr>
              <a:t>INSERT</a:t>
            </a:r>
          </a:p>
          <a:p>
            <a:pPr marL="0" indent="0">
              <a:buNone/>
            </a:pPr>
            <a:r>
              <a:rPr lang="pt-BR" sz="1800" b="1" dirty="0" smtClean="0"/>
              <a:t>...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2060"/>
                </a:solidFill>
              </a:rPr>
              <a:t>NOMESEQUENCE</a:t>
            </a:r>
            <a:r>
              <a:rPr lang="pt-BR" sz="1800" b="1" dirty="0" smtClean="0">
                <a:solidFill>
                  <a:srgbClr val="FF0000"/>
                </a:solidFill>
              </a:rPr>
              <a:t>.NEXTVAL</a:t>
            </a:r>
          </a:p>
          <a:p>
            <a:pPr marL="0" indent="0">
              <a:buNone/>
            </a:pPr>
            <a:r>
              <a:rPr lang="pt-BR" sz="1800" b="1" dirty="0" smtClean="0"/>
              <a:t>...</a:t>
            </a:r>
          </a:p>
          <a:p>
            <a:pPr marL="0" indent="0">
              <a:buNone/>
            </a:pPr>
            <a:endParaRPr lang="pt-BR" sz="18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800" b="1" dirty="0" smtClean="0">
                <a:solidFill>
                  <a:srgbClr val="FF0000"/>
                </a:solidFill>
              </a:rPr>
              <a:t>INSERT</a:t>
            </a:r>
          </a:p>
          <a:p>
            <a:pPr marL="0" indent="0">
              <a:buNone/>
            </a:pPr>
            <a:r>
              <a:rPr lang="pt-BR" sz="1800" b="1" dirty="0" smtClean="0"/>
              <a:t>...</a:t>
            </a:r>
          </a:p>
          <a:p>
            <a:pPr marL="0" indent="0">
              <a:buNone/>
            </a:pPr>
            <a:r>
              <a:rPr lang="pt-BR" sz="1800" b="1" dirty="0" smtClean="0">
                <a:solidFill>
                  <a:srgbClr val="002060"/>
                </a:solidFill>
              </a:rPr>
              <a:t>NOMESEQUENCE</a:t>
            </a:r>
            <a:r>
              <a:rPr lang="pt-BR" sz="1800" b="1" dirty="0" smtClean="0">
                <a:solidFill>
                  <a:srgbClr val="FF0000"/>
                </a:solidFill>
              </a:rPr>
              <a:t>.CURRVAL</a:t>
            </a:r>
          </a:p>
          <a:p>
            <a:pPr marL="0" indent="0">
              <a:buNone/>
            </a:pPr>
            <a:r>
              <a:rPr lang="pt-BR" sz="1800" b="1" dirty="0" smtClean="0"/>
              <a:t>...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CREATE SEQUENCE </a:t>
            </a:r>
            <a:r>
              <a:rPr lang="pt-BR" sz="1500" b="1" dirty="0" smtClean="0">
                <a:solidFill>
                  <a:srgbClr val="002060"/>
                </a:solidFill>
              </a:rPr>
              <a:t>SEQ_USU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  <a:endParaRPr lang="pt-BR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dirty="0" smtClean="0"/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INSERT INTO </a:t>
            </a:r>
            <a:r>
              <a:rPr lang="pt-BR" sz="1500" b="1" dirty="0">
                <a:solidFill>
                  <a:srgbClr val="002060"/>
                </a:solidFill>
              </a:rPr>
              <a:t>USU_USUARIO</a:t>
            </a:r>
            <a:r>
              <a:rPr lang="pt-BR" sz="1500" b="1" dirty="0">
                <a:solidFill>
                  <a:srgbClr val="FF0000"/>
                </a:solidFill>
              </a:rPr>
              <a:t>(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ID</a:t>
            </a:r>
            <a:r>
              <a:rPr lang="pt-BR" sz="1500" b="1" dirty="0" smtClean="0">
                <a:solidFill>
                  <a:srgbClr val="FF0000"/>
                </a:solidFill>
              </a:rPr>
              <a:t>) </a:t>
            </a:r>
            <a:r>
              <a:rPr lang="pt-BR" sz="1500" b="1" dirty="0">
                <a:solidFill>
                  <a:srgbClr val="FF0000"/>
                </a:solidFill>
              </a:rPr>
              <a:t>VALUES(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002060"/>
                </a:solidFill>
              </a:rPr>
              <a:t>SEQ_USU.NEXTVAL</a:t>
            </a:r>
            <a:r>
              <a:rPr lang="pt-BR" sz="1500" b="1" dirty="0" smtClean="0">
                <a:solidFill>
                  <a:srgbClr val="002060"/>
                </a:solidFill>
              </a:rPr>
              <a:t>,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INSERT INTO </a:t>
            </a:r>
            <a:r>
              <a:rPr lang="pt-BR" sz="1500" b="1" dirty="0" smtClean="0">
                <a:solidFill>
                  <a:srgbClr val="002060"/>
                </a:solidFill>
              </a:rPr>
              <a:t>COM_CONTATO</a:t>
            </a:r>
            <a:r>
              <a:rPr lang="pt-BR" sz="1500" b="1" dirty="0" smtClean="0">
                <a:solidFill>
                  <a:srgbClr val="FF0000"/>
                </a:solidFill>
              </a:rPr>
              <a:t>(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ID_USU</a:t>
            </a:r>
            <a:r>
              <a:rPr lang="pt-BR" sz="1500" b="1" dirty="0" smtClean="0">
                <a:solidFill>
                  <a:srgbClr val="FF0000"/>
                </a:solidFill>
              </a:rPr>
              <a:t>) </a:t>
            </a:r>
            <a:r>
              <a:rPr lang="pt-BR" sz="1500" b="1" dirty="0">
                <a:solidFill>
                  <a:srgbClr val="FF0000"/>
                </a:solidFill>
              </a:rPr>
              <a:t>VALUES(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SEQ_USU.CURRVAL,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pt-BR" sz="1500" dirty="0" smtClean="0"/>
          </a:p>
          <a:p>
            <a:pPr marL="0" indent="0">
              <a:buNone/>
            </a:pPr>
            <a:endParaRPr lang="pt-BR" sz="15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Drop</a:t>
            </a:r>
            <a:r>
              <a:rPr lang="pt-BR" dirty="0" smtClean="0"/>
              <a:t> – Excluindo tudo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DROP TABLE </a:t>
            </a:r>
            <a:r>
              <a:rPr lang="pt-BR" sz="1500" b="1" dirty="0" smtClean="0">
                <a:solidFill>
                  <a:srgbClr val="002060"/>
                </a:solidFill>
              </a:rPr>
              <a:t>NOME TABELA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  <a:endParaRPr lang="pt-BR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800" b="1" dirty="0" smtClean="0">
              <a:solidFill>
                <a:srgbClr val="00206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DROP TABLE </a:t>
            </a:r>
            <a:r>
              <a:rPr lang="pt-BR" sz="1500" b="1" dirty="0" smtClean="0">
                <a:solidFill>
                  <a:srgbClr val="002060"/>
                </a:solidFill>
              </a:rPr>
              <a:t>USU_USUARIO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  <a:endParaRPr lang="pt-BR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Alter</a:t>
            </a:r>
            <a:r>
              <a:rPr lang="pt-BR" dirty="0" smtClean="0"/>
              <a:t> – Alterando sua 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ALTER TABLE </a:t>
            </a:r>
            <a:r>
              <a:rPr lang="pt-BR" sz="1500" b="1" dirty="0" smtClean="0">
                <a:solidFill>
                  <a:srgbClr val="002060"/>
                </a:solidFill>
              </a:rPr>
              <a:t>NOME TABELA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ADD </a:t>
            </a:r>
            <a:r>
              <a:rPr lang="pt-BR" sz="1500" b="1" dirty="0" smtClean="0">
                <a:solidFill>
                  <a:srgbClr val="002060"/>
                </a:solidFill>
              </a:rPr>
              <a:t>COLUNA CONSTRAINT TIPO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ALTER TABLE </a:t>
            </a:r>
            <a:r>
              <a:rPr lang="pt-BR" sz="1500" b="1" dirty="0">
                <a:solidFill>
                  <a:srgbClr val="002060"/>
                </a:solidFill>
              </a:rPr>
              <a:t>NOME TABELA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DROP </a:t>
            </a:r>
            <a:r>
              <a:rPr lang="pt-BR" sz="1500" b="1" dirty="0">
                <a:solidFill>
                  <a:srgbClr val="002060"/>
                </a:solidFill>
              </a:rPr>
              <a:t>COLUNA </a:t>
            </a:r>
            <a:r>
              <a:rPr lang="pt-BR" sz="1500" b="1" dirty="0" smtClean="0">
                <a:solidFill>
                  <a:srgbClr val="002060"/>
                </a:solidFill>
              </a:rPr>
              <a:t>CONSTRAINT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ALTER TABLE </a:t>
            </a:r>
            <a:r>
              <a:rPr lang="pt-BR" sz="1500" b="1" dirty="0">
                <a:solidFill>
                  <a:srgbClr val="002060"/>
                </a:solidFill>
              </a:rPr>
              <a:t>NOME TABELA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MODIFY (</a:t>
            </a:r>
            <a:r>
              <a:rPr lang="pt-BR" sz="1500" b="1" dirty="0" smtClean="0">
                <a:solidFill>
                  <a:srgbClr val="002060"/>
                </a:solidFill>
              </a:rPr>
              <a:t>COLUNA NOVO TIPO</a:t>
            </a:r>
            <a:r>
              <a:rPr lang="pt-BR" sz="1500" b="1" dirty="0" smtClean="0">
                <a:solidFill>
                  <a:srgbClr val="FF0000"/>
                </a:solidFill>
              </a:rPr>
              <a:t>)</a:t>
            </a:r>
            <a:r>
              <a:rPr lang="pt-BR" sz="1500" b="1" dirty="0" smtClean="0">
                <a:solidFill>
                  <a:srgbClr val="002060"/>
                </a:solidFill>
              </a:rPr>
              <a:t> 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ALTER TABLE </a:t>
            </a:r>
            <a:r>
              <a:rPr lang="pt-BR" sz="1500" b="1" dirty="0">
                <a:solidFill>
                  <a:srgbClr val="002060"/>
                </a:solidFill>
              </a:rPr>
              <a:t>NOME TABELA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RENAME COLUMN </a:t>
            </a:r>
            <a:r>
              <a:rPr lang="pt-BR" sz="1500" b="1" dirty="0" smtClean="0">
                <a:solidFill>
                  <a:srgbClr val="002060"/>
                </a:solidFill>
              </a:rPr>
              <a:t>COLUNA </a:t>
            </a:r>
            <a:r>
              <a:rPr lang="pt-BR" sz="1500" b="1" dirty="0" smtClean="0">
                <a:solidFill>
                  <a:srgbClr val="FF0000"/>
                </a:solidFill>
              </a:rPr>
              <a:t>TO</a:t>
            </a:r>
            <a:r>
              <a:rPr lang="pt-BR" sz="1500" b="1" dirty="0" smtClean="0">
                <a:solidFill>
                  <a:srgbClr val="002060"/>
                </a:solidFill>
              </a:rPr>
              <a:t> NOVO NOME </a:t>
            </a:r>
            <a:r>
              <a:rPr lang="pt-BR" sz="15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800" b="1" dirty="0" smtClean="0">
              <a:solidFill>
                <a:srgbClr val="00206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ALTER TABLE </a:t>
            </a:r>
            <a:r>
              <a:rPr lang="pt-BR" sz="1500" b="1" dirty="0" smtClean="0">
                <a:solidFill>
                  <a:srgbClr val="002060"/>
                </a:solidFill>
              </a:rPr>
              <a:t>USU_USUARIO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ADD </a:t>
            </a:r>
            <a:r>
              <a:rPr lang="pt-BR" sz="1500" b="1" dirty="0" smtClean="0">
                <a:solidFill>
                  <a:srgbClr val="002060"/>
                </a:solidFill>
              </a:rPr>
              <a:t>CEP NUMBER(8)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ALTER TABLE </a:t>
            </a:r>
            <a:r>
              <a:rPr lang="pt-BR" sz="1500" b="1" dirty="0" smtClean="0">
                <a:solidFill>
                  <a:srgbClr val="002060"/>
                </a:solidFill>
              </a:rPr>
              <a:t>USU_USUARIO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DROP </a:t>
            </a:r>
            <a:r>
              <a:rPr lang="pt-BR" sz="1500" b="1" dirty="0" smtClean="0">
                <a:solidFill>
                  <a:srgbClr val="002060"/>
                </a:solidFill>
              </a:rPr>
              <a:t>USU_PK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ALTER TABLE </a:t>
            </a:r>
            <a:r>
              <a:rPr lang="pt-BR" sz="1500" b="1" dirty="0" smtClean="0">
                <a:solidFill>
                  <a:srgbClr val="002060"/>
                </a:solidFill>
              </a:rPr>
              <a:t>USU_USUARIO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MODIFY </a:t>
            </a:r>
            <a:r>
              <a:rPr lang="pt-BR" sz="1500" b="1" dirty="0" smtClean="0">
                <a:solidFill>
                  <a:srgbClr val="FF0000"/>
                </a:solidFill>
              </a:rPr>
              <a:t>(</a:t>
            </a:r>
            <a:r>
              <a:rPr lang="pt-BR" sz="1500" b="1" dirty="0" smtClean="0">
                <a:solidFill>
                  <a:srgbClr val="002060"/>
                </a:solidFill>
              </a:rPr>
              <a:t>NOME VARCHAR2(100)</a:t>
            </a:r>
            <a:r>
              <a:rPr lang="pt-BR" sz="1500" b="1" dirty="0" smtClean="0">
                <a:solidFill>
                  <a:srgbClr val="FF0000"/>
                </a:solidFill>
              </a:rPr>
              <a:t>)</a:t>
            </a:r>
            <a:r>
              <a:rPr lang="pt-BR" sz="1500" b="1" dirty="0" smtClean="0">
                <a:solidFill>
                  <a:srgbClr val="002060"/>
                </a:solidFill>
              </a:rPr>
              <a:t> </a:t>
            </a:r>
            <a:r>
              <a:rPr lang="pt-BR" sz="15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ALTER TABLE </a:t>
            </a:r>
            <a:r>
              <a:rPr lang="pt-BR" sz="1500" b="1" dirty="0" smtClean="0">
                <a:solidFill>
                  <a:srgbClr val="002060"/>
                </a:solidFill>
              </a:rPr>
              <a:t>USU_USUARIO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RENAME COLUMN </a:t>
            </a:r>
            <a:r>
              <a:rPr lang="pt-BR" sz="1500" b="1" dirty="0" smtClean="0">
                <a:solidFill>
                  <a:srgbClr val="002060"/>
                </a:solidFill>
              </a:rPr>
              <a:t>NOME </a:t>
            </a:r>
            <a:r>
              <a:rPr lang="pt-BR" sz="1500" b="1" dirty="0">
                <a:solidFill>
                  <a:srgbClr val="FF0000"/>
                </a:solidFill>
              </a:rPr>
              <a:t>TO</a:t>
            </a:r>
            <a:r>
              <a:rPr lang="pt-BR" sz="1500" b="1" dirty="0">
                <a:solidFill>
                  <a:srgbClr val="002060"/>
                </a:solidFill>
              </a:rPr>
              <a:t> </a:t>
            </a:r>
            <a:r>
              <a:rPr lang="pt-BR" sz="1500" b="1" dirty="0" smtClean="0">
                <a:solidFill>
                  <a:srgbClr val="002060"/>
                </a:solidFill>
              </a:rPr>
              <a:t>FANTASIA</a:t>
            </a:r>
            <a:r>
              <a:rPr lang="pt-BR" sz="1500" b="1" dirty="0" smtClean="0">
                <a:solidFill>
                  <a:srgbClr val="FF0000"/>
                </a:solidFill>
              </a:rPr>
              <a:t>;</a:t>
            </a:r>
            <a:endParaRPr lang="pt-BR" sz="15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78532" cy="1325563"/>
          </a:xfrm>
        </p:spPr>
        <p:txBody>
          <a:bodyPr/>
          <a:lstStyle/>
          <a:p>
            <a:r>
              <a:rPr lang="pt-BR" dirty="0" smtClean="0"/>
              <a:t>DML – Data </a:t>
            </a:r>
            <a:r>
              <a:rPr lang="pt-BR" dirty="0" err="1" smtClean="0"/>
              <a:t>Manipulation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64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Insert</a:t>
            </a:r>
            <a:r>
              <a:rPr lang="pt-BR" dirty="0" smtClean="0"/>
              <a:t> – Inserindo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762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 smtClean="0">
                <a:solidFill>
                  <a:srgbClr val="FF0000"/>
                </a:solidFill>
              </a:rPr>
              <a:t>INSERT INTO </a:t>
            </a:r>
            <a:r>
              <a:rPr lang="pt-BR" sz="1500" b="1" dirty="0" smtClean="0">
                <a:solidFill>
                  <a:srgbClr val="002060"/>
                </a:solidFill>
              </a:rPr>
              <a:t>NOME TABELA</a:t>
            </a:r>
            <a:r>
              <a:rPr lang="pt-BR" sz="1500" b="1" dirty="0" smtClean="0">
                <a:solidFill>
                  <a:srgbClr val="FF0000"/>
                </a:solidFill>
              </a:rPr>
              <a:t>(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COLUNA1,COLUNA2,COLUNA3,...</a:t>
            </a:r>
            <a:r>
              <a:rPr lang="pt-BR" sz="1500" b="1" dirty="0" smtClean="0">
                <a:solidFill>
                  <a:srgbClr val="FF0000"/>
                </a:solidFill>
              </a:rPr>
              <a:t>) VALUES(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VALOR1,VALOR2,VALOR3,...</a:t>
            </a:r>
            <a:r>
              <a:rPr lang="pt-BR" sz="1500" b="1" dirty="0" smtClean="0">
                <a:solidFill>
                  <a:srgbClr val="FF0000"/>
                </a:solidFill>
              </a:rPr>
              <a:t>);</a:t>
            </a:r>
            <a:endParaRPr lang="pt-BR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800" b="1" dirty="0" smtClean="0">
              <a:solidFill>
                <a:srgbClr val="002060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3224" y="1825625"/>
            <a:ext cx="5210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500" b="1" dirty="0">
                <a:solidFill>
                  <a:srgbClr val="FF0000"/>
                </a:solidFill>
              </a:rPr>
              <a:t>INSERT INTO </a:t>
            </a:r>
            <a:r>
              <a:rPr lang="pt-BR" sz="1500" b="1" dirty="0" smtClean="0">
                <a:solidFill>
                  <a:srgbClr val="002060"/>
                </a:solidFill>
              </a:rPr>
              <a:t>USU_USUARIO</a:t>
            </a:r>
            <a:r>
              <a:rPr lang="pt-BR" sz="1500" b="1" dirty="0" smtClean="0">
                <a:solidFill>
                  <a:srgbClr val="FF0000"/>
                </a:solidFill>
              </a:rPr>
              <a:t>(</a:t>
            </a:r>
            <a:endParaRPr lang="pt-BR" sz="15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ID,NOME,DATA_NASCIMENTO,CEP</a:t>
            </a:r>
            <a:r>
              <a:rPr lang="pt-BR" sz="1500" b="1" dirty="0" smtClean="0">
                <a:solidFill>
                  <a:srgbClr val="FF0000"/>
                </a:solidFill>
              </a:rPr>
              <a:t>) VALUES(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SEQ_USU.NEXTVAL,</a:t>
            </a: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‘CASSEB’,</a:t>
            </a:r>
          </a:p>
          <a:p>
            <a:pPr marL="0" indent="0">
              <a:buNone/>
            </a:pPr>
            <a:r>
              <a:rPr lang="pt-BR" sz="1500" b="1" dirty="0">
                <a:solidFill>
                  <a:srgbClr val="002060"/>
                </a:solidFill>
              </a:rPr>
              <a:t>TO_DATE(</a:t>
            </a:r>
            <a:r>
              <a:rPr lang="pt-BR" sz="1500" b="1" dirty="0" smtClean="0">
                <a:solidFill>
                  <a:srgbClr val="002060"/>
                </a:solidFill>
              </a:rPr>
              <a:t>'02/02/1996','DD/MM/YYYY'),</a:t>
            </a:r>
            <a:endParaRPr lang="pt-BR" sz="15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002060"/>
                </a:solidFill>
              </a:rPr>
              <a:t>,12226620</a:t>
            </a:r>
            <a:r>
              <a:rPr lang="pt-BR" sz="1500" b="1" dirty="0" smtClean="0">
                <a:solidFill>
                  <a:srgbClr val="FF0000"/>
                </a:solidFill>
              </a:rPr>
              <a:t>);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8200" y="617696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Obrigatório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Opcional</a:t>
            </a:r>
            <a:r>
              <a:rPr lang="pt-BR" dirty="0" smtClean="0"/>
              <a:t> - </a:t>
            </a:r>
            <a:r>
              <a:rPr lang="pt-BR" b="1" u="sng" dirty="0" smtClean="0"/>
              <a:t>Ambos podem ser utilizados</a:t>
            </a:r>
            <a:r>
              <a:rPr lang="pt-BR" dirty="0" smtClean="0"/>
              <a:t> - </a:t>
            </a:r>
            <a:r>
              <a:rPr lang="pt-BR" b="1" dirty="0" smtClean="0">
                <a:solidFill>
                  <a:srgbClr val="002060"/>
                </a:solidFill>
              </a:rPr>
              <a:t>Definido pelo Usuário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1874</Words>
  <Application>Microsoft Office PowerPoint</Application>
  <PresentationFormat>Widescreen</PresentationFormat>
  <Paragraphs>478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0" baseType="lpstr">
      <vt:lpstr>Arial</vt:lpstr>
      <vt:lpstr>Century Schoolbook</vt:lpstr>
      <vt:lpstr>Tema do Office</vt:lpstr>
      <vt:lpstr>Revisão de Banco de Dados</vt:lpstr>
      <vt:lpstr>Sumário</vt:lpstr>
      <vt:lpstr>DDL – Data Control Language</vt:lpstr>
      <vt:lpstr>Create Table – Criando uma tabela</vt:lpstr>
      <vt:lpstr>Sequence – Auto incremento</vt:lpstr>
      <vt:lpstr>Drop – Excluindo tudo</vt:lpstr>
      <vt:lpstr>Alter – Alterando sua tabela</vt:lpstr>
      <vt:lpstr>DML – Data Manipulation Language</vt:lpstr>
      <vt:lpstr>Insert – Inserindo dados</vt:lpstr>
      <vt:lpstr>Select – Estrutura completa</vt:lpstr>
      <vt:lpstr>Select – Todos os dados</vt:lpstr>
      <vt:lpstr>Select – Somente algumas colunas</vt:lpstr>
      <vt:lpstr>Select – Condições</vt:lpstr>
      <vt:lpstr>Select – Renomear colunas na exibição</vt:lpstr>
      <vt:lpstr>Select – Operações</vt:lpstr>
      <vt:lpstr>Select – Ordenação</vt:lpstr>
      <vt:lpstr>Select – Distintos</vt:lpstr>
      <vt:lpstr>Select – Contador</vt:lpstr>
      <vt:lpstr>Select – Soma,Minimo e Máximo</vt:lpstr>
      <vt:lpstr>Select – Agrupamento</vt:lpstr>
      <vt:lpstr>Select – Produto Cartesiano</vt:lpstr>
      <vt:lpstr>Select – Junção</vt:lpstr>
      <vt:lpstr>Select – Múltiplos valores</vt:lpstr>
      <vt:lpstr>Update – Alterando valores</vt:lpstr>
      <vt:lpstr>Delete – Deletando registros</vt:lpstr>
      <vt:lpstr>DCL – Data Control Language</vt:lpstr>
      <vt:lpstr>Criando um novo usuário</vt:lpstr>
      <vt:lpstr>Criando grupos de usuários</vt:lpstr>
      <vt:lpstr>Atribuindo e retirando privilégios</vt:lpstr>
      <vt:lpstr>Views</vt:lpstr>
      <vt:lpstr>Casos 1 – Editando um registro que é chave primária</vt:lpstr>
      <vt:lpstr>Casos 2 – Excluir um registro especializado</vt:lpstr>
      <vt:lpstr>Casos 3 – Retornando dados relacionados entre tabelas</vt:lpstr>
      <vt:lpstr>Casos 4 – Relacionando dados e usando a função min e agrupando</vt:lpstr>
      <vt:lpstr>Casos 5 – Join, Group e Order</vt:lpstr>
      <vt:lpstr>Casos 6 – Join</vt:lpstr>
      <vt:lpstr>Casos 7 – Filtro relacionando data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Soares Casseb dos Santos</dc:creator>
  <cp:lastModifiedBy>Felipe Soares Casseb dos Santos</cp:lastModifiedBy>
  <cp:revision>67</cp:revision>
  <dcterms:created xsi:type="dcterms:W3CDTF">2016-04-01T01:07:07Z</dcterms:created>
  <dcterms:modified xsi:type="dcterms:W3CDTF">2016-06-06T03:06:25Z</dcterms:modified>
</cp:coreProperties>
</file>