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30" d="100"/>
          <a:sy n="30" d="100"/>
        </p:scale>
        <p:origin x="6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DE49E-95B3-4C7D-9C45-083AED584B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1421D7-558B-4F8D-8B66-76DF4F72E47D}">
      <dgm:prSet phldrT="[Texto]"/>
      <dgm:spPr/>
      <dgm:t>
        <a:bodyPr/>
        <a:lstStyle/>
        <a:p>
          <a:r>
            <a:rPr lang="pt-BR" dirty="0" smtClean="0"/>
            <a:t>Dados</a:t>
          </a:r>
          <a:endParaRPr lang="pt-BR" dirty="0"/>
        </a:p>
      </dgm:t>
    </dgm:pt>
    <dgm:pt modelId="{5212F332-C9DB-4819-AA91-421D82BDCEC1}" type="parTrans" cxnId="{4612D2FA-D42D-4B5D-823B-FA8D1F77C0EC}">
      <dgm:prSet/>
      <dgm:spPr/>
      <dgm:t>
        <a:bodyPr/>
        <a:lstStyle/>
        <a:p>
          <a:endParaRPr lang="pt-BR"/>
        </a:p>
      </dgm:t>
    </dgm:pt>
    <dgm:pt modelId="{51E3325D-D017-43ED-BA8F-5AD908637411}" type="sibTrans" cxnId="{4612D2FA-D42D-4B5D-823B-FA8D1F77C0EC}">
      <dgm:prSet/>
      <dgm:spPr/>
      <dgm:t>
        <a:bodyPr/>
        <a:lstStyle/>
        <a:p>
          <a:endParaRPr lang="pt-BR"/>
        </a:p>
      </dgm:t>
    </dgm:pt>
    <dgm:pt modelId="{3C235C5A-9B5D-4281-946D-48356ED0FA38}">
      <dgm:prSet phldrT="[Texto]"/>
      <dgm:spPr/>
      <dgm:t>
        <a:bodyPr/>
        <a:lstStyle/>
        <a:p>
          <a:r>
            <a:rPr lang="pt-BR" dirty="0" smtClean="0"/>
            <a:t>Processamento</a:t>
          </a:r>
          <a:endParaRPr lang="pt-BR" dirty="0"/>
        </a:p>
      </dgm:t>
    </dgm:pt>
    <dgm:pt modelId="{C4A03A8F-6EB2-449F-9E87-102EA1B43A88}" type="parTrans" cxnId="{A9C082CC-ADF0-44DB-98F6-8B5BCF8E4288}">
      <dgm:prSet/>
      <dgm:spPr/>
      <dgm:t>
        <a:bodyPr/>
        <a:lstStyle/>
        <a:p>
          <a:endParaRPr lang="pt-BR"/>
        </a:p>
      </dgm:t>
    </dgm:pt>
    <dgm:pt modelId="{4859EE8F-EE22-4AE3-BF49-EDD82BF7B695}" type="sibTrans" cxnId="{A9C082CC-ADF0-44DB-98F6-8B5BCF8E4288}">
      <dgm:prSet/>
      <dgm:spPr/>
      <dgm:t>
        <a:bodyPr/>
        <a:lstStyle/>
        <a:p>
          <a:endParaRPr lang="pt-BR"/>
        </a:p>
      </dgm:t>
    </dgm:pt>
    <dgm:pt modelId="{78052740-8488-4A7F-8826-98C0CFB7C752}">
      <dgm:prSet phldrT="[Texto]"/>
      <dgm:spPr/>
      <dgm:t>
        <a:bodyPr/>
        <a:lstStyle/>
        <a:p>
          <a:r>
            <a:rPr lang="pt-BR" dirty="0" smtClean="0"/>
            <a:t>Informação</a:t>
          </a:r>
          <a:endParaRPr lang="pt-BR" dirty="0"/>
        </a:p>
      </dgm:t>
    </dgm:pt>
    <dgm:pt modelId="{1AB9B63D-BD9F-4FC7-9568-0CCFFA6E215F}" type="parTrans" cxnId="{5741C094-04E0-40E4-8543-45B248380035}">
      <dgm:prSet/>
      <dgm:spPr/>
      <dgm:t>
        <a:bodyPr/>
        <a:lstStyle/>
        <a:p>
          <a:endParaRPr lang="pt-BR"/>
        </a:p>
      </dgm:t>
    </dgm:pt>
    <dgm:pt modelId="{508C06C6-5F8E-4F92-B5ED-DD6681DF2AC5}" type="sibTrans" cxnId="{5741C094-04E0-40E4-8543-45B248380035}">
      <dgm:prSet/>
      <dgm:spPr/>
      <dgm:t>
        <a:bodyPr/>
        <a:lstStyle/>
        <a:p>
          <a:endParaRPr lang="pt-BR"/>
        </a:p>
      </dgm:t>
    </dgm:pt>
    <dgm:pt modelId="{1EA82339-72D4-43A7-8798-416C54262C8E}" type="pres">
      <dgm:prSet presAssocID="{55DDE49E-95B3-4C7D-9C45-083AED584BE3}" presName="Name0" presStyleCnt="0">
        <dgm:presLayoutVars>
          <dgm:dir/>
          <dgm:resizeHandles val="exact"/>
        </dgm:presLayoutVars>
      </dgm:prSet>
      <dgm:spPr/>
    </dgm:pt>
    <dgm:pt modelId="{387E10DD-D94F-4601-94DA-8A049F40B4B9}" type="pres">
      <dgm:prSet presAssocID="{5B1421D7-558B-4F8D-8B66-76DF4F72E47D}" presName="node" presStyleLbl="node1" presStyleIdx="0" presStyleCnt="3">
        <dgm:presLayoutVars>
          <dgm:bulletEnabled val="1"/>
        </dgm:presLayoutVars>
      </dgm:prSet>
      <dgm:spPr/>
    </dgm:pt>
    <dgm:pt modelId="{6627222F-FEBD-453C-9CA9-1E3E06FE180F}" type="pres">
      <dgm:prSet presAssocID="{51E3325D-D017-43ED-BA8F-5AD908637411}" presName="sibTrans" presStyleLbl="sibTrans2D1" presStyleIdx="0" presStyleCnt="2"/>
      <dgm:spPr/>
    </dgm:pt>
    <dgm:pt modelId="{67A0427E-70A3-45FF-B16D-CEE952CF7E2D}" type="pres">
      <dgm:prSet presAssocID="{51E3325D-D017-43ED-BA8F-5AD908637411}" presName="connectorText" presStyleLbl="sibTrans2D1" presStyleIdx="0" presStyleCnt="2"/>
      <dgm:spPr/>
    </dgm:pt>
    <dgm:pt modelId="{46088C89-A4AA-4531-8A60-913C1B880420}" type="pres">
      <dgm:prSet presAssocID="{3C235C5A-9B5D-4281-946D-48356ED0FA38}" presName="node" presStyleLbl="node1" presStyleIdx="1" presStyleCnt="3">
        <dgm:presLayoutVars>
          <dgm:bulletEnabled val="1"/>
        </dgm:presLayoutVars>
      </dgm:prSet>
      <dgm:spPr/>
    </dgm:pt>
    <dgm:pt modelId="{ECC75C8A-5013-4069-9CAE-E91A2EDA3E35}" type="pres">
      <dgm:prSet presAssocID="{4859EE8F-EE22-4AE3-BF49-EDD82BF7B695}" presName="sibTrans" presStyleLbl="sibTrans2D1" presStyleIdx="1" presStyleCnt="2"/>
      <dgm:spPr/>
    </dgm:pt>
    <dgm:pt modelId="{1EF9D867-DAE6-434E-A084-B4BF1A3DE58A}" type="pres">
      <dgm:prSet presAssocID="{4859EE8F-EE22-4AE3-BF49-EDD82BF7B695}" presName="connectorText" presStyleLbl="sibTrans2D1" presStyleIdx="1" presStyleCnt="2"/>
      <dgm:spPr/>
    </dgm:pt>
    <dgm:pt modelId="{AF4610A5-20F7-4A2F-81B2-DFB363AAECAD}" type="pres">
      <dgm:prSet presAssocID="{78052740-8488-4A7F-8826-98C0CFB7C752}" presName="node" presStyleLbl="node1" presStyleIdx="2" presStyleCnt="3">
        <dgm:presLayoutVars>
          <dgm:bulletEnabled val="1"/>
        </dgm:presLayoutVars>
      </dgm:prSet>
      <dgm:spPr/>
    </dgm:pt>
  </dgm:ptLst>
  <dgm:cxnLst>
    <dgm:cxn modelId="{5A06A4FB-321B-4253-8E05-FAFEF3236294}" type="presOf" srcId="{51E3325D-D017-43ED-BA8F-5AD908637411}" destId="{67A0427E-70A3-45FF-B16D-CEE952CF7E2D}" srcOrd="1" destOrd="0" presId="urn:microsoft.com/office/officeart/2005/8/layout/process1"/>
    <dgm:cxn modelId="{A9C082CC-ADF0-44DB-98F6-8B5BCF8E4288}" srcId="{55DDE49E-95B3-4C7D-9C45-083AED584BE3}" destId="{3C235C5A-9B5D-4281-946D-48356ED0FA38}" srcOrd="1" destOrd="0" parTransId="{C4A03A8F-6EB2-449F-9E87-102EA1B43A88}" sibTransId="{4859EE8F-EE22-4AE3-BF49-EDD82BF7B695}"/>
    <dgm:cxn modelId="{22779E75-F2EC-420B-BF20-057D32E2CDA8}" type="presOf" srcId="{5B1421D7-558B-4F8D-8B66-76DF4F72E47D}" destId="{387E10DD-D94F-4601-94DA-8A049F40B4B9}" srcOrd="0" destOrd="0" presId="urn:microsoft.com/office/officeart/2005/8/layout/process1"/>
    <dgm:cxn modelId="{C798D09F-B299-4E62-A9EE-CB9CAE0E8D67}" type="presOf" srcId="{4859EE8F-EE22-4AE3-BF49-EDD82BF7B695}" destId="{ECC75C8A-5013-4069-9CAE-E91A2EDA3E35}" srcOrd="0" destOrd="0" presId="urn:microsoft.com/office/officeart/2005/8/layout/process1"/>
    <dgm:cxn modelId="{5B96CFAA-2B9D-4142-9E3D-E6BEEB637A64}" type="presOf" srcId="{51E3325D-D017-43ED-BA8F-5AD908637411}" destId="{6627222F-FEBD-453C-9CA9-1E3E06FE180F}" srcOrd="0" destOrd="0" presId="urn:microsoft.com/office/officeart/2005/8/layout/process1"/>
    <dgm:cxn modelId="{5741C094-04E0-40E4-8543-45B248380035}" srcId="{55DDE49E-95B3-4C7D-9C45-083AED584BE3}" destId="{78052740-8488-4A7F-8826-98C0CFB7C752}" srcOrd="2" destOrd="0" parTransId="{1AB9B63D-BD9F-4FC7-9568-0CCFFA6E215F}" sibTransId="{508C06C6-5F8E-4F92-B5ED-DD6681DF2AC5}"/>
    <dgm:cxn modelId="{B149B258-33F1-46AB-8D95-31E189D7853A}" type="presOf" srcId="{4859EE8F-EE22-4AE3-BF49-EDD82BF7B695}" destId="{1EF9D867-DAE6-434E-A084-B4BF1A3DE58A}" srcOrd="1" destOrd="0" presId="urn:microsoft.com/office/officeart/2005/8/layout/process1"/>
    <dgm:cxn modelId="{4612D2FA-D42D-4B5D-823B-FA8D1F77C0EC}" srcId="{55DDE49E-95B3-4C7D-9C45-083AED584BE3}" destId="{5B1421D7-558B-4F8D-8B66-76DF4F72E47D}" srcOrd="0" destOrd="0" parTransId="{5212F332-C9DB-4819-AA91-421D82BDCEC1}" sibTransId="{51E3325D-D017-43ED-BA8F-5AD908637411}"/>
    <dgm:cxn modelId="{CCDCC742-2183-421C-A356-011DA2CC4C79}" type="presOf" srcId="{78052740-8488-4A7F-8826-98C0CFB7C752}" destId="{AF4610A5-20F7-4A2F-81B2-DFB363AAECAD}" srcOrd="0" destOrd="0" presId="urn:microsoft.com/office/officeart/2005/8/layout/process1"/>
    <dgm:cxn modelId="{6239A033-250C-4FDA-8880-69B02AAC992A}" type="presOf" srcId="{3C235C5A-9B5D-4281-946D-48356ED0FA38}" destId="{46088C89-A4AA-4531-8A60-913C1B880420}" srcOrd="0" destOrd="0" presId="urn:microsoft.com/office/officeart/2005/8/layout/process1"/>
    <dgm:cxn modelId="{485A6AD2-17FB-4979-9AA5-C6017E419B21}" type="presOf" srcId="{55DDE49E-95B3-4C7D-9C45-083AED584BE3}" destId="{1EA82339-72D4-43A7-8798-416C54262C8E}" srcOrd="0" destOrd="0" presId="urn:microsoft.com/office/officeart/2005/8/layout/process1"/>
    <dgm:cxn modelId="{CF3117F5-22D4-4B48-8D59-FF5E939C30B3}" type="presParOf" srcId="{1EA82339-72D4-43A7-8798-416C54262C8E}" destId="{387E10DD-D94F-4601-94DA-8A049F40B4B9}" srcOrd="0" destOrd="0" presId="urn:microsoft.com/office/officeart/2005/8/layout/process1"/>
    <dgm:cxn modelId="{CB9C02DD-033C-475A-8D30-391303B1D7D4}" type="presParOf" srcId="{1EA82339-72D4-43A7-8798-416C54262C8E}" destId="{6627222F-FEBD-453C-9CA9-1E3E06FE180F}" srcOrd="1" destOrd="0" presId="urn:microsoft.com/office/officeart/2005/8/layout/process1"/>
    <dgm:cxn modelId="{9ED74E0A-1C01-4796-9EAE-DA4FB4C81AF8}" type="presParOf" srcId="{6627222F-FEBD-453C-9CA9-1E3E06FE180F}" destId="{67A0427E-70A3-45FF-B16D-CEE952CF7E2D}" srcOrd="0" destOrd="0" presId="urn:microsoft.com/office/officeart/2005/8/layout/process1"/>
    <dgm:cxn modelId="{DE91481F-31B7-4BD5-AE3B-B60D877DA882}" type="presParOf" srcId="{1EA82339-72D4-43A7-8798-416C54262C8E}" destId="{46088C89-A4AA-4531-8A60-913C1B880420}" srcOrd="2" destOrd="0" presId="urn:microsoft.com/office/officeart/2005/8/layout/process1"/>
    <dgm:cxn modelId="{AB7A380D-F3B3-4C19-A712-E51B1E667524}" type="presParOf" srcId="{1EA82339-72D4-43A7-8798-416C54262C8E}" destId="{ECC75C8A-5013-4069-9CAE-E91A2EDA3E35}" srcOrd="3" destOrd="0" presId="urn:microsoft.com/office/officeart/2005/8/layout/process1"/>
    <dgm:cxn modelId="{2B2A0AFC-9749-4645-AFAC-58ED321D4FE0}" type="presParOf" srcId="{ECC75C8A-5013-4069-9CAE-E91A2EDA3E35}" destId="{1EF9D867-DAE6-434E-A084-B4BF1A3DE58A}" srcOrd="0" destOrd="0" presId="urn:microsoft.com/office/officeart/2005/8/layout/process1"/>
    <dgm:cxn modelId="{C2EED753-C7AC-4B62-8F63-8024399A4868}" type="presParOf" srcId="{1EA82339-72D4-43A7-8798-416C54262C8E}" destId="{AF4610A5-20F7-4A2F-81B2-DFB363AAECA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10DD-D94F-4601-94DA-8A049F40B4B9}">
      <dsp:nvSpPr>
        <dsp:cNvPr id="0" name=""/>
        <dsp:cNvSpPr/>
      </dsp:nvSpPr>
      <dsp:spPr>
        <a:xfrm>
          <a:off x="8805" y="772539"/>
          <a:ext cx="2631868" cy="157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Dados</a:t>
          </a:r>
          <a:endParaRPr lang="pt-BR" sz="2800" kern="1200" dirty="0"/>
        </a:p>
      </dsp:txBody>
      <dsp:txXfrm>
        <a:off x="55056" y="818790"/>
        <a:ext cx="2539366" cy="1486619"/>
      </dsp:txXfrm>
    </dsp:sp>
    <dsp:sp modelId="{6627222F-FEBD-453C-9CA9-1E3E06FE180F}">
      <dsp:nvSpPr>
        <dsp:cNvPr id="0" name=""/>
        <dsp:cNvSpPr/>
      </dsp:nvSpPr>
      <dsp:spPr>
        <a:xfrm>
          <a:off x="2903861" y="1235748"/>
          <a:ext cx="557956" cy="652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300" kern="1200"/>
        </a:p>
      </dsp:txBody>
      <dsp:txXfrm>
        <a:off x="2903861" y="1366289"/>
        <a:ext cx="390569" cy="391621"/>
      </dsp:txXfrm>
    </dsp:sp>
    <dsp:sp modelId="{46088C89-A4AA-4531-8A60-913C1B880420}">
      <dsp:nvSpPr>
        <dsp:cNvPr id="0" name=""/>
        <dsp:cNvSpPr/>
      </dsp:nvSpPr>
      <dsp:spPr>
        <a:xfrm>
          <a:off x="3693421" y="772539"/>
          <a:ext cx="2631868" cy="157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Processamento</a:t>
          </a:r>
          <a:endParaRPr lang="pt-BR" sz="2800" kern="1200" dirty="0"/>
        </a:p>
      </dsp:txBody>
      <dsp:txXfrm>
        <a:off x="3739672" y="818790"/>
        <a:ext cx="2539366" cy="1486619"/>
      </dsp:txXfrm>
    </dsp:sp>
    <dsp:sp modelId="{ECC75C8A-5013-4069-9CAE-E91A2EDA3E35}">
      <dsp:nvSpPr>
        <dsp:cNvPr id="0" name=""/>
        <dsp:cNvSpPr/>
      </dsp:nvSpPr>
      <dsp:spPr>
        <a:xfrm>
          <a:off x="6588477" y="1235748"/>
          <a:ext cx="557956" cy="652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300" kern="1200"/>
        </a:p>
      </dsp:txBody>
      <dsp:txXfrm>
        <a:off x="6588477" y="1366289"/>
        <a:ext cx="390569" cy="391621"/>
      </dsp:txXfrm>
    </dsp:sp>
    <dsp:sp modelId="{AF4610A5-20F7-4A2F-81B2-DFB363AAECAD}">
      <dsp:nvSpPr>
        <dsp:cNvPr id="0" name=""/>
        <dsp:cNvSpPr/>
      </dsp:nvSpPr>
      <dsp:spPr>
        <a:xfrm>
          <a:off x="7378037" y="772539"/>
          <a:ext cx="2631868" cy="157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Informação</a:t>
          </a:r>
          <a:endParaRPr lang="pt-BR" sz="2800" kern="1200" dirty="0"/>
        </a:p>
      </dsp:txBody>
      <dsp:txXfrm>
        <a:off x="7424288" y="818790"/>
        <a:ext cx="2539366" cy="148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84522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967354" y="-8466"/>
            <a:ext cx="1240144" cy="856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Arquitetura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6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Computador?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Computador é uma máquina que recebe dados, processa sob o controle de um programa e retorna o resultado através de uma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6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Informação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4831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3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Informação (BIT)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unidade</a:t>
            </a:r>
          </a:p>
          <a:p>
            <a:r>
              <a:rPr lang="pt-BR" dirty="0" smtClean="0"/>
              <a:t>0 ou 1 (Binário)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7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Byte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grupo ordenado de 8 bits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elemento na linguagem humana</a:t>
            </a:r>
          </a:p>
          <a:p>
            <a:r>
              <a:rPr lang="pt-BR" dirty="0" smtClean="0"/>
              <a:t>Conjuntos de Bits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6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Valor Fixo (32 ou 64 bits)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2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Grandezas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valor é indicado em base 2</a:t>
            </a:r>
          </a:p>
          <a:p>
            <a:r>
              <a:rPr lang="pt-BR" dirty="0" smtClean="0"/>
              <a:t>1Kb represente 1024 bytes (2</a:t>
            </a:r>
            <a:r>
              <a:rPr lang="pt-BR" baseline="30000" dirty="0" smtClean="0"/>
              <a:t>10</a:t>
            </a:r>
            <a:r>
              <a:rPr lang="pt-BR" dirty="0" smtClean="0"/>
              <a:t>)</a:t>
            </a:r>
          </a:p>
          <a:p>
            <a:r>
              <a:rPr lang="pt-BR" dirty="0" smtClean="0"/>
              <a:t>1Mb </a:t>
            </a:r>
            <a:r>
              <a:rPr lang="pt-BR" dirty="0"/>
              <a:t>represente 1024 </a:t>
            </a:r>
            <a:r>
              <a:rPr lang="pt-BR" dirty="0" smtClean="0"/>
              <a:t>X 1024 </a:t>
            </a:r>
            <a:r>
              <a:rPr lang="pt-BR" dirty="0"/>
              <a:t>(</a:t>
            </a:r>
            <a:r>
              <a:rPr lang="pt-BR" dirty="0" smtClean="0"/>
              <a:t>2</a:t>
            </a:r>
            <a:r>
              <a:rPr lang="pt-BR" baseline="30000" dirty="0" smtClean="0"/>
              <a:t>20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3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físicos</a:t>
            </a:r>
          </a:p>
          <a:p>
            <a:r>
              <a:rPr lang="pt-BR" dirty="0" smtClean="0"/>
              <a:t>Divide-se em Sistema central (CPU, Memória, Placas, etc..) e Periféricos de E/S</a:t>
            </a:r>
          </a:p>
          <a:p>
            <a:r>
              <a:rPr lang="pt-BR" dirty="0" smtClean="0"/>
              <a:t>Você chuta ele</a:t>
            </a:r>
          </a:p>
        </p:txBody>
      </p:sp>
    </p:spTree>
    <p:extLst>
      <p:ext uri="{BB962C8B-B14F-4D97-AF65-F5344CB8AC3E}">
        <p14:creationId xmlns:p14="http://schemas.microsoft.com/office/powerpoint/2010/main" val="41638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programas (inclusive sistema operacional)</a:t>
            </a:r>
          </a:p>
          <a:p>
            <a:r>
              <a:rPr lang="pt-BR" dirty="0" smtClean="0"/>
              <a:t>Você xinga 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7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Controladores de Periféricos	</a:t>
            </a:r>
            <a:endParaRPr lang="pt-BR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88890"/>
              </p:ext>
            </p:extLst>
          </p:nvPr>
        </p:nvGraphicFramePr>
        <p:xfrm>
          <a:off x="2209004" y="2438399"/>
          <a:ext cx="8569325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0334862" imgH="4580818" progId="">
                  <p:embed/>
                </p:oleObj>
              </mc:Choice>
              <mc:Fallback>
                <p:oleObj r:id="rId3" imgW="10334862" imgH="45808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04" y="2438399"/>
                        <a:ext cx="8569325" cy="379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7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783772"/>
            <a:ext cx="6747375" cy="5727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793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Barramento ou Bus é o caminho por onde os dados trafegam dentro do computador.</a:t>
            </a:r>
          </a:p>
          <a:p>
            <a:r>
              <a:rPr lang="pt-BR" dirty="0" smtClean="0"/>
              <a:t>Quanto maior o tamanho do barramento mais dados ele transmite de uma vez.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6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CPU – Unidade Central de 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Cérebro do computador</a:t>
            </a:r>
          </a:p>
          <a:p>
            <a:r>
              <a:rPr lang="pt-BR" dirty="0" smtClean="0"/>
              <a:t>Função de executar instruções e controlar operações no computador</a:t>
            </a:r>
          </a:p>
          <a:p>
            <a:r>
              <a:rPr lang="pt-BR" dirty="0" smtClean="0"/>
              <a:t>Localizado na </a:t>
            </a:r>
            <a:r>
              <a:rPr lang="pt-BR" dirty="0" err="1" smtClean="0"/>
              <a:t>placa-mãe</a:t>
            </a:r>
            <a:r>
              <a:rPr lang="pt-BR" dirty="0" smtClean="0"/>
              <a:t> é um pequeno chip também chamado microprocessador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 entre CPU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interna</a:t>
            </a:r>
          </a:p>
          <a:p>
            <a:r>
              <a:rPr lang="pt-BR" dirty="0" smtClean="0"/>
              <a:t>Tipo de tecnologia empregada</a:t>
            </a:r>
          </a:p>
          <a:p>
            <a:r>
              <a:rPr lang="pt-BR" dirty="0" smtClean="0"/>
              <a:t>Conjunto de Instruções (programa escrito para controlar a CPU)</a:t>
            </a:r>
          </a:p>
          <a:p>
            <a:r>
              <a:rPr lang="pt-BR" dirty="0" smtClean="0"/>
              <a:t>Para padronização os fabricantes agrupam </a:t>
            </a:r>
            <a:r>
              <a:rPr lang="pt-BR" dirty="0" err="1" smtClean="0"/>
              <a:t>CPUs</a:t>
            </a:r>
            <a:r>
              <a:rPr lang="pt-BR" dirty="0" smtClean="0"/>
              <a:t> com conjunto de instruções semelhantes em famílias.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1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Constituição da CPU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UC – Unidade de controle Controla os componentes, busca, interpreta e controla a execução das instruções.</a:t>
            </a:r>
          </a:p>
          <a:p>
            <a:r>
              <a:rPr lang="pt-BR" dirty="0" smtClean="0"/>
              <a:t>ULA – Unidade lógica e Aritmética que efetiva a execução da instrução.</a:t>
            </a:r>
          </a:p>
          <a:p>
            <a:r>
              <a:rPr lang="pt-BR" dirty="0" smtClean="0"/>
              <a:t>CI – Contador de Instrução Armazena o endereço da próxima instrução que será executada</a:t>
            </a:r>
          </a:p>
          <a:p>
            <a:r>
              <a:rPr lang="pt-BR" dirty="0" smtClean="0"/>
              <a:t>RI – Registrador de Instrução Armazena a instrução a ser executada</a:t>
            </a:r>
          </a:p>
          <a:p>
            <a:r>
              <a:rPr lang="pt-BR" dirty="0" smtClean="0"/>
              <a:t>ACC Acumulador – Armazena os dados, tanto de entrada quanto de resultados, para a ULA, o tamanho da palavra é o tamanho do acumulador.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5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programa precisa ter uma serie de instruções de máquina.</a:t>
            </a:r>
          </a:p>
          <a:p>
            <a:r>
              <a:rPr lang="pt-BR" dirty="0" smtClean="0"/>
              <a:t>As instruções precisam ser detalhadas, divididas em pequenas etapas de operações.</a:t>
            </a:r>
          </a:p>
          <a:p>
            <a:r>
              <a:rPr lang="pt-BR" dirty="0" smtClean="0"/>
              <a:t>Estas </a:t>
            </a:r>
            <a:r>
              <a:rPr lang="pt-BR" dirty="0" err="1" smtClean="0"/>
              <a:t>etpas</a:t>
            </a:r>
            <a:r>
              <a:rPr lang="pt-BR" dirty="0" smtClean="0"/>
              <a:t> são trazidas uma a uma para a UC, e então, feita a análise, caso necessário utilizar dados, estes são buscados na memória e em seguida é processado na 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5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 – Unidade de Controle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uma cadência de pulsos elétricos (</a:t>
            </a:r>
            <a:r>
              <a:rPr lang="pt-BR" dirty="0" err="1" smtClean="0"/>
              <a:t>Clock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Clock</a:t>
            </a:r>
            <a:r>
              <a:rPr lang="pt-BR" dirty="0" smtClean="0"/>
              <a:t> é medido em Hz(Ciclos por segundo) e indica a frequência com que os ciclos ocorrem.</a:t>
            </a:r>
          </a:p>
          <a:p>
            <a:r>
              <a:rPr lang="pt-BR" dirty="0" smtClean="0"/>
              <a:t>Uma instrução pode gastar um ciclo ou vários</a:t>
            </a:r>
          </a:p>
          <a:p>
            <a:r>
              <a:rPr lang="pt-BR" dirty="0" smtClean="0"/>
              <a:t>Seu funcionamento é coordenado pelo programa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3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implementação de processadores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CISC – </a:t>
            </a:r>
            <a:r>
              <a:rPr lang="pt-BR" dirty="0" err="1" smtClean="0"/>
              <a:t>Complex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set </a:t>
            </a:r>
            <a:r>
              <a:rPr lang="pt-BR" dirty="0" err="1" smtClean="0"/>
              <a:t>computer</a:t>
            </a:r>
            <a:r>
              <a:rPr lang="pt-BR" dirty="0" smtClean="0"/>
              <a:t>: Conjunto de instruções maior e mais complexo com ciclo de processamento mais lento</a:t>
            </a:r>
          </a:p>
          <a:p>
            <a:r>
              <a:rPr lang="pt-BR" dirty="0" smtClean="0"/>
              <a:t>RISC – </a:t>
            </a:r>
            <a:r>
              <a:rPr lang="pt-BR" dirty="0" err="1" smtClean="0"/>
              <a:t>Reduced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set </a:t>
            </a:r>
            <a:r>
              <a:rPr lang="pt-BR" dirty="0" err="1" smtClean="0"/>
              <a:t>computer</a:t>
            </a:r>
            <a:r>
              <a:rPr lang="pt-BR" dirty="0" smtClean="0"/>
              <a:t>: Conjunto de instruções menor e mais simples, com ciclo de processamento rápido.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ULA – Unidade lógica e 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as 4 operações básicas e instruções de caráter lógico (maio, menor, igual, etc...)</a:t>
            </a:r>
          </a:p>
          <a:p>
            <a:r>
              <a:rPr lang="pt-BR" dirty="0" smtClean="0"/>
              <a:t>Opera os dados baseado na ordem do programa. O resultado é devolvido para memória principal.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Registradores armazenam temporariamente os dados que a UC e ULA vão usar.</a:t>
            </a:r>
          </a:p>
          <a:p>
            <a:r>
              <a:rPr lang="pt-BR" dirty="0" smtClean="0"/>
              <a:t>Processador de 32 bits indica que o registrador é de 32bits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 são dispositivos que armazenam dados</a:t>
            </a:r>
          </a:p>
          <a:p>
            <a:r>
              <a:rPr lang="pt-BR" dirty="0" smtClean="0"/>
              <a:t>Para programas e dados serem executados pela CPU é necessário que estejam em memória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9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43" y="541385"/>
            <a:ext cx="6437386" cy="59567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84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Dividida em RAM e ROM são dispositivos que armazenam dados temporariamente.</a:t>
            </a:r>
          </a:p>
          <a:p>
            <a:r>
              <a:rPr lang="pt-BR" dirty="0" smtClean="0"/>
              <a:t>Todas informação deve estar na memória principal para ser processada.</a:t>
            </a:r>
          </a:p>
        </p:txBody>
      </p:sp>
    </p:spTree>
    <p:extLst>
      <p:ext uri="{BB962C8B-B14F-4D97-AF65-F5344CB8AC3E}">
        <p14:creationId xmlns:p14="http://schemas.microsoft.com/office/powerpoint/2010/main" val="15321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Necessita de energia elétrica (volátil)</a:t>
            </a:r>
          </a:p>
          <a:p>
            <a:r>
              <a:rPr lang="pt-BR" dirty="0" smtClean="0"/>
              <a:t>Memória de acesso randômico</a:t>
            </a:r>
          </a:p>
          <a:p>
            <a:r>
              <a:rPr lang="pt-BR" dirty="0" smtClean="0"/>
              <a:t>Grava e lê dados</a:t>
            </a:r>
          </a:p>
          <a:p>
            <a:r>
              <a:rPr lang="pt-BR" dirty="0" smtClean="0"/>
              <a:t>Alta velocidade</a:t>
            </a:r>
          </a:p>
          <a:p>
            <a:r>
              <a:rPr lang="pt-BR" dirty="0" smtClean="0"/>
              <a:t>Endereçadas por grupos de 8,16,32 ou 64 bits</a:t>
            </a:r>
          </a:p>
          <a:p>
            <a:r>
              <a:rPr lang="pt-BR" dirty="0" smtClean="0"/>
              <a:t>(Explicar sobre endereço de </a:t>
            </a:r>
            <a:r>
              <a:rPr lang="pt-BR" dirty="0" err="1" smtClean="0"/>
              <a:t>ram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6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ROM (</a:t>
            </a:r>
            <a:r>
              <a:rPr lang="pt-BR" dirty="0" err="1" smtClean="0"/>
              <a:t>Read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Somente leitura</a:t>
            </a:r>
          </a:p>
          <a:p>
            <a:r>
              <a:rPr lang="pt-BR" dirty="0" smtClean="0"/>
              <a:t>Menor e mais lenta que RAM</a:t>
            </a:r>
          </a:p>
          <a:p>
            <a:r>
              <a:rPr lang="pt-BR" dirty="0" smtClean="0"/>
              <a:t>Gravada permanentemente pelo fabricante, não precisa de energia (não </a:t>
            </a:r>
            <a:r>
              <a:rPr lang="pt-BR" dirty="0" err="1" smtClean="0"/>
              <a:t>volátio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Responsável pela principais rotinas do micro, como ligar, verificar se o teclado esta sendo pressionado, etc..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0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Volátil</a:t>
            </a:r>
          </a:p>
          <a:p>
            <a:r>
              <a:rPr lang="pt-BR" dirty="0" smtClean="0"/>
              <a:t>Alta velocidade</a:t>
            </a:r>
          </a:p>
          <a:p>
            <a:r>
              <a:rPr lang="pt-BR" dirty="0" smtClean="0"/>
              <a:t>Função de melhorar performance em cálculos com os mesmos valores repetidas vezes (</a:t>
            </a:r>
            <a:r>
              <a:rPr lang="pt-BR" dirty="0" err="1" smtClean="0"/>
              <a:t>ex</a:t>
            </a:r>
            <a:r>
              <a:rPr lang="pt-BR" dirty="0" smtClean="0"/>
              <a:t>: multiplicação de matrizes)</a:t>
            </a:r>
          </a:p>
          <a:p>
            <a:r>
              <a:rPr lang="pt-BR" dirty="0" smtClean="0"/>
              <a:t>Alto custo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9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Secundária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grandes quantidades de informação</a:t>
            </a:r>
          </a:p>
          <a:p>
            <a:r>
              <a:rPr lang="pt-BR" dirty="0" smtClean="0"/>
              <a:t>Não volátil</a:t>
            </a:r>
          </a:p>
          <a:p>
            <a:r>
              <a:rPr lang="pt-BR" dirty="0" smtClean="0"/>
              <a:t>Velocidade de acesso inferior a memória principal</a:t>
            </a:r>
          </a:p>
          <a:p>
            <a:r>
              <a:rPr lang="pt-BR" dirty="0" smtClean="0"/>
              <a:t>Custo mais baixo que a memória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virtual e 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a memória </a:t>
            </a:r>
            <a:r>
              <a:rPr lang="pt-BR" dirty="0" err="1" smtClean="0"/>
              <a:t>Ram</a:t>
            </a:r>
            <a:r>
              <a:rPr lang="pt-BR" dirty="0" smtClean="0"/>
              <a:t> se </a:t>
            </a:r>
            <a:r>
              <a:rPr lang="pt-BR" dirty="0" err="1" smtClean="0"/>
              <a:t>exgote</a:t>
            </a:r>
            <a:r>
              <a:rPr lang="pt-BR" dirty="0" smtClean="0"/>
              <a:t> o sistema operacional utiliza o disco rígido.</a:t>
            </a:r>
          </a:p>
          <a:p>
            <a:r>
              <a:rPr lang="pt-BR" dirty="0" smtClean="0"/>
              <a:t>Uso causa lentidão pois a velocidade do disco rígido é inferior ao da RAM</a:t>
            </a:r>
          </a:p>
          <a:p>
            <a:r>
              <a:rPr lang="pt-BR" dirty="0" smtClean="0"/>
              <a:t>Isto é Paginação ou SWAP de disco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dispositivos de Armazenamento</a:t>
            </a:r>
            <a:endParaRPr lang="pt-BR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272030"/>
              </p:ext>
            </p:extLst>
          </p:nvPr>
        </p:nvGraphicFramePr>
        <p:xfrm>
          <a:off x="2674653" y="2105932"/>
          <a:ext cx="7638028" cy="43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orelDRAW" r:id="rId3" imgW="4714875" imgH="2724150" progId="CorelDRAW.Graphic.10">
                  <p:embed/>
                </p:oleObj>
              </mc:Choice>
              <mc:Fallback>
                <p:oleObj name="CorelDRAW" r:id="rId3" imgW="4714875" imgH="272415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653" y="2105932"/>
                        <a:ext cx="7638028" cy="43414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3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Binário = Base 2</a:t>
            </a:r>
          </a:p>
          <a:p>
            <a:r>
              <a:rPr lang="pt-BR" dirty="0" smtClean="0"/>
              <a:t>Sistema Decimal = Base 10</a:t>
            </a:r>
          </a:p>
          <a:p>
            <a:r>
              <a:rPr lang="pt-BR" dirty="0" smtClean="0"/>
              <a:t>Sistema Octal = Base 8</a:t>
            </a:r>
          </a:p>
          <a:p>
            <a:r>
              <a:rPr lang="pt-BR" dirty="0" smtClean="0"/>
              <a:t>Sistema Hexadecimal = Base 16</a:t>
            </a:r>
          </a:p>
          <a:p>
            <a:r>
              <a:rPr lang="pt-BR" dirty="0" smtClean="0"/>
              <a:t>Base Qualquer = Base B ou Base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4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9" y="3998106"/>
            <a:ext cx="7851601" cy="2588674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9" y="261843"/>
            <a:ext cx="7870249" cy="40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Base 2 para Base 8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97" y="2685072"/>
            <a:ext cx="8598340" cy="21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Von Neumann</a:t>
            </a:r>
            <a:endParaRPr lang="pt-BR" dirty="0"/>
          </a:p>
        </p:txBody>
      </p:sp>
      <p:pic>
        <p:nvPicPr>
          <p:cNvPr id="1026" name="Picture 2" descr="http://itic9.wikispaces.com/file/view/VonNeumann.gif/194217440/VonNeuman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89" y="2435412"/>
            <a:ext cx="5955339" cy="33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Base 2 para Base 16</a:t>
            </a:r>
            <a:endParaRPr lang="pt-BR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2759566"/>
            <a:ext cx="8386646" cy="21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8 ou base 16 parra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Basta representar cada um de seus algarismos para sua respectiva representação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9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8 para Base 16</a:t>
            </a:r>
            <a:endParaRPr lang="pt-BR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54" y="2438399"/>
            <a:ext cx="4588426" cy="41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16 para Base 8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28" y="2149929"/>
            <a:ext cx="4094021" cy="42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10 para Base 2 e Base 2 para Base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(Tabela Maluca)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5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Geração (1951-1959)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Cerca de 20.000 Válvulas</a:t>
            </a:r>
          </a:p>
          <a:p>
            <a:r>
              <a:rPr lang="pt-BR" dirty="0" smtClean="0"/>
              <a:t>Alto consumo de energia</a:t>
            </a:r>
          </a:p>
          <a:p>
            <a:r>
              <a:rPr lang="pt-BR" dirty="0" smtClean="0"/>
              <a:t>Queimavam frequentemente</a:t>
            </a:r>
          </a:p>
          <a:p>
            <a:r>
              <a:rPr lang="pt-BR" dirty="0" smtClean="0"/>
              <a:t>Exemplos: MARK I, ENIAC, EDVAC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3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Geração (1959-1965)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 baseado em Transistor</a:t>
            </a:r>
          </a:p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Menos consumo de energia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IBM 1401, IBM 7094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4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Geração (1965-1975)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Computadores baseado em Circuito Integrado – CI</a:t>
            </a:r>
          </a:p>
          <a:p>
            <a:r>
              <a:rPr lang="pt-BR" dirty="0" smtClean="0"/>
              <a:t>Transistores e outros componentes em um único chip (Microprocessador)</a:t>
            </a:r>
          </a:p>
          <a:p>
            <a:r>
              <a:rPr lang="pt-BR" dirty="0" smtClean="0"/>
              <a:t>Menos consumo e menores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IBM /370, DEC PDP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Quarta Geração (1975-1990?)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difere dos demais pela escala de integração que indica quantos componentes eletrônicos podem ser integrados em um único chip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7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resumida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641466"/>
              </p:ext>
            </p:extLst>
          </p:nvPr>
        </p:nvGraphicFramePr>
        <p:xfrm>
          <a:off x="2555007" y="2438399"/>
          <a:ext cx="8355800" cy="3505568"/>
        </p:xfrm>
        <a:graphic>
          <a:graphicData uri="http://schemas.openxmlformats.org/drawingml/2006/table">
            <a:tbl>
              <a:tblPr/>
              <a:tblGrid>
                <a:gridCol w="1871398"/>
                <a:gridCol w="1519726"/>
                <a:gridCol w="1654293"/>
                <a:gridCol w="1654293"/>
                <a:gridCol w="1656090"/>
              </a:tblGrid>
              <a:tr h="498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Geração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Primeira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Segunda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Terceira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Quarta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Época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1951-59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1959-65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1965-75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1975-?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Exemplo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MARK I e ENIAC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IBM 1401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UNIVAC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IBM /370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DEC PDP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Cray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Micros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Tecnologia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Válvulas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Transistor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CI VLSI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Memória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</TotalTime>
  <Words>1008</Words>
  <Application>Microsoft Office PowerPoint</Application>
  <PresentationFormat>Widescreen</PresentationFormat>
  <Paragraphs>166</Paragraphs>
  <Slides>44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Corbel</vt:lpstr>
      <vt:lpstr>Tahoma</vt:lpstr>
      <vt:lpstr>Paralaxe</vt:lpstr>
      <vt:lpstr>CorelDRAW</vt:lpstr>
      <vt:lpstr>Revisão de Arquitetura de Computadores</vt:lpstr>
      <vt:lpstr>Apresentação do PowerPoint</vt:lpstr>
      <vt:lpstr>Apresentação do PowerPoint</vt:lpstr>
      <vt:lpstr>Modelo de Von Neumann</vt:lpstr>
      <vt:lpstr>Primeira Geração (1951-1959)</vt:lpstr>
      <vt:lpstr>Segunda Geração (1959-1965)</vt:lpstr>
      <vt:lpstr>Terceira Geração (1965-1975)</vt:lpstr>
      <vt:lpstr>Quarta Geração (1975-1990?)</vt:lpstr>
      <vt:lpstr>Tabela resumida</vt:lpstr>
      <vt:lpstr>O que é Computador?</vt:lpstr>
      <vt:lpstr>Dados e Informação</vt:lpstr>
      <vt:lpstr>Representação de Informação (BIT)</vt:lpstr>
      <vt:lpstr>Byte</vt:lpstr>
      <vt:lpstr>Caractere</vt:lpstr>
      <vt:lpstr>Palavra</vt:lpstr>
      <vt:lpstr>Grandezas</vt:lpstr>
      <vt:lpstr>Hardware</vt:lpstr>
      <vt:lpstr>Software</vt:lpstr>
      <vt:lpstr>Controladores de Periféricos </vt:lpstr>
      <vt:lpstr>Barramento</vt:lpstr>
      <vt:lpstr>CPU – Unidade Central de Processamento</vt:lpstr>
      <vt:lpstr>Diferenças  entre CPU</vt:lpstr>
      <vt:lpstr>Constituição da CPU</vt:lpstr>
      <vt:lpstr>Instrução</vt:lpstr>
      <vt:lpstr>UC – Unidade de Controle </vt:lpstr>
      <vt:lpstr>Estratégia de implementação de processadores</vt:lpstr>
      <vt:lpstr>ULA – Unidade lógica e Aritmética</vt:lpstr>
      <vt:lpstr>Registradores</vt:lpstr>
      <vt:lpstr>Memória</vt:lpstr>
      <vt:lpstr>Memória Principal</vt:lpstr>
      <vt:lpstr>Memória RAM</vt:lpstr>
      <vt:lpstr>ROM (Read only Memory)</vt:lpstr>
      <vt:lpstr>Memória Cache</vt:lpstr>
      <vt:lpstr>Memória Secundária</vt:lpstr>
      <vt:lpstr>Memória virtual e paginação</vt:lpstr>
      <vt:lpstr>Relação entre dispositivos de Armazenamento</vt:lpstr>
      <vt:lpstr>Sistema de Numeração</vt:lpstr>
      <vt:lpstr>Apresentação do PowerPoint</vt:lpstr>
      <vt:lpstr>Conversão Base 2 para Base 8</vt:lpstr>
      <vt:lpstr>Conversão Base 2 para Base 16</vt:lpstr>
      <vt:lpstr>Base 8 ou base 16 parra binário</vt:lpstr>
      <vt:lpstr>Base 8 para Base 16</vt:lpstr>
      <vt:lpstr>Base 16 para Base 8</vt:lpstr>
      <vt:lpstr>Base 10 para Base 2 e Base 2 para Base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Arquitetura de Computadores</dc:title>
  <dc:creator>FELIPE SOARES CASSEB DOS SANTOS</dc:creator>
  <cp:lastModifiedBy>FELIPE SOARES CASSEB DOS SANTOS</cp:lastModifiedBy>
  <cp:revision>19</cp:revision>
  <dcterms:created xsi:type="dcterms:W3CDTF">2015-10-02T07:23:44Z</dcterms:created>
  <dcterms:modified xsi:type="dcterms:W3CDTF">2015-10-02T09:42:23Z</dcterms:modified>
</cp:coreProperties>
</file>