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U6HhdDGsk0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Cálculo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da Potência com ( 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Em casos onde você precisa elevar uma potência por uma potência, como neste caso: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dirty="0" smtClean="0"/>
                  <a:t>, Você deve multiplicar </a:t>
                </a:r>
                <a:r>
                  <a:rPr lang="pt-BR" b="1" dirty="0" smtClean="0"/>
                  <a:t>b</a:t>
                </a:r>
                <a:r>
                  <a:rPr lang="pt-BR" dirty="0" smtClean="0"/>
                  <a:t> com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1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da Potência sem ( 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Nestes casos você deve resolver primeiro a potencia da potencia e depois usar o resultado para o número objetivo.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b="1" dirty="0" smtClean="0"/>
                  <a:t>b</a:t>
                </a:r>
                <a:r>
                  <a:rPr lang="pt-BR" dirty="0" smtClean="0"/>
                  <a:t> será elevado a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 para depois seu resultado elevar a </a:t>
                </a:r>
                <a:r>
                  <a:rPr lang="pt-BR" b="1" dirty="0" err="1" smtClean="0"/>
                  <a:t>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9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23986" cy="1325563"/>
          </a:xfrm>
        </p:spPr>
        <p:txBody>
          <a:bodyPr/>
          <a:lstStyle/>
          <a:p>
            <a:r>
              <a:rPr lang="pt-BR" dirty="0" smtClean="0"/>
              <a:t>Multiplicação de potencias de mesma base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Caso a base for igual e houver multiplicação entre eles, o resultado será a mesma base com a soma destas potências.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dirty="0" smtClean="0"/>
                  <a:t>, o resultado é a elevado a </a:t>
                </a:r>
                <a:r>
                  <a:rPr lang="pt-BR" b="1" dirty="0" err="1" smtClean="0"/>
                  <a:t>b+c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Não é possível fazer isto caso as bases forem diferentes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4118" b="-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9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2623" cy="1325563"/>
          </a:xfrm>
        </p:spPr>
        <p:txBody>
          <a:bodyPr/>
          <a:lstStyle/>
          <a:p>
            <a:r>
              <a:rPr lang="pt-BR" dirty="0" smtClean="0"/>
              <a:t>Divisão de potências de mesma base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Nestes casos a regra é semelhante a da multiplicação, a diferença é que em vez de somar vai subtrair.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, neste caso o resultado é a base elevado a </a:t>
                </a:r>
                <a:r>
                  <a:rPr lang="pt-BR" b="1" dirty="0" smtClean="0"/>
                  <a:t>b-c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com fração como base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Nestes casos, a potência é aplicada aos dois itens da fração.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pt-BR" dirty="0" smtClean="0"/>
                  <a:t>, neste caso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será elevado a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b</a:t>
                </a:r>
                <a:r>
                  <a:rPr lang="pt-BR" dirty="0" smtClean="0"/>
                  <a:t> será elevado a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7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negativa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Nestes casos você deve inverter a base, desta forma a potência fica positiva.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se torna 1 sobre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elevados a </a:t>
                </a:r>
                <a:r>
                  <a:rPr lang="pt-BR" b="1" dirty="0"/>
                  <a:t>b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1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53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Radiciação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3100"/>
            <a:ext cx="5878657" cy="4390231"/>
          </a:xfrm>
        </p:spPr>
      </p:pic>
    </p:spTree>
    <p:extLst>
      <p:ext uri="{BB962C8B-B14F-4D97-AF65-F5344CB8AC3E}">
        <p14:creationId xmlns:p14="http://schemas.microsoft.com/office/powerpoint/2010/main" val="22125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Potencia fracionária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Quando a potência for uma fração você pode converte-la em uma raiz.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 smtClean="0"/>
                  <a:t>, se tornará raiz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 de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elevado a </a:t>
                </a:r>
                <a:r>
                  <a:rPr lang="pt-BR" b="1" dirty="0" smtClean="0"/>
                  <a:t>b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 Ou seja: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g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rad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3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15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24741" cy="1325563"/>
          </a:xfrm>
        </p:spPr>
        <p:txBody>
          <a:bodyPr/>
          <a:lstStyle/>
          <a:p>
            <a:r>
              <a:rPr lang="pt-BR" dirty="0" smtClean="0"/>
              <a:t>Expoente do radicando maior que a do índice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Caso a potencia dentro da raiz foi maior do que a própria raiz, você pode </a:t>
                </a:r>
                <a:r>
                  <a:rPr lang="pt-BR" dirty="0" err="1" smtClean="0"/>
                  <a:t>fatora-lo</a:t>
                </a:r>
                <a:r>
                  <a:rPr lang="pt-BR" dirty="0" smtClean="0"/>
                  <a:t> para </a:t>
                </a:r>
                <a:r>
                  <a:rPr lang="pt-BR" dirty="0" err="1" smtClean="0"/>
                  <a:t>simplificar.Ex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g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rad>
                  </m:oMath>
                </a14:m>
                <a:r>
                  <a:rPr lang="pt-BR" dirty="0" smtClean="0"/>
                  <a:t>, neste caso pode-se resultar a vezes raiz quadrada de a.</a:t>
                </a:r>
              </a:p>
              <a:p>
                <a:r>
                  <a:rPr lang="pt-BR" dirty="0" smtClean="0"/>
                  <a:t>Ou seja,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deg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g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g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rad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4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com </a:t>
            </a:r>
            <a:r>
              <a:rPr lang="pt-BR" dirty="0" smtClean="0"/>
              <a:t>Polinômios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4619"/>
            <a:ext cx="3543300" cy="5010644"/>
          </a:xfrm>
        </p:spPr>
      </p:pic>
    </p:spTree>
    <p:extLst>
      <p:ext uri="{BB962C8B-B14F-4D97-AF65-F5344CB8AC3E}">
        <p14:creationId xmlns:p14="http://schemas.microsoft.com/office/powerpoint/2010/main" val="25289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Frações</a:t>
            </a:r>
          </a:p>
          <a:p>
            <a:r>
              <a:rPr lang="pt-BR" dirty="0" smtClean="0"/>
              <a:t>Potenciação</a:t>
            </a:r>
          </a:p>
          <a:p>
            <a:r>
              <a:rPr lang="pt-BR" dirty="0" smtClean="0"/>
              <a:t>Radiciação</a:t>
            </a:r>
          </a:p>
          <a:p>
            <a:r>
              <a:rPr lang="pt-BR" dirty="0" smtClean="0"/>
              <a:t>Operação com </a:t>
            </a:r>
            <a:r>
              <a:rPr lang="pt-BR" dirty="0" smtClean="0"/>
              <a:t>Polinômios</a:t>
            </a:r>
            <a:endParaRPr lang="pt-BR" dirty="0" smtClean="0"/>
          </a:p>
          <a:p>
            <a:r>
              <a:rPr lang="pt-BR" dirty="0" smtClean="0"/>
              <a:t>Função </a:t>
            </a:r>
            <a:r>
              <a:rPr lang="pt-BR" dirty="0" smtClean="0"/>
              <a:t>do 2º </a:t>
            </a:r>
            <a:r>
              <a:rPr lang="pt-BR" dirty="0" smtClean="0"/>
              <a:t>Grau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2336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Adição de Polinômios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Nestes casos é necessário somente somar ou subtrair os elementos de mesma base.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pt-BR" dirty="0" smtClean="0"/>
                  <a:t>, neste caso o resultado pode ser obtido retirando os parênteses  somando as bases iguais.</a:t>
                </a:r>
              </a:p>
              <a:p>
                <a:r>
                  <a:rPr lang="pt-BR" dirty="0" smtClean="0"/>
                  <a:t>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pt-BR" dirty="0" smtClean="0"/>
                  <a:t> =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361" r="-3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3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Subtração de Polinômios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8338" y="1825625"/>
                <a:ext cx="530609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Neste caso, é necessário inverter de todos os elementos do segundo polinômio que esta sendo subtraído.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pt-BR" dirty="0" smtClean="0"/>
                  <a:t> , neste  caso  2ax e 2c ficariam negativos e 2bx ficaria positivo.</a:t>
                </a:r>
              </a:p>
              <a:p>
                <a:r>
                  <a:rPr lang="pt-BR" dirty="0" smtClean="0"/>
                  <a:t>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8338" y="1825625"/>
                <a:ext cx="5306096" cy="4351338"/>
              </a:xfrm>
              <a:blipFill rotWithShape="0">
                <a:blip r:embed="rId2"/>
                <a:stretch>
                  <a:fillRect l="-2067" t="-3361" r="-4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54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Multiplicação de Polinômios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multiplicar polinômios é necessário multiplicar o primeiro item por todos os itens do segundo polinômio, depois o segundo item por todos os itens do segundo polinômio e assim por diante.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(</a:t>
                </a:r>
                <a:r>
                  <a:rPr lang="pt-BR" dirty="0" err="1" smtClean="0"/>
                  <a:t>a+b</a:t>
                </a:r>
                <a:r>
                  <a:rPr lang="pt-BR" dirty="0" smtClean="0"/>
                  <a:t>)*(</a:t>
                </a:r>
                <a:r>
                  <a:rPr lang="pt-BR" dirty="0" err="1" smtClean="0"/>
                  <a:t>c+d</a:t>
                </a:r>
                <a:r>
                  <a:rPr lang="pt-BR" dirty="0" smtClean="0"/>
                  <a:t>), neste caso o resultado é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 vezes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b</a:t>
                </a:r>
                <a:r>
                  <a:rPr lang="pt-BR" dirty="0" smtClean="0"/>
                  <a:t> vezes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 e </a:t>
                </a:r>
                <a:r>
                  <a:rPr lang="pt-BR" b="1" dirty="0" smtClean="0"/>
                  <a:t>d.</a:t>
                </a:r>
              </a:p>
              <a:p>
                <a:r>
                  <a:rPr lang="pt-BR" dirty="0" smtClean="0"/>
                  <a:t>Ou seja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3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de Polinômios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As regras desta divisão são bem complexas, peço que assista a vídeo-aula abaixo que explica bem: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https://www.youtube.com/watch?v=U6HhdDGsk0M</a:t>
            </a:r>
          </a:p>
        </p:txBody>
      </p:sp>
      <p:pic>
        <p:nvPicPr>
          <p:cNvPr id="5" name="U6HhdDGsk0M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77000" y="27146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do 2º Grau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Passo 1: Localizando </a:t>
                </a:r>
                <a:r>
                  <a:rPr lang="pt-BR" b="1" dirty="0" err="1" smtClean="0"/>
                  <a:t>a</a:t>
                </a:r>
                <a:r>
                  <a:rPr lang="pt-BR" dirty="0" err="1" smtClean="0"/>
                  <a:t>,</a:t>
                </a:r>
                <a:r>
                  <a:rPr lang="pt-BR" b="1" dirty="0" err="1" smtClean="0"/>
                  <a:t>b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:r>
                  <a:rPr lang="pt-BR" b="1" dirty="0" smtClean="0"/>
                  <a:t>c</a:t>
                </a:r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b="1" dirty="0" smtClean="0"/>
                  <a:t>. </a:t>
                </a:r>
                <a:r>
                  <a:rPr lang="pt-BR" dirty="0" smtClean="0"/>
                  <a:t>Caso </a:t>
                </a:r>
                <a:r>
                  <a:rPr lang="pt-BR" b="1" dirty="0" smtClean="0"/>
                  <a:t>a </a:t>
                </a:r>
                <a:r>
                  <a:rPr lang="pt-BR" dirty="0" smtClean="0"/>
                  <a:t>&gt;0 a concavidade será para cima (como no desenho ao lado) se for </a:t>
                </a:r>
                <a:r>
                  <a:rPr lang="pt-BR" b="1" dirty="0" smtClean="0"/>
                  <a:t>a</a:t>
                </a:r>
                <a:r>
                  <a:rPr lang="pt-BR" dirty="0" smtClean="0"/>
                  <a:t>&lt;0 a concavidade é para baixo.</a:t>
                </a:r>
                <a:endParaRPr lang="pt-BR" b="1" dirty="0" smtClean="0"/>
              </a:p>
              <a:p>
                <a:r>
                  <a:rPr lang="pt-BR" dirty="0" smtClean="0"/>
                  <a:t>Passo 2: Encontre delta seguindo a seguinte fórmula: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Passo 3: Encontre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seguindo a seguinte fórmula: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Passo 4: Localizar vértice da parábola: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2801" r="-1059" b="-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www.calculo.iq.unesp.br/Calculo1/figuras/funcao-quadratica/graf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23" y="1825625"/>
            <a:ext cx="4139314" cy="394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ipse 18"/>
          <p:cNvSpPr/>
          <p:nvPr/>
        </p:nvSpPr>
        <p:spPr>
          <a:xfrm>
            <a:off x="8698874" y="5376482"/>
            <a:ext cx="127626" cy="135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/>
              <p:cNvSpPr/>
              <p:nvPr/>
            </p:nvSpPr>
            <p:spPr>
              <a:xfrm>
                <a:off x="8196923" y="5593638"/>
                <a:ext cx="113152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923" y="5593638"/>
                <a:ext cx="1131528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/>
          <p:cNvSpPr/>
          <p:nvPr/>
        </p:nvSpPr>
        <p:spPr>
          <a:xfrm>
            <a:off x="7949574" y="4538282"/>
            <a:ext cx="127626" cy="135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9455105" y="4538282"/>
            <a:ext cx="127626" cy="1353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/>
              <p:cNvSpPr/>
              <p:nvPr/>
            </p:nvSpPr>
            <p:spPr>
              <a:xfrm>
                <a:off x="6781113" y="4673600"/>
                <a:ext cx="116846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13" y="4673600"/>
                <a:ext cx="1168461" cy="6759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ângulo 25"/>
              <p:cNvSpPr/>
              <p:nvPr/>
            </p:nvSpPr>
            <p:spPr>
              <a:xfrm>
                <a:off x="9518918" y="4673600"/>
                <a:ext cx="116846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18" y="4673600"/>
                <a:ext cx="1168461" cy="675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Frações</a:t>
            </a:r>
            <a:endParaRPr lang="pt-BR" dirty="0"/>
          </a:p>
        </p:txBody>
      </p:sp>
      <p:pic>
        <p:nvPicPr>
          <p:cNvPr id="2050" name="Picture 2" descr="http://www.minhaserie.com.br/uploads/editor_pictures/000/008/425/content_p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300"/>
            <a:ext cx="6590704" cy="45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Adição de frações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 resultado da soma de frações é estabelecida pela seguinte regra: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a/</a:t>
            </a:r>
            <a:r>
              <a:rPr lang="pt-BR" dirty="0" err="1" smtClean="0"/>
              <a:t>b+c</a:t>
            </a:r>
            <a:r>
              <a:rPr lang="pt-BR" dirty="0" smtClean="0"/>
              <a:t>/d = ((a*d)+(b*c))/(b*d)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794715"/>
            <a:ext cx="5771679" cy="11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Subtração de Frações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resultado da </a:t>
            </a:r>
            <a:r>
              <a:rPr lang="pt-BR" dirty="0" smtClean="0"/>
              <a:t>subtração </a:t>
            </a:r>
            <a:r>
              <a:rPr lang="pt-BR" dirty="0"/>
              <a:t>de frações é estabelecida pela regra demonstrada </a:t>
            </a:r>
            <a:r>
              <a:rPr lang="pt-BR" dirty="0" smtClean="0"/>
              <a:t>pela seguinte regra: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a/b-c/d </a:t>
            </a:r>
            <a:r>
              <a:rPr lang="pt-BR" dirty="0"/>
              <a:t>= ((a*d</a:t>
            </a:r>
            <a:r>
              <a:rPr lang="pt-BR" dirty="0" smtClean="0"/>
              <a:t>)-(</a:t>
            </a:r>
            <a:r>
              <a:rPr lang="pt-BR" dirty="0"/>
              <a:t>b*c))/(b*d)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6443" y="2987899"/>
            <a:ext cx="5935628" cy="12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1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Multiplicação de Frações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resultado da </a:t>
            </a:r>
            <a:r>
              <a:rPr lang="pt-BR" dirty="0" smtClean="0"/>
              <a:t>multiplicação </a:t>
            </a:r>
            <a:r>
              <a:rPr lang="pt-BR" dirty="0"/>
              <a:t>de frações é estabelecida pela regra demonstrada pela seguinte regra: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(a/b)*(c/d) = (a*c)/(b*d)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55343"/>
            <a:ext cx="5939960" cy="16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de frações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resultado da </a:t>
            </a:r>
            <a:r>
              <a:rPr lang="pt-BR" dirty="0" smtClean="0"/>
              <a:t>divisão </a:t>
            </a:r>
            <a:r>
              <a:rPr lang="pt-BR" dirty="0"/>
              <a:t>de frações é estabelecida pela regra demonstrada pela seguinte regra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(a/b)/(c/d) = (a/b)*(d/c)</a:t>
            </a: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899316"/>
            <a:ext cx="5582943" cy="12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Potenciação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84399" cy="4454526"/>
          </a:xfrm>
        </p:spPr>
      </p:pic>
    </p:spTree>
    <p:extLst>
      <p:ext uri="{BB962C8B-B14F-4D97-AF65-F5344CB8AC3E}">
        <p14:creationId xmlns:p14="http://schemas.microsoft.com/office/powerpoint/2010/main" val="149959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gerais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Todo número elevado a zero é igual a 1.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dirty="0" smtClean="0"/>
                  <a:t> = 1</a:t>
                </a:r>
              </a:p>
              <a:p>
                <a:r>
                  <a:rPr lang="pt-BR" dirty="0" smtClean="0"/>
                  <a:t>Todo número elevado a 1 é igual a ele mesmo. </a:t>
                </a:r>
                <a:r>
                  <a:rPr lang="pt-BR" dirty="0" err="1" smtClean="0"/>
                  <a:t>Ex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b="0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770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486</Words>
  <Application>Microsoft Office PowerPoint</Application>
  <PresentationFormat>Widescreen</PresentationFormat>
  <Paragraphs>78</Paragraphs>
  <Slides>24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Century Schoolbook</vt:lpstr>
      <vt:lpstr>Tema do Office</vt:lpstr>
      <vt:lpstr>Revisão de Cálculo</vt:lpstr>
      <vt:lpstr>Sumário</vt:lpstr>
      <vt:lpstr>Frações</vt:lpstr>
      <vt:lpstr>Adição de frações</vt:lpstr>
      <vt:lpstr>Subtração de Frações</vt:lpstr>
      <vt:lpstr>Multiplicação de Frações</vt:lpstr>
      <vt:lpstr>Divisão de frações</vt:lpstr>
      <vt:lpstr>Potenciação</vt:lpstr>
      <vt:lpstr>Regras gerais</vt:lpstr>
      <vt:lpstr>Potência da Potência com ( )</vt:lpstr>
      <vt:lpstr>Potência da Potência sem ( )</vt:lpstr>
      <vt:lpstr>Multiplicação de potencias de mesma base</vt:lpstr>
      <vt:lpstr>Divisão de potências de mesma base</vt:lpstr>
      <vt:lpstr>Potência com fração como base</vt:lpstr>
      <vt:lpstr>Potência negativa</vt:lpstr>
      <vt:lpstr>Radiciação</vt:lpstr>
      <vt:lpstr>Potencia fracionária</vt:lpstr>
      <vt:lpstr>Expoente do radicando maior que a do índice</vt:lpstr>
      <vt:lpstr>Operação com Polinômios</vt:lpstr>
      <vt:lpstr>Adição de Polinômios</vt:lpstr>
      <vt:lpstr>Subtração de Polinômios</vt:lpstr>
      <vt:lpstr>Multiplicação de Polinômios</vt:lpstr>
      <vt:lpstr>Divisão de Polinômios</vt:lpstr>
      <vt:lpstr>Função do 2º Grau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27</cp:revision>
  <dcterms:created xsi:type="dcterms:W3CDTF">2016-04-01T01:07:07Z</dcterms:created>
  <dcterms:modified xsi:type="dcterms:W3CDTF">2016-04-10T22:26:07Z</dcterms:modified>
</cp:coreProperties>
</file>