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Fundamentos de Gestão de TI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Responsável por processos ligados ao gerenciamento dos itens de configuração.</a:t>
            </a:r>
          </a:p>
          <a:p>
            <a:pPr lvl="1"/>
            <a:r>
              <a:rPr lang="pt-BR" dirty="0"/>
              <a:t>Itens de configuração dentro de Ti é cada hardware, software, documentação, etc...</a:t>
            </a:r>
          </a:p>
          <a:p>
            <a:pPr lvl="1"/>
            <a:r>
              <a:rPr lang="pt-BR" dirty="0"/>
              <a:t>Dentro de cada hardware será armazenado informações sobre status, versões, etc..</a:t>
            </a:r>
          </a:p>
          <a:p>
            <a:r>
              <a:rPr lang="pt-BR" dirty="0"/>
              <a:t>Cuida da manutenção de um banco de dados de configuração onde todos os itens ficam armazenados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05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Incidentes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Responsável pelo tratamento e resolução de incidentes, como objetivo principal a rapidez e habilidade em contorna-los.</a:t>
            </a:r>
          </a:p>
          <a:p>
            <a:r>
              <a:rPr lang="pt-BR" dirty="0"/>
              <a:t>Incidente é qualquer evento fora do padrão que pode causar interrupção ou diminuição na qualidade.</a:t>
            </a:r>
          </a:p>
          <a:p>
            <a:r>
              <a:rPr lang="pt-BR" dirty="0"/>
              <a:t>A Central de Serviços serve como ponto de contato dos usuários quando há detecção de um incidente.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Resolver o evento pelo menos dentro do prazo acordado.</a:t>
            </a:r>
          </a:p>
          <a:p>
            <a:pPr lvl="1"/>
            <a:r>
              <a:rPr lang="pt-BR" dirty="0"/>
              <a:t>Comunicação continua com os usuários</a:t>
            </a:r>
          </a:p>
          <a:p>
            <a:pPr lvl="1"/>
            <a:r>
              <a:rPr lang="pt-BR" dirty="0"/>
              <a:t>Informar a gerencia de problemas em caso de problema recorrente.</a:t>
            </a:r>
          </a:p>
        </p:txBody>
      </p:sp>
    </p:spTree>
    <p:extLst>
      <p:ext uri="{BB962C8B-B14F-4D97-AF65-F5344CB8AC3E}">
        <p14:creationId xmlns:p14="http://schemas.microsoft.com/office/powerpoint/2010/main" val="161822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Responsável por identificar a causa dos incidentes, aplicando soluções e prevenções associadas ao incidente.</a:t>
            </a:r>
          </a:p>
          <a:p>
            <a:r>
              <a:rPr lang="pt-BR" dirty="0"/>
              <a:t>Atuação:</a:t>
            </a:r>
          </a:p>
          <a:p>
            <a:pPr lvl="1"/>
            <a:r>
              <a:rPr lang="pt-BR" dirty="0"/>
              <a:t>Reativo: Trata em resposta a um ou mais incidentes</a:t>
            </a:r>
          </a:p>
          <a:p>
            <a:pPr lvl="1"/>
            <a:r>
              <a:rPr lang="pt-BR" dirty="0"/>
              <a:t>Proativo: Tenta identificar o problema antes que incidentes ocorram.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Problema: </a:t>
            </a:r>
          </a:p>
          <a:p>
            <a:pPr lvl="1"/>
            <a:r>
              <a:rPr lang="pt-BR" dirty="0"/>
              <a:t>Um ou mais incidentes com causa desconhecida.</a:t>
            </a:r>
          </a:p>
          <a:p>
            <a:pPr lvl="1"/>
            <a:r>
              <a:rPr lang="pt-BR" dirty="0"/>
              <a:t>Identificação de uma condição causada por múltiplos incidentes comuns.</a:t>
            </a:r>
          </a:p>
          <a:p>
            <a:pPr lvl="1"/>
            <a:r>
              <a:rPr lang="pt-BR" dirty="0"/>
              <a:t>Identificação de uma condição resultante de um único incidente significativo.</a:t>
            </a:r>
          </a:p>
          <a:p>
            <a:r>
              <a:rPr lang="pt-BR" dirty="0"/>
              <a:t>Erro:</a:t>
            </a:r>
          </a:p>
          <a:p>
            <a:pPr lvl="1"/>
            <a:r>
              <a:rPr lang="pt-BR" dirty="0"/>
              <a:t>Problema cuja raiz é conhecida mas não se tem a solução</a:t>
            </a:r>
          </a:p>
          <a:p>
            <a:pPr lvl="1"/>
            <a:r>
              <a:rPr lang="pt-BR" dirty="0"/>
              <a:t>Erro conhecido: Já se conhece o problema e uma solução de contorno ou permanente.</a:t>
            </a:r>
          </a:p>
        </p:txBody>
      </p:sp>
    </p:spTree>
    <p:extLst>
      <p:ext uri="{BB962C8B-B14F-4D97-AF65-F5344CB8AC3E}">
        <p14:creationId xmlns:p14="http://schemas.microsoft.com/office/powerpoint/2010/main" val="309821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Mudanças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Responsável pelas mudanças realizadas, certificando-se que são coerentes ao negócio e minimizando a interrupção.</a:t>
            </a:r>
          </a:p>
          <a:p>
            <a:r>
              <a:rPr lang="pt-BR" dirty="0"/>
              <a:t>Cuida da adição, modificação ou remoção de hardware, rede, software, devendo ser aprovadas e suportadas.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Todas as mudanças devem ser:</a:t>
            </a:r>
          </a:p>
          <a:p>
            <a:r>
              <a:rPr lang="pt-BR" dirty="0"/>
              <a:t>Justificadas</a:t>
            </a:r>
          </a:p>
          <a:p>
            <a:r>
              <a:rPr lang="pt-BR" dirty="0"/>
              <a:t>Avaliadas</a:t>
            </a:r>
          </a:p>
          <a:p>
            <a:r>
              <a:rPr lang="pt-BR" dirty="0"/>
              <a:t>Autorizadas</a:t>
            </a:r>
          </a:p>
          <a:p>
            <a:r>
              <a:rPr lang="pt-BR" dirty="0"/>
              <a:t>Programadas</a:t>
            </a:r>
          </a:p>
          <a:p>
            <a:r>
              <a:rPr lang="pt-BR" dirty="0"/>
              <a:t>Testadas</a:t>
            </a:r>
          </a:p>
          <a:p>
            <a:r>
              <a:rPr lang="pt-BR" dirty="0"/>
              <a:t>Implementadas de forma controlada</a:t>
            </a:r>
          </a:p>
          <a:p>
            <a:r>
              <a:rPr lang="pt-BR" dirty="0"/>
              <a:t>Revisadas</a:t>
            </a:r>
          </a:p>
        </p:txBody>
      </p:sp>
    </p:spTree>
    <p:extLst>
      <p:ext uri="{BB962C8B-B14F-4D97-AF65-F5344CB8AC3E}">
        <p14:creationId xmlns:p14="http://schemas.microsoft.com/office/powerpoint/2010/main" val="34555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Liberação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Responsável pela implementação de uma mudança de infraestrutura de TI. Devido uma mudança ou implantação de um novo item.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Processos:</a:t>
            </a:r>
          </a:p>
          <a:p>
            <a:pPr lvl="1"/>
            <a:r>
              <a:rPr lang="pt-BR" dirty="0"/>
              <a:t>Construção do ambiente de teste</a:t>
            </a:r>
          </a:p>
          <a:p>
            <a:pPr lvl="1"/>
            <a:r>
              <a:rPr lang="pt-BR" dirty="0"/>
              <a:t>Teste em ambiente simulado</a:t>
            </a:r>
          </a:p>
          <a:p>
            <a:pPr lvl="1"/>
            <a:r>
              <a:rPr lang="pt-BR" dirty="0"/>
              <a:t>Teste e aceite pelo usuário</a:t>
            </a:r>
          </a:p>
          <a:p>
            <a:pPr lvl="1"/>
            <a:r>
              <a:rPr lang="pt-BR" dirty="0"/>
              <a:t>Plano de retorno a situação anterior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7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 do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Ger. Capacidade</a:t>
            </a:r>
          </a:p>
          <a:p>
            <a:r>
              <a:rPr lang="pt-BR" dirty="0"/>
              <a:t>Ger. Nível de Serviço</a:t>
            </a:r>
          </a:p>
          <a:p>
            <a:r>
              <a:rPr lang="pt-BR" dirty="0"/>
              <a:t>Ger. Disponibilidade</a:t>
            </a:r>
          </a:p>
          <a:p>
            <a:r>
              <a:rPr lang="pt-BR" dirty="0"/>
              <a:t>Ger. Continuidade dos serviços</a:t>
            </a:r>
          </a:p>
          <a:p>
            <a:r>
              <a:rPr lang="pt-BR" dirty="0"/>
              <a:t>Ger. Financeira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7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78073" cy="1325563"/>
          </a:xfrm>
        </p:spPr>
        <p:txBody>
          <a:bodyPr/>
          <a:lstStyle/>
          <a:p>
            <a:r>
              <a:rPr lang="pt-BR" dirty="0"/>
              <a:t>Gerenciamento de níveis de Serviços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Responsável por garantir qualidade e pontualidade na entrega de serviços ao cliente.</a:t>
            </a:r>
          </a:p>
          <a:p>
            <a:r>
              <a:rPr lang="pt-BR" dirty="0"/>
              <a:t>Fomenta ações para melhoria da qualidade do serviço.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9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Capacidade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Responsável pelo planejamento dos recursos necessários (tempo, custo, volume) para as necessidades do negócio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7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Disponibilidade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Responsável pelo planejamento da disponibilidade definida na negociação dos níveis de serviço.</a:t>
            </a:r>
          </a:p>
          <a:p>
            <a:r>
              <a:rPr lang="pt-BR" dirty="0"/>
              <a:t>Exemplos de disponibilidade:</a:t>
            </a:r>
          </a:p>
          <a:p>
            <a:pPr lvl="1"/>
            <a:r>
              <a:rPr lang="pt-BR" dirty="0"/>
              <a:t>Formatação de um computador: 3 dias úteis</a:t>
            </a:r>
          </a:p>
          <a:p>
            <a:pPr lvl="1"/>
            <a:r>
              <a:rPr lang="pt-BR" dirty="0"/>
              <a:t>Em caso de sistema parado, manutenção no máximo de 1 dia útil.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7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Financeiro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Responsável pelo levantamento dos custos, visando demonstra-los para tomadas de decisões.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8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Continuidade de 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Responsável pela validação dos planos de contingência e recuperação dos serviços de TI após a ocorrência de acidentes.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4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8625" cy="1325563"/>
          </a:xfrm>
        </p:spPr>
        <p:txBody>
          <a:bodyPr/>
          <a:lstStyle/>
          <a:p>
            <a:r>
              <a:rPr lang="pt-BR" dirty="0"/>
              <a:t>Vantagens da implementação do ITIL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Melhoria na qualidade dos serviços.</a:t>
            </a:r>
          </a:p>
          <a:p>
            <a:r>
              <a:rPr lang="pt-BR" dirty="0"/>
              <a:t>Melhor informações sobre os serviços prestados.</a:t>
            </a:r>
          </a:p>
          <a:p>
            <a:r>
              <a:rPr lang="pt-BR" dirty="0"/>
              <a:t>Aumento da disponibilidade dos serviços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16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9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Gerais do Suporte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Falha em localizar a pessoa certa para resolver o problema</a:t>
            </a:r>
          </a:p>
          <a:p>
            <a:r>
              <a:rPr lang="pt-BR" dirty="0"/>
              <a:t>Falta de formalização</a:t>
            </a:r>
          </a:p>
          <a:p>
            <a:r>
              <a:rPr lang="pt-BR" dirty="0"/>
              <a:t>Dia-a-dia marcado por incêndios.</a:t>
            </a:r>
          </a:p>
          <a:p>
            <a:r>
              <a:rPr lang="pt-BR" dirty="0"/>
              <a:t>Sobrecarga do pessoal de TI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8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Serviços -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Função de ser o ponto de contato entre usuário e o TI.</a:t>
            </a:r>
          </a:p>
          <a:p>
            <a:r>
              <a:rPr lang="pt-BR" dirty="0"/>
              <a:t>Objetivo: Prover um suporte de qualidade para atender os objetivos de negócio com profissionais treinados que conhecem os serviços prestados.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77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Realizar o atendimento de primeiro nível dos incidentes comunicados.</a:t>
            </a:r>
          </a:p>
          <a:p>
            <a:r>
              <a:rPr lang="pt-BR" dirty="0"/>
              <a:t>Comunicar mudanças planejadas pelos níveis de serviço</a:t>
            </a:r>
          </a:p>
          <a:p>
            <a:r>
              <a:rPr lang="pt-BR" dirty="0"/>
              <a:t>Lidar diretamente com pedidos e reclamações simples.</a:t>
            </a:r>
          </a:p>
          <a:p>
            <a:r>
              <a:rPr lang="pt-BR" dirty="0"/>
              <a:t>Receber e gravar todas as chamadas dos usuários.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5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Custos:</a:t>
            </a:r>
          </a:p>
          <a:p>
            <a:pPr lvl="1"/>
            <a:r>
              <a:rPr lang="pt-BR" dirty="0"/>
              <a:t>Por chamada</a:t>
            </a:r>
          </a:p>
          <a:p>
            <a:pPr lvl="1"/>
            <a:r>
              <a:rPr lang="pt-BR" dirty="0"/>
              <a:t>Tipo de chamada</a:t>
            </a:r>
          </a:p>
          <a:p>
            <a:pPr lvl="1"/>
            <a:r>
              <a:rPr lang="pt-BR" dirty="0"/>
              <a:t>Tempo</a:t>
            </a:r>
          </a:p>
          <a:p>
            <a:pPr lvl="1"/>
            <a:r>
              <a:rPr lang="pt-BR" dirty="0"/>
              <a:t>Gratuito</a:t>
            </a:r>
          </a:p>
          <a:p>
            <a:r>
              <a:rPr lang="pt-BR" dirty="0"/>
              <a:t>Eliminação de chamadas desnecessárias:</a:t>
            </a:r>
          </a:p>
          <a:p>
            <a:pPr lvl="1"/>
            <a:r>
              <a:rPr lang="pt-BR" dirty="0"/>
              <a:t>Autoatendimento</a:t>
            </a:r>
          </a:p>
          <a:p>
            <a:pPr lvl="1"/>
            <a:r>
              <a:rPr lang="pt-BR" dirty="0"/>
              <a:t>Ferramentas de Business </a:t>
            </a:r>
            <a:r>
              <a:rPr lang="pt-BR" dirty="0" err="1"/>
              <a:t>Intelligence</a:t>
            </a:r>
            <a:r>
              <a:rPr lang="pt-BR" dirty="0"/>
              <a:t>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7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Fax</a:t>
            </a:r>
          </a:p>
          <a:p>
            <a:r>
              <a:rPr lang="pt-BR" dirty="0"/>
              <a:t>Visitas pessoais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Chamadas Interativas</a:t>
            </a:r>
          </a:p>
          <a:p>
            <a:r>
              <a:rPr lang="pt-BR" dirty="0"/>
              <a:t>Celulares e Telefonia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77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das Centrais de 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Locais:</a:t>
            </a:r>
          </a:p>
          <a:p>
            <a:pPr lvl="1"/>
            <a:r>
              <a:rPr lang="pt-BR" dirty="0"/>
              <a:t>Encontra-se no mesmo local dos usuários.</a:t>
            </a:r>
          </a:p>
          <a:p>
            <a:pPr lvl="1"/>
            <a:r>
              <a:rPr lang="pt-BR" dirty="0"/>
              <a:t>Equipe nível 1 próximo ao cliente, mas demais equipes podendo estar em outras localidades.</a:t>
            </a:r>
          </a:p>
          <a:p>
            <a:r>
              <a:rPr lang="pt-BR" dirty="0"/>
              <a:t>Centralizadas</a:t>
            </a:r>
          </a:p>
          <a:p>
            <a:pPr lvl="1"/>
            <a:r>
              <a:rPr lang="pt-BR" dirty="0"/>
              <a:t>Local físico diferente do cliente.</a:t>
            </a:r>
          </a:p>
          <a:p>
            <a:pPr lvl="1"/>
            <a:r>
              <a:rPr lang="pt-BR" dirty="0"/>
              <a:t>Vantagem da não publicação de recursos otimizando o atendimento.</a:t>
            </a:r>
          </a:p>
          <a:p>
            <a:pPr lvl="1"/>
            <a:r>
              <a:rPr lang="pt-BR" dirty="0"/>
              <a:t>Custo de comunicação mais elevado.</a:t>
            </a:r>
          </a:p>
          <a:p>
            <a:r>
              <a:rPr lang="pt-BR" dirty="0"/>
              <a:t>Virtualizada</a:t>
            </a:r>
          </a:p>
          <a:p>
            <a:pPr lvl="1"/>
            <a:r>
              <a:rPr lang="pt-BR" dirty="0"/>
              <a:t>Distribuição nacional e internacional.</a:t>
            </a:r>
          </a:p>
          <a:p>
            <a:pPr lvl="1"/>
            <a:r>
              <a:rPr lang="pt-BR" dirty="0"/>
              <a:t>Usuário não sabe qual central de serviço esta atendendo ele.</a:t>
            </a:r>
          </a:p>
          <a:p>
            <a:pPr lvl="1"/>
            <a:r>
              <a:rPr lang="pt-BR" dirty="0"/>
              <a:t>Utilizado para suporte global aproveitando vantagens econômicas do lugar físico instalado.  	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04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Qualificação pessoal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Habilidades pessoais</a:t>
            </a:r>
          </a:p>
          <a:p>
            <a:pPr lvl="1"/>
            <a:r>
              <a:rPr lang="pt-BR" dirty="0"/>
              <a:t>Paciência</a:t>
            </a:r>
          </a:p>
          <a:p>
            <a:pPr lvl="1"/>
            <a:r>
              <a:rPr lang="pt-BR" dirty="0"/>
              <a:t>Capacidade de comunicação</a:t>
            </a:r>
          </a:p>
          <a:p>
            <a:pPr lvl="1"/>
            <a:r>
              <a:rPr lang="pt-BR" dirty="0"/>
              <a:t>Assertividade</a:t>
            </a:r>
          </a:p>
          <a:p>
            <a:pPr lvl="1"/>
            <a:r>
              <a:rPr lang="pt-BR" dirty="0"/>
              <a:t>Simpatia</a:t>
            </a:r>
          </a:p>
          <a:p>
            <a:pPr lvl="1"/>
            <a:r>
              <a:rPr lang="pt-BR" dirty="0"/>
              <a:t>Raciocínio Lógico</a:t>
            </a:r>
          </a:p>
          <a:p>
            <a:r>
              <a:rPr lang="pt-BR" dirty="0"/>
              <a:t>Profundo entendimento dos serviços oferecidos</a:t>
            </a:r>
          </a:p>
          <a:p>
            <a:r>
              <a:rPr lang="pt-BR" dirty="0"/>
              <a:t>Conhecimento técnico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Usar TI para aumentar a participação no mercado</a:t>
            </a:r>
          </a:p>
          <a:p>
            <a:r>
              <a:rPr lang="pt-BR" dirty="0"/>
              <a:t>Ti alavancando negócios</a:t>
            </a:r>
          </a:p>
          <a:p>
            <a:r>
              <a:rPr lang="pt-BR" dirty="0"/>
              <a:t>Gerenciar serviços, reduzindo custos</a:t>
            </a: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Participação de Ti nas empresas pode ser:</a:t>
            </a:r>
          </a:p>
          <a:p>
            <a:pPr lvl="1"/>
            <a:r>
              <a:rPr lang="pt-BR" dirty="0"/>
              <a:t>Agressiva: Alto uso, com Ti há uma transformação no negócio.</a:t>
            </a:r>
          </a:p>
          <a:p>
            <a:pPr lvl="1"/>
            <a:r>
              <a:rPr lang="pt-BR" dirty="0"/>
              <a:t>Ponderada: TI sendo usada somente para apoiar o negócio principal.</a:t>
            </a:r>
          </a:p>
          <a:p>
            <a:pPr lvl="1"/>
            <a:r>
              <a:rPr lang="pt-BR" dirty="0"/>
              <a:t>Cautelosa: TI sendo usado somente para uso operacional.</a:t>
            </a:r>
          </a:p>
        </p:txBody>
      </p:sp>
    </p:spTree>
    <p:extLst>
      <p:ext uri="{BB962C8B-B14F-4D97-AF65-F5344CB8AC3E}">
        <p14:creationId xmlns:p14="http://schemas.microsoft.com/office/powerpoint/2010/main" val="297623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Etapa 1 – Levantar informações</a:t>
            </a:r>
          </a:p>
          <a:p>
            <a:r>
              <a:rPr lang="pt-BR" dirty="0"/>
              <a:t>Etapa 2 – Definir níveis de habilidades necessárias</a:t>
            </a:r>
          </a:p>
          <a:p>
            <a:r>
              <a:rPr lang="pt-BR" dirty="0"/>
              <a:t>Etapa 3 – Definir formas eficazes para atender a demanda</a:t>
            </a:r>
          </a:p>
          <a:p>
            <a:r>
              <a:rPr lang="pt-BR" dirty="0"/>
              <a:t>Etapa 4 – Definir níveis de serviços</a:t>
            </a:r>
          </a:p>
          <a:p>
            <a:r>
              <a:rPr lang="pt-BR" dirty="0"/>
              <a:t>Etapa 5 – Gerenciar resultados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Satisfação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Realizar uma pesquisa para medir a satisfação dos usuários podendo analisar:</a:t>
            </a:r>
          </a:p>
          <a:p>
            <a:pPr lvl="1"/>
            <a:r>
              <a:rPr lang="pt-BR" dirty="0"/>
              <a:t>Cortesia no atendimento</a:t>
            </a:r>
          </a:p>
          <a:p>
            <a:pPr lvl="1"/>
            <a:r>
              <a:rPr lang="pt-BR" dirty="0"/>
              <a:t>Habilidade e conhecimento</a:t>
            </a:r>
          </a:p>
          <a:p>
            <a:pPr lvl="1"/>
            <a:r>
              <a:rPr lang="pt-BR" dirty="0"/>
              <a:t>Qualidade da resolução</a:t>
            </a:r>
          </a:p>
          <a:p>
            <a:pPr lvl="1"/>
            <a:r>
              <a:rPr lang="pt-BR" dirty="0"/>
              <a:t>Prazo</a:t>
            </a:r>
          </a:p>
          <a:p>
            <a:pPr lvl="1"/>
            <a:r>
              <a:rPr lang="pt-BR"/>
              <a:t>Comentários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8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de TI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Conjunto de recursos visando atender as necessidades estratégicas/organizacionais da empresa.</a:t>
            </a:r>
          </a:p>
          <a:p>
            <a:r>
              <a:rPr lang="pt-BR" dirty="0"/>
              <a:t>Exemplo de serviço:</a:t>
            </a:r>
          </a:p>
          <a:p>
            <a:pPr lvl="1"/>
            <a:r>
              <a:rPr lang="pt-BR" dirty="0"/>
              <a:t>Serviço de </a:t>
            </a:r>
            <a:r>
              <a:rPr lang="pt-BR" dirty="0" err="1"/>
              <a:t>email</a:t>
            </a:r>
            <a:endParaRPr lang="pt-BR" dirty="0"/>
          </a:p>
          <a:p>
            <a:pPr lvl="1"/>
            <a:r>
              <a:rPr lang="pt-BR" dirty="0"/>
              <a:t>Serviço de tarifação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54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69729" cy="1325563"/>
          </a:xfrm>
        </p:spPr>
        <p:txBody>
          <a:bodyPr/>
          <a:lstStyle/>
          <a:p>
            <a:r>
              <a:rPr lang="pt-BR" dirty="0"/>
              <a:t>Ti tradicional X Ti Orientado a Serviços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Ti Tradicional: promove tecnologia, atendendo as necessidades de dentro para fora.</a:t>
            </a:r>
          </a:p>
          <a:p>
            <a:r>
              <a:rPr lang="pt-BR" dirty="0"/>
              <a:t>Ti Orientado a Serviços: promovendo serviços, centralizando no cliente.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3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Conjunto de atividades visando um objetivo. Devendo ser padronizado e aplicado repetidamente gerenciado por um responsável.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ITIL: 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 com objetivo alinhar a área de TI com as demais áreas da organização.</a:t>
            </a:r>
          </a:p>
          <a:p>
            <a:r>
              <a:rPr lang="pt-BR" b="1" dirty="0"/>
              <a:t>Função: Central de Serviços</a:t>
            </a:r>
          </a:p>
          <a:p>
            <a:r>
              <a:rPr lang="pt-BR" dirty="0"/>
              <a:t>Dividido em dois blocos:</a:t>
            </a:r>
          </a:p>
          <a:p>
            <a:pPr lvl="1"/>
            <a:r>
              <a:rPr lang="pt-BR" dirty="0"/>
              <a:t>Suporte aos Serviços: Nível operacional (dia-a-dia)</a:t>
            </a:r>
          </a:p>
          <a:p>
            <a:pPr lvl="1"/>
            <a:r>
              <a:rPr lang="pt-BR" dirty="0"/>
              <a:t>Entrega de Serviços: Nível tático, planejamento e melhoria dos serviços.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ITIL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Evitar reinventar a roda</a:t>
            </a:r>
          </a:p>
          <a:p>
            <a:r>
              <a:rPr lang="pt-BR" dirty="0"/>
              <a:t>Apresenta recomendações</a:t>
            </a:r>
          </a:p>
          <a:p>
            <a:r>
              <a:rPr lang="pt-BR" dirty="0"/>
              <a:t>Flexibilidade nas regras</a:t>
            </a:r>
          </a:p>
          <a:p>
            <a:r>
              <a:rPr lang="pt-BR" dirty="0"/>
              <a:t>Sem taxar um caminho como certo ou errado</a:t>
            </a:r>
          </a:p>
          <a:p>
            <a:r>
              <a:rPr lang="pt-BR" dirty="0"/>
              <a:t>Independentes de plataforma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5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Suporte ao serviço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Relacionado aos suportes diários e manutenção de serviços.</a:t>
            </a:r>
          </a:p>
          <a:p>
            <a:r>
              <a:rPr lang="pt-BR" dirty="0"/>
              <a:t>Divididos em:</a:t>
            </a:r>
          </a:p>
          <a:p>
            <a:pPr lvl="1"/>
            <a:r>
              <a:rPr lang="pt-BR" dirty="0"/>
              <a:t>Ger. Configuração</a:t>
            </a:r>
          </a:p>
          <a:p>
            <a:pPr lvl="1"/>
            <a:r>
              <a:rPr lang="pt-BR" dirty="0"/>
              <a:t>Ger. Incidentes</a:t>
            </a:r>
          </a:p>
          <a:p>
            <a:pPr lvl="1"/>
            <a:r>
              <a:rPr lang="pt-BR" dirty="0"/>
              <a:t>Ger. Problema</a:t>
            </a:r>
          </a:p>
          <a:p>
            <a:pPr lvl="1"/>
            <a:r>
              <a:rPr lang="pt-BR" dirty="0"/>
              <a:t>Ger. Mudança</a:t>
            </a:r>
          </a:p>
          <a:p>
            <a:pPr lvl="1"/>
            <a:r>
              <a:rPr lang="pt-BR" dirty="0"/>
              <a:t>Ger. Liberação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923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1068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Century Schoolbook</vt:lpstr>
      <vt:lpstr>Tema do Office</vt:lpstr>
      <vt:lpstr>Revisão de Fundamentos de Gestão de TI</vt:lpstr>
      <vt:lpstr>Conceitos</vt:lpstr>
      <vt:lpstr>Conceitos Básicos</vt:lpstr>
      <vt:lpstr>Serviços de TI</vt:lpstr>
      <vt:lpstr>Ti tradicional X Ti Orientado a Serviços</vt:lpstr>
      <vt:lpstr>Processo</vt:lpstr>
      <vt:lpstr>ITIL: Introdução</vt:lpstr>
      <vt:lpstr>Boas práticas ITIL</vt:lpstr>
      <vt:lpstr>Suporte ao serviço</vt:lpstr>
      <vt:lpstr>Gerenciamento de Configuração</vt:lpstr>
      <vt:lpstr>Gerenciamento de Incidentes</vt:lpstr>
      <vt:lpstr>Gerenciamento de Problema</vt:lpstr>
      <vt:lpstr>Gerenciamento de Mudanças</vt:lpstr>
      <vt:lpstr>Gerenciamento de Liberação</vt:lpstr>
      <vt:lpstr>Entrega do Serviço</vt:lpstr>
      <vt:lpstr>Gerenciamento de níveis de Serviços </vt:lpstr>
      <vt:lpstr>Gerenciamento de Capacidade</vt:lpstr>
      <vt:lpstr>Gerenciamento de Disponibilidade</vt:lpstr>
      <vt:lpstr>Gerenciamento Financeiro</vt:lpstr>
      <vt:lpstr>Gerenciamento Continuidade de Serviços</vt:lpstr>
      <vt:lpstr>Vantagens da implementação do ITIL</vt:lpstr>
      <vt:lpstr>Central de serviço</vt:lpstr>
      <vt:lpstr>Problemas Gerais do Suporte</vt:lpstr>
      <vt:lpstr>Central de Serviços - Conceito</vt:lpstr>
      <vt:lpstr>Atividades</vt:lpstr>
      <vt:lpstr>Custos</vt:lpstr>
      <vt:lpstr>Tecnologias </vt:lpstr>
      <vt:lpstr>Estrutura das Centrais de Serviços</vt:lpstr>
      <vt:lpstr>Qualificação pessoal </vt:lpstr>
      <vt:lpstr>Implementação</vt:lpstr>
      <vt:lpstr>Satisfação do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85</cp:revision>
  <dcterms:created xsi:type="dcterms:W3CDTF">2016-04-01T01:07:07Z</dcterms:created>
  <dcterms:modified xsi:type="dcterms:W3CDTF">2016-10-03T03:18:15Z</dcterms:modified>
</cp:coreProperties>
</file>