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8618"/>
            <a:ext cx="4355899" cy="4341663"/>
          </a:xfrm>
          <a:prstGeom prst="rect">
            <a:avLst/>
          </a:prstGeom>
          <a:noFill/>
          <a:effectLst>
            <a:glow rad="749300">
              <a:schemeClr val="bg1">
                <a:alpha val="0"/>
              </a:schemeClr>
            </a:glow>
          </a:effec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7" y="111643"/>
            <a:ext cx="1885071" cy="18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by Casseb</a:t>
            </a:r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Barramento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Definição: Meio de comunicação compartilhado entre unidades funcionais de um sistema operacional.</a:t>
            </a:r>
          </a:p>
          <a:p>
            <a:r>
              <a:rPr lang="pt-BR" dirty="0"/>
              <a:t>Tipos de Barramentos</a:t>
            </a:r>
          </a:p>
          <a:p>
            <a:pPr lvl="1"/>
            <a:r>
              <a:rPr lang="pt-BR" dirty="0"/>
              <a:t>Barramentos processador-memória</a:t>
            </a:r>
          </a:p>
          <a:p>
            <a:pPr lvl="2"/>
            <a:r>
              <a:rPr lang="pt-BR" dirty="0"/>
              <a:t>Curta extensão</a:t>
            </a:r>
          </a:p>
          <a:p>
            <a:pPr lvl="2"/>
            <a:r>
              <a:rPr lang="pt-BR" dirty="0"/>
              <a:t>Alta Velocidade</a:t>
            </a:r>
          </a:p>
          <a:p>
            <a:pPr lvl="1"/>
            <a:r>
              <a:rPr lang="pt-BR" dirty="0"/>
              <a:t>Barramento E/S</a:t>
            </a:r>
          </a:p>
          <a:p>
            <a:pPr lvl="2"/>
            <a:r>
              <a:rPr lang="pt-BR" dirty="0"/>
              <a:t>Maior extensão</a:t>
            </a:r>
          </a:p>
          <a:p>
            <a:pPr lvl="2"/>
            <a:r>
              <a:rPr lang="pt-BR" dirty="0"/>
              <a:t>Lentos</a:t>
            </a:r>
          </a:p>
          <a:p>
            <a:pPr lvl="1"/>
            <a:r>
              <a:rPr lang="pt-BR" dirty="0"/>
              <a:t>Barramento de </a:t>
            </a:r>
            <a:r>
              <a:rPr lang="pt-BR" dirty="0" err="1"/>
              <a:t>backplane</a:t>
            </a:r>
            <a:endParaRPr lang="pt-BR" dirty="0"/>
          </a:p>
          <a:p>
            <a:pPr lvl="2"/>
            <a:r>
              <a:rPr lang="pt-BR" dirty="0"/>
              <a:t>Faz a integração entre o barramento E/S e Barramento processador-memória</a:t>
            </a:r>
          </a:p>
        </p:txBody>
      </p:sp>
    </p:spTree>
    <p:extLst>
      <p:ext uri="{BB962C8B-B14F-4D97-AF65-F5344CB8AC3E}">
        <p14:creationId xmlns:p14="http://schemas.microsoft.com/office/powerpoint/2010/main" val="382880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08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Tradutor – Faz a conversão do código digitado pelo programador para linguagem de máquina (Módulo-Objeto).</a:t>
            </a:r>
          </a:p>
          <a:p>
            <a:r>
              <a:rPr lang="pt-BR" dirty="0"/>
              <a:t>Interpretador – Não gera módulo-objeto, lendo a linguagem do programador diretamente.</a:t>
            </a:r>
          </a:p>
          <a:p>
            <a:r>
              <a:rPr lang="pt-BR" dirty="0" err="1"/>
              <a:t>Linker</a:t>
            </a:r>
            <a:r>
              <a:rPr lang="pt-BR" dirty="0"/>
              <a:t> – Faz o link entre diversos módulos-objeto para a execução de um programa.</a:t>
            </a:r>
          </a:p>
          <a:p>
            <a:r>
              <a:rPr lang="pt-BR" dirty="0" err="1"/>
              <a:t>Loader</a:t>
            </a:r>
            <a:r>
              <a:rPr lang="pt-BR" dirty="0"/>
              <a:t> – Carrega para a memória principal as instruções da aplicação.</a:t>
            </a:r>
          </a:p>
          <a:p>
            <a:r>
              <a:rPr lang="pt-BR" dirty="0" err="1"/>
              <a:t>Depurator</a:t>
            </a:r>
            <a:r>
              <a:rPr lang="pt-BR" dirty="0"/>
              <a:t> - Debug</a:t>
            </a:r>
          </a:p>
        </p:txBody>
      </p:sp>
    </p:spTree>
    <p:extLst>
      <p:ext uri="{BB962C8B-B14F-4D97-AF65-F5344CB8AC3E}">
        <p14:creationId xmlns:p14="http://schemas.microsoft.com/office/powerpoint/2010/main" val="3183723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Concorrência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1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Concorrência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Monoprogramáveis</a:t>
            </a:r>
            <a:r>
              <a:rPr lang="pt-BR" dirty="0"/>
              <a:t> – Somente um programa pode ser executado por vez.</a:t>
            </a:r>
          </a:p>
          <a:p>
            <a:r>
              <a:rPr lang="pt-BR" dirty="0" err="1"/>
              <a:t>Multiprogramáveis</a:t>
            </a:r>
            <a:r>
              <a:rPr lang="pt-BR" dirty="0"/>
              <a:t> – Enquanto um processo usa CPU outro pode usar I/O.</a:t>
            </a:r>
          </a:p>
        </p:txBody>
      </p:sp>
    </p:spTree>
    <p:extLst>
      <p:ext uri="{BB962C8B-B14F-4D97-AF65-F5344CB8AC3E}">
        <p14:creationId xmlns:p14="http://schemas.microsoft.com/office/powerpoint/2010/main" val="2873278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Interrupções e </a:t>
            </a:r>
            <a:r>
              <a:rPr lang="pt-BR" dirty="0" err="1"/>
              <a:t>Excessões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Interrupção – Evento externo, Algo fora do processador impede a execução do programa.</a:t>
            </a:r>
          </a:p>
          <a:p>
            <a:r>
              <a:rPr lang="pt-BR" dirty="0" err="1"/>
              <a:t>Excessão</a:t>
            </a:r>
            <a:r>
              <a:rPr lang="pt-BR" dirty="0"/>
              <a:t> – Evento interno, algo na programação interrompe o processo. Exemplo: Divisão por zero. </a:t>
            </a:r>
          </a:p>
        </p:txBody>
      </p:sp>
    </p:spTree>
    <p:extLst>
      <p:ext uri="{BB962C8B-B14F-4D97-AF65-F5344CB8AC3E}">
        <p14:creationId xmlns:p14="http://schemas.microsoft.com/office/powerpoint/2010/main" val="5698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entrada/saída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Controlador ou interface – Faz o meio campo entre o periférico com o processador.</a:t>
            </a:r>
          </a:p>
          <a:p>
            <a:pPr lvl="1"/>
            <a:r>
              <a:rPr lang="pt-BR" dirty="0"/>
              <a:t>Processador passa a tarefa ao controlador e fica periodicamente verificando se foi concluído.</a:t>
            </a:r>
          </a:p>
          <a:p>
            <a:r>
              <a:rPr lang="pt-BR" dirty="0" err="1"/>
              <a:t>Buffering</a:t>
            </a:r>
            <a:r>
              <a:rPr lang="pt-BR" dirty="0"/>
              <a:t> – Dados são armazenados referente a gravação ou leitura entre periféricos e processador para amenizar a diferença da velocidade de ambas. Exemplo: </a:t>
            </a:r>
            <a:r>
              <a:rPr lang="pt-BR" dirty="0" err="1"/>
              <a:t>Burn</a:t>
            </a:r>
            <a:r>
              <a:rPr lang="pt-BR" dirty="0"/>
              <a:t> de CD.</a:t>
            </a:r>
          </a:p>
          <a:p>
            <a:r>
              <a:rPr lang="pt-BR" dirty="0" err="1"/>
              <a:t>Spooling</a:t>
            </a:r>
            <a:r>
              <a:rPr lang="pt-BR" dirty="0"/>
              <a:t> – uso semelhante ao </a:t>
            </a:r>
            <a:r>
              <a:rPr lang="pt-BR" dirty="0" err="1"/>
              <a:t>buffering</a:t>
            </a:r>
            <a:r>
              <a:rPr lang="pt-BR" dirty="0"/>
              <a:t>, com a diferença de usar uma área do disco rígido para armazenar os dados.</a:t>
            </a:r>
          </a:p>
          <a:p>
            <a:r>
              <a:rPr lang="pt-BR" dirty="0"/>
              <a:t>Reentrância – Compartilhamento de código entre usuários diferentes da mesma máquina.</a:t>
            </a:r>
          </a:p>
        </p:txBody>
      </p:sp>
    </p:spTree>
    <p:extLst>
      <p:ext uri="{BB962C8B-B14F-4D97-AF65-F5344CB8AC3E}">
        <p14:creationId xmlns:p14="http://schemas.microsoft.com/office/powerpoint/2010/main" val="4040752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do Núcleo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Tratamento de interrupções e exceções</a:t>
            </a:r>
          </a:p>
          <a:p>
            <a:r>
              <a:rPr lang="pt-BR" dirty="0"/>
              <a:t>Criação e eliminação de processos</a:t>
            </a:r>
          </a:p>
          <a:p>
            <a:r>
              <a:rPr lang="pt-BR" dirty="0"/>
              <a:t>Sincronização e eliminação de processos</a:t>
            </a:r>
          </a:p>
          <a:p>
            <a:r>
              <a:rPr lang="pt-BR" dirty="0"/>
              <a:t>Escalonamento de processos</a:t>
            </a:r>
          </a:p>
          <a:p>
            <a:r>
              <a:rPr lang="pt-BR" dirty="0"/>
              <a:t>Gerência de memória</a:t>
            </a:r>
          </a:p>
          <a:p>
            <a:r>
              <a:rPr lang="pt-BR" dirty="0"/>
              <a:t>Gerência de sistemas de arquivos</a:t>
            </a:r>
          </a:p>
          <a:p>
            <a:r>
              <a:rPr lang="pt-BR" dirty="0"/>
              <a:t>Gerência de dispositivos I/O</a:t>
            </a:r>
          </a:p>
          <a:p>
            <a:r>
              <a:rPr lang="pt-BR" dirty="0"/>
              <a:t>Suporte de redes locais de distribuídos</a:t>
            </a:r>
          </a:p>
          <a:p>
            <a:r>
              <a:rPr lang="pt-BR" dirty="0"/>
              <a:t>Contabilização do uso do sistema</a:t>
            </a:r>
          </a:p>
          <a:p>
            <a:r>
              <a:rPr lang="pt-BR" dirty="0"/>
              <a:t>Auditoria e segurança do sistema</a:t>
            </a:r>
          </a:p>
        </p:txBody>
      </p:sp>
    </p:spTree>
    <p:extLst>
      <p:ext uri="{BB962C8B-B14F-4D97-AF65-F5344CB8AC3E}">
        <p14:creationId xmlns:p14="http://schemas.microsoft.com/office/powerpoint/2010/main" val="84002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de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Nível de acesso ao hardware</a:t>
            </a:r>
          </a:p>
          <a:p>
            <a:r>
              <a:rPr lang="pt-BR" dirty="0"/>
              <a:t>Modo Usuário</a:t>
            </a:r>
          </a:p>
          <a:p>
            <a:pPr lvl="1"/>
            <a:r>
              <a:rPr lang="pt-BR" dirty="0"/>
              <a:t>Pode executar somente instruções não-privilegiadas.</a:t>
            </a:r>
          </a:p>
          <a:p>
            <a:r>
              <a:rPr lang="pt-BR" dirty="0"/>
              <a:t>Modo </a:t>
            </a:r>
            <a:r>
              <a:rPr lang="pt-BR" dirty="0" err="1"/>
              <a:t>Kernel</a:t>
            </a:r>
            <a:endParaRPr lang="pt-BR" dirty="0"/>
          </a:p>
          <a:p>
            <a:pPr lvl="1"/>
            <a:r>
              <a:rPr lang="pt-BR" dirty="0"/>
              <a:t>Pode executar qualquer tipo de instrução.</a:t>
            </a:r>
          </a:p>
        </p:txBody>
      </p:sp>
    </p:spTree>
    <p:extLst>
      <p:ext uri="{BB962C8B-B14F-4D97-AF65-F5344CB8AC3E}">
        <p14:creationId xmlns:p14="http://schemas.microsoft.com/office/powerpoint/2010/main" val="492510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Rotinas de Sistema Operacional e System </a:t>
            </a:r>
            <a:r>
              <a:rPr lang="pt-BR" dirty="0" err="1"/>
              <a:t>Calls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Rotinas oferecem serviços aos usuários e suas aplicações, sendo instruções privilegiadas.</a:t>
            </a:r>
          </a:p>
          <a:p>
            <a:r>
              <a:rPr lang="pt-BR" dirty="0"/>
              <a:t>A System </a:t>
            </a:r>
            <a:r>
              <a:rPr lang="pt-BR" dirty="0" err="1"/>
              <a:t>call</a:t>
            </a:r>
            <a:r>
              <a:rPr lang="pt-BR" dirty="0"/>
              <a:t> é uma chamada ao uso destas rotinas, de forma encapsulada para manter o hardware seguro. Exemplo: Responsável pelo Almoxarifado</a:t>
            </a:r>
          </a:p>
        </p:txBody>
      </p:sp>
    </p:spTree>
    <p:extLst>
      <p:ext uri="{BB962C8B-B14F-4D97-AF65-F5344CB8AC3E}">
        <p14:creationId xmlns:p14="http://schemas.microsoft.com/office/powerpoint/2010/main" val="237268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399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de Comandos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uma comunicação facilitada com o sistema operacional.</a:t>
            </a:r>
          </a:p>
          <a:p>
            <a:r>
              <a:rPr lang="pt-BR" dirty="0" err="1"/>
              <a:t>Dir</a:t>
            </a:r>
            <a:r>
              <a:rPr lang="pt-BR" dirty="0"/>
              <a:t>, </a:t>
            </a:r>
            <a:r>
              <a:rPr lang="pt-BR" dirty="0" err="1"/>
              <a:t>cd</a:t>
            </a:r>
            <a:r>
              <a:rPr lang="pt-BR" dirty="0"/>
              <a:t>, </a:t>
            </a:r>
            <a:r>
              <a:rPr lang="pt-BR" dirty="0" err="1"/>
              <a:t>type</a:t>
            </a:r>
            <a:r>
              <a:rPr lang="pt-BR" dirty="0"/>
              <a:t>, del...</a:t>
            </a:r>
          </a:p>
        </p:txBody>
      </p:sp>
    </p:spTree>
    <p:extLst>
      <p:ext uri="{BB962C8B-B14F-4D97-AF65-F5344CB8AC3E}">
        <p14:creationId xmlns:p14="http://schemas.microsoft.com/office/powerpoint/2010/main" val="3277237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Ativação/Desativação do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Ligar:</a:t>
            </a:r>
          </a:p>
          <a:p>
            <a:pPr lvl="1"/>
            <a:r>
              <a:rPr lang="pt-BR" dirty="0"/>
              <a:t>Inicia a execução do boot </a:t>
            </a:r>
            <a:r>
              <a:rPr lang="pt-BR" dirty="0" err="1"/>
              <a:t>loader</a:t>
            </a:r>
            <a:endParaRPr lang="pt-BR" dirty="0"/>
          </a:p>
          <a:p>
            <a:pPr lvl="1"/>
            <a:r>
              <a:rPr lang="pt-BR" dirty="0"/>
              <a:t>Inicia a execução do POST (Power-</a:t>
            </a:r>
            <a:r>
              <a:rPr lang="pt-BR" dirty="0" err="1"/>
              <a:t>On</a:t>
            </a:r>
            <a:r>
              <a:rPr lang="pt-BR" dirty="0"/>
              <a:t> Self Test)</a:t>
            </a:r>
          </a:p>
          <a:p>
            <a:pPr lvl="1"/>
            <a:r>
              <a:rPr lang="pt-BR" dirty="0"/>
              <a:t>Inicia a execução do boot sector</a:t>
            </a:r>
          </a:p>
          <a:p>
            <a:r>
              <a:rPr lang="pt-BR" dirty="0"/>
              <a:t>Ao Desligar:</a:t>
            </a:r>
          </a:p>
          <a:p>
            <a:pPr lvl="1"/>
            <a:r>
              <a:rPr lang="pt-BR" dirty="0"/>
              <a:t>Os processos são finalizados ordenadamente para manter a integridade dos dados.</a:t>
            </a:r>
          </a:p>
        </p:txBody>
      </p:sp>
    </p:spTree>
    <p:extLst>
      <p:ext uri="{BB962C8B-B14F-4D97-AF65-F5344CB8AC3E}">
        <p14:creationId xmlns:p14="http://schemas.microsoft.com/office/powerpoint/2010/main" val="2724572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Núcleo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Arquitetura Monolítica – Vários módulos compilados separadamente e depois </a:t>
            </a:r>
            <a:r>
              <a:rPr lang="pt-BR" dirty="0" err="1"/>
              <a:t>linkados</a:t>
            </a:r>
            <a:r>
              <a:rPr lang="pt-BR" dirty="0"/>
              <a:t>. </a:t>
            </a:r>
            <a:r>
              <a:rPr lang="pt-BR" dirty="0" err="1"/>
              <a:t>Ex</a:t>
            </a:r>
            <a:r>
              <a:rPr lang="pt-BR" dirty="0"/>
              <a:t>: MS-DOS</a:t>
            </a:r>
          </a:p>
          <a:p>
            <a:r>
              <a:rPr lang="pt-BR" dirty="0"/>
              <a:t>Arquitetura em camadas – Separado em camadas, onde a mais interna é a com mais privilégios.</a:t>
            </a:r>
          </a:p>
          <a:p>
            <a:r>
              <a:rPr lang="pt-BR" dirty="0"/>
              <a:t>Máquina Virtual – Um hardware , um gerenciador da máquinas virtuais e n sistemas operacionais</a:t>
            </a:r>
          </a:p>
          <a:p>
            <a:r>
              <a:rPr lang="pt-BR" dirty="0"/>
              <a:t>Arquitetura </a:t>
            </a:r>
            <a:r>
              <a:rPr lang="pt-BR" dirty="0" err="1"/>
              <a:t>Microkernel</a:t>
            </a:r>
            <a:r>
              <a:rPr lang="pt-BR" dirty="0"/>
              <a:t> – Diversos pequenos núcleos com funções específicas, se comunicando cliente/servidor.</a:t>
            </a:r>
          </a:p>
        </p:txBody>
      </p:sp>
    </p:spTree>
    <p:extLst>
      <p:ext uri="{BB962C8B-B14F-4D97-AF65-F5344CB8AC3E}">
        <p14:creationId xmlns:p14="http://schemas.microsoft.com/office/powerpoint/2010/main" val="491112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329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Processo é o conjunto necessário de informações para que o sistema operacional implemente a concorrência de programas.</a:t>
            </a:r>
          </a:p>
          <a:p>
            <a:r>
              <a:rPr lang="pt-BR" dirty="0"/>
              <a:t>Um processo possui:</a:t>
            </a:r>
          </a:p>
          <a:p>
            <a:pPr lvl="1"/>
            <a:r>
              <a:rPr lang="pt-BR" dirty="0"/>
              <a:t>Contexto de Software</a:t>
            </a:r>
          </a:p>
          <a:p>
            <a:pPr lvl="1"/>
            <a:r>
              <a:rPr lang="pt-BR" dirty="0"/>
              <a:t>Contexto de Hardware</a:t>
            </a:r>
          </a:p>
          <a:p>
            <a:pPr lvl="1"/>
            <a:r>
              <a:rPr lang="pt-BR" dirty="0"/>
              <a:t>Espaço de Endereçamento</a:t>
            </a:r>
          </a:p>
          <a:p>
            <a:pPr lvl="1"/>
            <a:endParaRPr lang="pt-BR" dirty="0"/>
          </a:p>
          <a:p>
            <a:pPr marL="914400" lvl="2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7518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Estados do processo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7776" y="1690688"/>
            <a:ext cx="9936024" cy="492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89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CPU-</a:t>
            </a:r>
            <a:r>
              <a:rPr lang="pt-BR" dirty="0" err="1"/>
              <a:t>bound</a:t>
            </a:r>
            <a:r>
              <a:rPr lang="pt-BR" dirty="0"/>
              <a:t> e I/O </a:t>
            </a:r>
            <a:r>
              <a:rPr lang="pt-BR" dirty="0" err="1"/>
              <a:t>bound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CPU-</a:t>
            </a:r>
            <a:r>
              <a:rPr lang="pt-BR" dirty="0" err="1"/>
              <a:t>bound</a:t>
            </a:r>
            <a:r>
              <a:rPr lang="pt-BR" dirty="0"/>
              <a:t>: Uso maior da </a:t>
            </a:r>
            <a:r>
              <a:rPr lang="pt-BR" dirty="0" err="1"/>
              <a:t>cpu</a:t>
            </a:r>
            <a:endParaRPr lang="pt-BR" dirty="0"/>
          </a:p>
          <a:p>
            <a:r>
              <a:rPr lang="pt-BR" dirty="0"/>
              <a:t>I/O-</a:t>
            </a:r>
            <a:r>
              <a:rPr lang="pt-BR" dirty="0" err="1"/>
              <a:t>bound</a:t>
            </a:r>
            <a:r>
              <a:rPr lang="pt-BR" dirty="0"/>
              <a:t>: Uso maior do I/O</a:t>
            </a:r>
          </a:p>
        </p:txBody>
      </p:sp>
    </p:spTree>
    <p:extLst>
      <p:ext uri="{BB962C8B-B14F-4D97-AF65-F5344CB8AC3E}">
        <p14:creationId xmlns:p14="http://schemas.microsoft.com/office/powerpoint/2010/main" val="2528293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Foreground</a:t>
            </a:r>
            <a:r>
              <a:rPr lang="pt-BR" dirty="0"/>
              <a:t> e Background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Foreground</a:t>
            </a:r>
            <a:r>
              <a:rPr lang="pt-BR" dirty="0"/>
              <a:t> – Há comunicação direta com o usuário</a:t>
            </a:r>
          </a:p>
          <a:p>
            <a:r>
              <a:rPr lang="pt-BR" dirty="0"/>
              <a:t>Background – Não há comunicação direta com o usuário, não dependendo e um i/o.</a:t>
            </a:r>
          </a:p>
        </p:txBody>
      </p:sp>
    </p:spTree>
    <p:extLst>
      <p:ext uri="{BB962C8B-B14F-4D97-AF65-F5344CB8AC3E}">
        <p14:creationId xmlns:p14="http://schemas.microsoft.com/office/powerpoint/2010/main" val="146599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 Independentes e </a:t>
            </a:r>
            <a:r>
              <a:rPr lang="pt-BR" dirty="0" err="1"/>
              <a:t>Subprocessos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Independente – sem vinculo com seu criador</a:t>
            </a:r>
          </a:p>
          <a:p>
            <a:r>
              <a:rPr lang="pt-BR" dirty="0" err="1"/>
              <a:t>Subprocesso</a:t>
            </a:r>
            <a:r>
              <a:rPr lang="pt-BR" dirty="0"/>
              <a:t> – com vinculo com seu criador, caso seja finalizado o criador, seu </a:t>
            </a:r>
            <a:r>
              <a:rPr lang="pt-BR" dirty="0" err="1"/>
              <a:t>subprocesso</a:t>
            </a:r>
            <a:r>
              <a:rPr lang="pt-BR" dirty="0"/>
              <a:t> é encerrado também.</a:t>
            </a:r>
          </a:p>
        </p:txBody>
      </p:sp>
    </p:spTree>
    <p:extLst>
      <p:ext uri="{BB962C8B-B14F-4D97-AF65-F5344CB8AC3E}">
        <p14:creationId xmlns:p14="http://schemas.microsoft.com/office/powerpoint/2010/main" val="24857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operacional é um conjunto de rotinas executadas pelo processador.</a:t>
            </a:r>
          </a:p>
          <a:p>
            <a:r>
              <a:rPr lang="pt-BR" dirty="0"/>
              <a:t>Principal função de controlar o funcionamento de um computador, gerenciando o compartilhamento do processador, memória e I/O.</a:t>
            </a:r>
          </a:p>
          <a:p>
            <a:r>
              <a:rPr lang="pt-BR" dirty="0"/>
              <a:t>Outras Funções</a:t>
            </a:r>
          </a:p>
          <a:p>
            <a:pPr lvl="1"/>
            <a:r>
              <a:rPr lang="pt-BR" dirty="0"/>
              <a:t>Facilidade de acesso aos recursos do sistema</a:t>
            </a:r>
          </a:p>
          <a:p>
            <a:pPr lvl="1"/>
            <a:r>
              <a:rPr lang="pt-BR" dirty="0"/>
              <a:t>Compartilhamento de recursos de forma organizada e protegida</a:t>
            </a:r>
          </a:p>
        </p:txBody>
      </p:sp>
    </p:spTree>
    <p:extLst>
      <p:ext uri="{BB962C8B-B14F-4D97-AF65-F5344CB8AC3E}">
        <p14:creationId xmlns:p14="http://schemas.microsoft.com/office/powerpoint/2010/main" val="417193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Sistemas Operacionais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Monoprogramáveis</a:t>
            </a:r>
            <a:r>
              <a:rPr lang="pt-BR" dirty="0"/>
              <a:t> (</a:t>
            </a:r>
            <a:r>
              <a:rPr lang="pt-BR" dirty="0" err="1"/>
              <a:t>Monotarefa</a:t>
            </a:r>
            <a:r>
              <a:rPr lang="pt-BR" dirty="0"/>
              <a:t>) </a:t>
            </a:r>
          </a:p>
          <a:p>
            <a:pPr lvl="1"/>
            <a:r>
              <a:rPr lang="pt-BR" dirty="0"/>
              <a:t>Simples Implementação</a:t>
            </a:r>
          </a:p>
          <a:p>
            <a:pPr lvl="1"/>
            <a:r>
              <a:rPr lang="pt-BR" dirty="0" err="1"/>
              <a:t>Sub-Utilização</a:t>
            </a:r>
            <a:endParaRPr lang="pt-BR" dirty="0"/>
          </a:p>
          <a:p>
            <a:pPr lvl="1"/>
            <a:r>
              <a:rPr lang="pt-BR" dirty="0"/>
              <a:t>Apenas uma tarefa por vez</a:t>
            </a:r>
          </a:p>
          <a:p>
            <a:pPr lvl="1"/>
            <a:r>
              <a:rPr lang="pt-BR" dirty="0"/>
              <a:t>Sem compartilhamento de recursos</a:t>
            </a:r>
          </a:p>
          <a:p>
            <a:r>
              <a:rPr lang="pt-BR" dirty="0"/>
              <a:t>Multitarefa (</a:t>
            </a:r>
            <a:r>
              <a:rPr lang="pt-BR" dirty="0" err="1"/>
              <a:t>Multiprogramáveis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Tempo Compartilhado</a:t>
            </a:r>
          </a:p>
          <a:p>
            <a:pPr lvl="1"/>
            <a:r>
              <a:rPr lang="pt-BR" dirty="0"/>
              <a:t>Tempo Real</a:t>
            </a:r>
          </a:p>
          <a:p>
            <a:pPr lvl="1"/>
            <a:r>
              <a:rPr lang="pt-BR" dirty="0"/>
              <a:t>Batch (Lote de serviços)</a:t>
            </a:r>
          </a:p>
          <a:p>
            <a:r>
              <a:rPr lang="pt-BR" dirty="0" err="1"/>
              <a:t>Multiprocessados</a:t>
            </a:r>
            <a:endParaRPr lang="pt-BR" dirty="0"/>
          </a:p>
          <a:p>
            <a:pPr lvl="1"/>
            <a:r>
              <a:rPr lang="pt-BR" dirty="0"/>
              <a:t>Fortemente </a:t>
            </a:r>
            <a:r>
              <a:rPr lang="pt-BR" dirty="0" err="1"/>
              <a:t>Aclopado</a:t>
            </a:r>
            <a:endParaRPr lang="pt-BR" dirty="0"/>
          </a:p>
          <a:p>
            <a:pPr lvl="1"/>
            <a:r>
              <a:rPr lang="pt-BR" dirty="0"/>
              <a:t>Fracamente </a:t>
            </a:r>
            <a:r>
              <a:rPr lang="pt-BR" dirty="0" err="1"/>
              <a:t>Aclopado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386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de Hardware 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097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Hardware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9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UC (Unidade de Controle) – Gerencia as atividades dos componentes, como gravação de dados ou busca de instruções.</a:t>
            </a:r>
          </a:p>
          <a:p>
            <a:r>
              <a:rPr lang="pt-BR" dirty="0"/>
              <a:t>ULA (Unidade Lógica e Aritmética)</a:t>
            </a:r>
          </a:p>
          <a:p>
            <a:r>
              <a:rPr lang="pt-BR" dirty="0"/>
              <a:t>Registradores – Armazena dados temporários sobre os processos.</a:t>
            </a:r>
          </a:p>
          <a:p>
            <a:pPr lvl="1"/>
            <a:r>
              <a:rPr lang="pt-BR" dirty="0"/>
              <a:t>Contador de Instruções (CI) – Armazena endereço da próxima instrução.</a:t>
            </a:r>
          </a:p>
          <a:p>
            <a:pPr lvl="1"/>
            <a:r>
              <a:rPr lang="pt-BR" dirty="0"/>
              <a:t>Apontador de Pilha (AP) – Aponta endereço da atual instrução de execução.</a:t>
            </a:r>
          </a:p>
          <a:p>
            <a:pPr lvl="1"/>
            <a:r>
              <a:rPr lang="pt-BR" dirty="0"/>
              <a:t>Registrador de Status – Status da instrução</a:t>
            </a:r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886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Memória Principal – Local onde é armazenado instruções.</a:t>
            </a:r>
          </a:p>
          <a:p>
            <a:pPr lvl="1"/>
            <a:r>
              <a:rPr lang="pt-BR" dirty="0"/>
              <a:t>Volátil – Mantem salvo enquanto o dispositivo estiver ligado – RAM</a:t>
            </a:r>
          </a:p>
          <a:p>
            <a:pPr lvl="1"/>
            <a:r>
              <a:rPr lang="pt-BR" dirty="0"/>
              <a:t>Não Volátil – Mantêm salvo mesmo com dispositivo desligado – ROM</a:t>
            </a:r>
          </a:p>
          <a:p>
            <a:r>
              <a:rPr lang="pt-BR" dirty="0"/>
              <a:t>Memória Cache</a:t>
            </a:r>
          </a:p>
          <a:p>
            <a:pPr lvl="1"/>
            <a:r>
              <a:rPr lang="pt-BR" dirty="0"/>
              <a:t>Volátil de alta velocidade, parte do conteúdo da memória principal fica no cache para rápido acesso.</a:t>
            </a:r>
          </a:p>
          <a:p>
            <a:r>
              <a:rPr lang="pt-BR" dirty="0"/>
              <a:t>Memória Secundária</a:t>
            </a:r>
          </a:p>
          <a:p>
            <a:pPr lvl="1"/>
            <a:r>
              <a:rPr lang="pt-BR" dirty="0"/>
              <a:t>Não volátil, HD</a:t>
            </a:r>
          </a:p>
        </p:txBody>
      </p:sp>
    </p:spTree>
    <p:extLst>
      <p:ext uri="{BB962C8B-B14F-4D97-AF65-F5344CB8AC3E}">
        <p14:creationId xmlns:p14="http://schemas.microsoft.com/office/powerpoint/2010/main" val="49872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I/O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Dispositivos de entrada e saída.</a:t>
            </a:r>
          </a:p>
        </p:txBody>
      </p:sp>
    </p:spTree>
    <p:extLst>
      <p:ext uri="{BB962C8B-B14F-4D97-AF65-F5344CB8AC3E}">
        <p14:creationId xmlns:p14="http://schemas.microsoft.com/office/powerpoint/2010/main" val="4231965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858</Words>
  <Application>Microsoft Office PowerPoint</Application>
  <PresentationFormat>Widescreen</PresentationFormat>
  <Paragraphs>124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1" baseType="lpstr">
      <vt:lpstr>Arial</vt:lpstr>
      <vt:lpstr>Century Schoolbook</vt:lpstr>
      <vt:lpstr>Tema do Office</vt:lpstr>
      <vt:lpstr>Sistemas Operacionais</vt:lpstr>
      <vt:lpstr>Introdução</vt:lpstr>
      <vt:lpstr>Definição</vt:lpstr>
      <vt:lpstr>Tipos de Sistemas Operacionais </vt:lpstr>
      <vt:lpstr>Conceitos de Hardware e Software</vt:lpstr>
      <vt:lpstr>Hardware</vt:lpstr>
      <vt:lpstr>Processador</vt:lpstr>
      <vt:lpstr>Memória</vt:lpstr>
      <vt:lpstr>I/O</vt:lpstr>
      <vt:lpstr>Barramento</vt:lpstr>
      <vt:lpstr>Software</vt:lpstr>
      <vt:lpstr>Tipos de Software</vt:lpstr>
      <vt:lpstr>Concorrência</vt:lpstr>
      <vt:lpstr>Tipos de Concorrência</vt:lpstr>
      <vt:lpstr>Interrupções e Excessões</vt:lpstr>
      <vt:lpstr>Operações de entrada/saída</vt:lpstr>
      <vt:lpstr>Funções do Núcleo</vt:lpstr>
      <vt:lpstr>Modo de acesso</vt:lpstr>
      <vt:lpstr>Rotinas de Sistema Operacional e System Calls</vt:lpstr>
      <vt:lpstr>Linguagem de Comandos</vt:lpstr>
      <vt:lpstr>Ativação/Desativação do sistema</vt:lpstr>
      <vt:lpstr>Arquitetura do Núcleo</vt:lpstr>
      <vt:lpstr>Processos</vt:lpstr>
      <vt:lpstr>Definição</vt:lpstr>
      <vt:lpstr>Estados do processo</vt:lpstr>
      <vt:lpstr>CPU-bound e I/O bound</vt:lpstr>
      <vt:lpstr>Foreground e Background</vt:lpstr>
      <vt:lpstr>Processos Independentes e Subprocessos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Felipe Casseb</cp:lastModifiedBy>
  <cp:revision>117</cp:revision>
  <dcterms:created xsi:type="dcterms:W3CDTF">2016-04-01T01:07:07Z</dcterms:created>
  <dcterms:modified xsi:type="dcterms:W3CDTF">2017-04-09T00:01:19Z</dcterms:modified>
</cp:coreProperties>
</file>