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Revisão de Projeto de Banco de Dados Distribuído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9428-9C92-4662-9685-585DC89A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p1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55991-05CB-419D-9B43-D348D7F7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2"/>
            <a:ext cx="10515600" cy="537375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Benefícios de compartilhamento de recursos:</a:t>
            </a:r>
          </a:p>
          <a:p>
            <a:pPr lvl="1"/>
            <a:r>
              <a:rPr lang="pt-BR" dirty="0"/>
              <a:t>Redução de custos</a:t>
            </a:r>
          </a:p>
          <a:p>
            <a:pPr lvl="1"/>
            <a:r>
              <a:rPr lang="pt-BR" dirty="0"/>
              <a:t>Dados compartilhados</a:t>
            </a:r>
          </a:p>
          <a:p>
            <a:r>
              <a:rPr lang="pt-BR" dirty="0"/>
              <a:t>Comunicação entre processos:</a:t>
            </a:r>
          </a:p>
          <a:p>
            <a:pPr lvl="1"/>
            <a:r>
              <a:rPr lang="pt-BR" dirty="0"/>
              <a:t>Local – System </a:t>
            </a:r>
            <a:r>
              <a:rPr lang="pt-BR" dirty="0" err="1"/>
              <a:t>call</a:t>
            </a:r>
            <a:endParaRPr lang="pt-BR" dirty="0"/>
          </a:p>
          <a:p>
            <a:pPr lvl="1"/>
            <a:r>
              <a:rPr lang="pt-BR" dirty="0"/>
              <a:t>Remota – </a:t>
            </a:r>
            <a:r>
              <a:rPr lang="pt-BR" dirty="0" err="1"/>
              <a:t>APIs</a:t>
            </a:r>
            <a:r>
              <a:rPr lang="pt-BR" dirty="0"/>
              <a:t> Sockets</a:t>
            </a:r>
          </a:p>
          <a:p>
            <a:r>
              <a:rPr lang="pt-BR" dirty="0" err="1"/>
              <a:t>Openness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Sistema que pode ser estendido (Hardware: Adição de periféricos/Software: Adição de serviços)</a:t>
            </a:r>
          </a:p>
          <a:p>
            <a:r>
              <a:rPr lang="pt-BR" dirty="0"/>
              <a:t>Concorrência:</a:t>
            </a:r>
          </a:p>
          <a:p>
            <a:pPr lvl="1"/>
            <a:r>
              <a:rPr lang="pt-BR" dirty="0"/>
              <a:t>Local – Dispositivos redundantes / políticas internas do sistema operacional.</a:t>
            </a:r>
          </a:p>
          <a:p>
            <a:pPr lvl="1"/>
            <a:r>
              <a:rPr lang="pt-BR" dirty="0"/>
              <a:t>Remota – Servidores concorrentes</a:t>
            </a:r>
          </a:p>
          <a:p>
            <a:r>
              <a:rPr lang="pt-BR" dirty="0"/>
              <a:t>Escalabilidade:</a:t>
            </a:r>
          </a:p>
          <a:p>
            <a:pPr lvl="1"/>
            <a:r>
              <a:rPr lang="pt-BR" dirty="0"/>
              <a:t>Crescimento dos sistemas, podendo continuar sua operação de forma eficiente.</a:t>
            </a:r>
          </a:p>
          <a:p>
            <a:r>
              <a:rPr lang="pt-BR" dirty="0"/>
              <a:t>Tolerância a falhas:</a:t>
            </a:r>
          </a:p>
          <a:p>
            <a:pPr lvl="1"/>
            <a:r>
              <a:rPr lang="pt-BR" dirty="0"/>
              <a:t>Mantem o sistema disponível para uso (redundância de hardware e software)</a:t>
            </a:r>
          </a:p>
          <a:p>
            <a:r>
              <a:rPr lang="pt-BR" dirty="0"/>
              <a:t>Transparência:</a:t>
            </a:r>
          </a:p>
          <a:p>
            <a:pPr lvl="1"/>
            <a:r>
              <a:rPr lang="pt-BR" dirty="0"/>
              <a:t>Seu uso é facilitado para o usuário final “mascarando” a distribuição dos dados.</a:t>
            </a:r>
          </a:p>
          <a:p>
            <a:r>
              <a:rPr lang="pt-BR" dirty="0"/>
              <a:t>Consistência</a:t>
            </a:r>
          </a:p>
          <a:p>
            <a:pPr lvl="1"/>
            <a:r>
              <a:rPr lang="pt-BR" dirty="0"/>
              <a:t>Atualização dos dados.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0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71B5-0D35-4065-B304-38A16A4B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p2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B8F70-FCC1-47BA-9777-A8787821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Qualidade de Serviço</a:t>
            </a:r>
          </a:p>
          <a:p>
            <a:pPr lvl="1"/>
            <a:r>
              <a:rPr lang="pt-BR" dirty="0"/>
              <a:t>Requisitos de atraso de pacotes, perdas, largura de banca</a:t>
            </a:r>
          </a:p>
          <a:p>
            <a:r>
              <a:rPr lang="pt-BR" dirty="0"/>
              <a:t>Segurança</a:t>
            </a:r>
          </a:p>
          <a:p>
            <a:pPr lvl="1"/>
            <a:r>
              <a:rPr lang="pt-BR" dirty="0"/>
              <a:t>Confidencialidade, Autenticidade, Auditoria.</a:t>
            </a:r>
          </a:p>
          <a:p>
            <a:r>
              <a:rPr lang="pt-BR" dirty="0"/>
              <a:t>Sistemas criptográficos</a:t>
            </a:r>
          </a:p>
          <a:p>
            <a:pPr lvl="1"/>
            <a:r>
              <a:rPr lang="pt-BR" dirty="0"/>
              <a:t>Integridade – </a:t>
            </a:r>
            <a:r>
              <a:rPr lang="pt-BR" dirty="0" err="1"/>
              <a:t>Hash</a:t>
            </a:r>
            <a:r>
              <a:rPr lang="pt-BR" dirty="0"/>
              <a:t> – Conferir integridade dos dados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5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E34C-BCA8-4A1F-A963-24053C0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7678" cy="1325563"/>
          </a:xfrm>
        </p:spPr>
        <p:txBody>
          <a:bodyPr/>
          <a:lstStyle/>
          <a:p>
            <a:r>
              <a:rPr lang="pt-BR" dirty="0"/>
              <a:t>Arquitetura em Sistemas Distribuídos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2E4BA-3F9E-40EB-9D21-061F9E8A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Cliente/Servidor</a:t>
            </a:r>
          </a:p>
          <a:p>
            <a:pPr lvl="1"/>
            <a:r>
              <a:rPr lang="pt-BR" dirty="0"/>
              <a:t>Cliente envia requisições, servidor é passivo somente responde.</a:t>
            </a:r>
          </a:p>
          <a:p>
            <a:r>
              <a:rPr lang="pt-BR" dirty="0" err="1"/>
              <a:t>Peer-to-Peer</a:t>
            </a:r>
            <a:endParaRPr lang="pt-BR" dirty="0"/>
          </a:p>
          <a:p>
            <a:pPr lvl="1"/>
            <a:r>
              <a:rPr lang="pt-BR" dirty="0"/>
              <a:t>Todos são clientes e servidores, não possui informações centralizadas (</a:t>
            </a:r>
            <a:r>
              <a:rPr lang="pt-BR" dirty="0" err="1"/>
              <a:t>Torrent</a:t>
            </a:r>
            <a:r>
              <a:rPr lang="pt-BR" dirty="0"/>
              <a:t>)</a:t>
            </a:r>
          </a:p>
          <a:p>
            <a:r>
              <a:rPr lang="pt-BR" dirty="0"/>
              <a:t>Grid</a:t>
            </a:r>
          </a:p>
          <a:p>
            <a:pPr lvl="1"/>
            <a:r>
              <a:rPr lang="pt-BR" dirty="0"/>
              <a:t>Semelhante ao P2P mas de uma forma mais restrita para uma finalidade específica.</a:t>
            </a:r>
          </a:p>
        </p:txBody>
      </p:sp>
    </p:spTree>
    <p:extLst>
      <p:ext uri="{BB962C8B-B14F-4D97-AF65-F5344CB8AC3E}">
        <p14:creationId xmlns:p14="http://schemas.microsoft.com/office/powerpoint/2010/main" val="7521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4BBFC-E0FC-43FC-B1A8-7CECFEF7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29870" cy="1325563"/>
          </a:xfrm>
        </p:spPr>
        <p:txBody>
          <a:bodyPr/>
          <a:lstStyle/>
          <a:p>
            <a:r>
              <a:rPr lang="pt-BR" dirty="0"/>
              <a:t>Vantagens dos sistemas distribuídos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8790B-0849-4AAA-9007-1596C903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  <a:p>
            <a:r>
              <a:rPr lang="pt-BR" dirty="0"/>
              <a:t>Melhor escalabilidade</a:t>
            </a:r>
          </a:p>
          <a:p>
            <a:r>
              <a:rPr lang="pt-BR" dirty="0"/>
              <a:t>Compartilhamento de recursos</a:t>
            </a:r>
          </a:p>
          <a:p>
            <a:r>
              <a:rPr lang="pt-BR" dirty="0"/>
              <a:t>Melhor relação custo/benefício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0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5E300-3D73-4A40-B33B-57E66677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Sockets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54ECE-EFBE-48DC-96B5-BC5BCCFE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UDP – Usado normalmente para comunicação onde não é necessário saber se o cliente recebeu o conteúdo</a:t>
            </a:r>
          </a:p>
          <a:p>
            <a:r>
              <a:rPr lang="pt-BR" dirty="0"/>
              <a:t>TCP – Reenvia o conteúdo até ter um feedback positivo de recebimento.</a:t>
            </a:r>
          </a:p>
          <a:p>
            <a:r>
              <a:rPr lang="pt-BR" dirty="0" err="1"/>
              <a:t>WebSocket</a:t>
            </a:r>
            <a:r>
              <a:rPr lang="pt-BR" dirty="0"/>
              <a:t> – Comunicação online entre as partes, onde é aberto uma conexão com o cliente e realizado por </a:t>
            </a:r>
            <a:r>
              <a:rPr lang="pt-BR" dirty="0" err="1"/>
              <a:t>urls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9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162E-6883-4FF9-9E3C-D69F34B1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9"/>
            <a:ext cx="10515600" cy="1325563"/>
          </a:xfrm>
        </p:spPr>
        <p:txBody>
          <a:bodyPr/>
          <a:lstStyle/>
          <a:p>
            <a:r>
              <a:rPr lang="pt-BR" dirty="0"/>
              <a:t>Cassandra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69621-58E5-4FF4-96EA-2210C440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910469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NOSQL (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SQL)</a:t>
            </a:r>
          </a:p>
          <a:p>
            <a:r>
              <a:rPr lang="pt-BR" dirty="0"/>
              <a:t>Estrutura:</a:t>
            </a:r>
          </a:p>
          <a:p>
            <a:pPr lvl="1"/>
            <a:r>
              <a:rPr lang="pt-BR" dirty="0" err="1"/>
              <a:t>KeySpace</a:t>
            </a:r>
            <a:r>
              <a:rPr lang="pt-BR" dirty="0"/>
              <a:t> (Banco)</a:t>
            </a:r>
          </a:p>
          <a:p>
            <a:pPr lvl="1"/>
            <a:r>
              <a:rPr lang="pt-BR" dirty="0" err="1"/>
              <a:t>Column</a:t>
            </a:r>
            <a:r>
              <a:rPr lang="pt-BR" dirty="0"/>
              <a:t> Family (Tabela)</a:t>
            </a:r>
          </a:p>
          <a:p>
            <a:pPr lvl="1"/>
            <a:r>
              <a:rPr lang="pt-BR" dirty="0"/>
              <a:t>Key (Registro)</a:t>
            </a:r>
          </a:p>
          <a:p>
            <a:r>
              <a:rPr lang="pt-BR" dirty="0"/>
              <a:t>Distribuído e escalável (sem ponto de falha simples)</a:t>
            </a:r>
          </a:p>
          <a:p>
            <a:r>
              <a:rPr lang="pt-BR" dirty="0" err="1"/>
              <a:t>Particionamento</a:t>
            </a:r>
            <a:r>
              <a:rPr lang="pt-BR" dirty="0"/>
              <a:t> – Somente fragmentação horizontal</a:t>
            </a:r>
          </a:p>
          <a:p>
            <a:r>
              <a:rPr lang="pt-BR" dirty="0"/>
              <a:t>Arquitetura:</a:t>
            </a:r>
          </a:p>
          <a:p>
            <a:pPr lvl="1"/>
            <a:r>
              <a:rPr lang="pt-BR" dirty="0"/>
              <a:t>Não existe um nó principal (</a:t>
            </a:r>
            <a:r>
              <a:rPr lang="pt-BR" dirty="0" err="1"/>
              <a:t>Masterless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Gravados em memória e descarregado em disco quando memória cheia.</a:t>
            </a:r>
          </a:p>
          <a:p>
            <a:r>
              <a:rPr lang="pt-BR" dirty="0"/>
              <a:t>Partição de dados</a:t>
            </a:r>
          </a:p>
          <a:p>
            <a:pPr lvl="1"/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partitioning</a:t>
            </a:r>
            <a:r>
              <a:rPr lang="pt-BR" dirty="0"/>
              <a:t> – Divisão de forma uniforme</a:t>
            </a:r>
          </a:p>
          <a:p>
            <a:pPr lvl="1"/>
            <a:r>
              <a:rPr lang="pt-BR" dirty="0" err="1"/>
              <a:t>Ordered</a:t>
            </a:r>
            <a:r>
              <a:rPr lang="pt-BR" dirty="0"/>
              <a:t> </a:t>
            </a:r>
            <a:r>
              <a:rPr lang="pt-BR" dirty="0" err="1"/>
              <a:t>partitioning</a:t>
            </a:r>
            <a:r>
              <a:rPr lang="pt-BR" dirty="0"/>
              <a:t> – É definido uma ordem para a distribuição</a:t>
            </a:r>
          </a:p>
          <a:p>
            <a:pPr lvl="1"/>
            <a:r>
              <a:rPr lang="pt-BR" dirty="0" err="1"/>
              <a:t>Replication</a:t>
            </a:r>
            <a:r>
              <a:rPr lang="pt-BR" dirty="0"/>
              <a:t> fator – Quantidade de cópias que serão distribuídas entre os clusters</a:t>
            </a:r>
          </a:p>
          <a:p>
            <a:pPr lvl="1"/>
            <a:r>
              <a:rPr lang="pt-BR" dirty="0"/>
              <a:t>Rack </a:t>
            </a:r>
            <a:r>
              <a:rPr lang="pt-BR" dirty="0" err="1"/>
              <a:t>Aware</a:t>
            </a:r>
            <a:r>
              <a:rPr lang="pt-BR" dirty="0"/>
              <a:t> – Divisão entre os racks (para evitar que dados fiquem no mesmo rack)</a:t>
            </a:r>
          </a:p>
          <a:p>
            <a:pPr lvl="1"/>
            <a:r>
              <a:rPr lang="pt-BR" dirty="0"/>
              <a:t>Data Center </a:t>
            </a:r>
            <a:r>
              <a:rPr lang="pt-BR" dirty="0" err="1"/>
              <a:t>Aware</a:t>
            </a:r>
            <a:r>
              <a:rPr lang="pt-BR" dirty="0"/>
              <a:t> – Divisão entre data centers</a:t>
            </a:r>
          </a:p>
          <a:p>
            <a:r>
              <a:rPr lang="pt-BR" dirty="0"/>
              <a:t>Consistências</a:t>
            </a:r>
          </a:p>
          <a:p>
            <a:pPr lvl="1"/>
            <a:r>
              <a:rPr lang="pt-BR" dirty="0" err="1"/>
              <a:t>All</a:t>
            </a:r>
            <a:r>
              <a:rPr lang="pt-BR" dirty="0"/>
              <a:t> = Todos os dados em todos os clusters</a:t>
            </a:r>
          </a:p>
          <a:p>
            <a:pPr lvl="1"/>
            <a:r>
              <a:rPr lang="pt-BR" dirty="0" err="1"/>
              <a:t>Quorum</a:t>
            </a:r>
            <a:r>
              <a:rPr lang="pt-BR" dirty="0"/>
              <a:t> – 51% nas réplicas</a:t>
            </a:r>
          </a:p>
          <a:p>
            <a:pPr lvl="1"/>
            <a:r>
              <a:rPr lang="pt-BR" dirty="0" err="1"/>
              <a:t>Local_Quorum</a:t>
            </a:r>
            <a:r>
              <a:rPr lang="pt-BR" dirty="0"/>
              <a:t> – 51% em um data center</a:t>
            </a:r>
          </a:p>
          <a:p>
            <a:pPr lvl="1"/>
            <a:r>
              <a:rPr lang="pt-BR" dirty="0" err="1"/>
              <a:t>One</a:t>
            </a:r>
            <a:r>
              <a:rPr lang="pt-BR" dirty="0"/>
              <a:t> – Apensar uma réplica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22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FDEF9-B11A-4007-B90D-ADFDFD5A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EB25A-900E-4BC9-B978-5001A440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37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421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Schoolbook</vt:lpstr>
      <vt:lpstr>Tema do Office</vt:lpstr>
      <vt:lpstr>Revisão de Projeto de Banco de Dados Distribuído</vt:lpstr>
      <vt:lpstr>Conceitos fundamentais p1</vt:lpstr>
      <vt:lpstr>Conceitos fundamentais p2</vt:lpstr>
      <vt:lpstr>Arquitetura em Sistemas Distribuídos</vt:lpstr>
      <vt:lpstr>Vantagens dos sistemas distribuídos</vt:lpstr>
      <vt:lpstr>Sockets</vt:lpstr>
      <vt:lpstr>Cassandra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120</cp:revision>
  <dcterms:created xsi:type="dcterms:W3CDTF">2016-04-01T01:07:07Z</dcterms:created>
  <dcterms:modified xsi:type="dcterms:W3CDTF">2017-11-28T22:47:15Z</dcterms:modified>
</cp:coreProperties>
</file>