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9" r:id="rId5"/>
    <p:sldId id="321" r:id="rId6"/>
    <p:sldId id="325" r:id="rId7"/>
    <p:sldId id="326" r:id="rId8"/>
    <p:sldId id="324" r:id="rId9"/>
    <p:sldId id="328" r:id="rId10"/>
    <p:sldId id="327" r:id="rId11"/>
    <p:sldId id="333" r:id="rId12"/>
    <p:sldId id="334" r:id="rId13"/>
    <p:sldId id="332" r:id="rId14"/>
    <p:sldId id="329" r:id="rId15"/>
    <p:sldId id="330" r:id="rId16"/>
    <p:sldId id="312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63" d="100"/>
          <a:sy n="63" d="100"/>
        </p:scale>
        <p:origin x="804" y="3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830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261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83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8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59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04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8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63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43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92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Marcador de contenido 10">
            <a:extLst>
              <a:ext uri="{FF2B5EF4-FFF2-40B4-BE49-F238E27FC236}">
                <a16:creationId xmlns:a16="http://schemas.microsoft.com/office/drawing/2014/main" id="{7FC59F10-9252-4D74-71D4-D88B999E2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714" y="240102"/>
            <a:ext cx="2810192" cy="1105068"/>
          </a:xfrm>
          <a:prstGeom prst="rect">
            <a:avLst/>
          </a:prstGeom>
        </p:spPr>
      </p:pic>
      <p:pic>
        <p:nvPicPr>
          <p:cNvPr id="7" name="Marcador de contenido 4">
            <a:extLst>
              <a:ext uri="{FF2B5EF4-FFF2-40B4-BE49-F238E27FC236}">
                <a16:creationId xmlns:a16="http://schemas.microsoft.com/office/drawing/2014/main" id="{38146C61-66E5-E094-2115-0C9742AB3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564" y="294951"/>
            <a:ext cx="1356662" cy="995370"/>
          </a:xfrm>
          <a:prstGeom prst="rect">
            <a:avLst/>
          </a:prstGeom>
        </p:spPr>
      </p:pic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0543F23-6A63-3F46-994A-7D3E4024F7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6160" y="1422400"/>
            <a:ext cx="10789920" cy="5435600"/>
          </a:xfrm>
        </p:spPr>
        <p:txBody>
          <a:bodyPr/>
          <a:lstStyle/>
          <a:p>
            <a:pPr algn="ctr"/>
            <a:r>
              <a:rPr lang="en-US" sz="2800" dirty="0"/>
              <a:t>TECNICO SUPERIOR DESARROLLO DE APLICACIONES WEB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TITULO DEL TRABAJO: Sitio web de Pedido de Comida en linea 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AUTORA: Casandra Mercedes Ayi Nz</a:t>
            </a:r>
            <a:r>
              <a:rPr lang="es-ES" sz="2800" dirty="0"/>
              <a:t>é Mongom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PROFESOR: Fermín Copoburu Loeri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FECHA: Djibloho, 27/03/2025</a:t>
            </a:r>
            <a:endParaRPr lang="es-GQ" sz="2800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676621"/>
          </a:xfrm>
        </p:spPr>
        <p:txBody>
          <a:bodyPr/>
          <a:lstStyle/>
          <a:p>
            <a:pPr algn="ctr"/>
            <a:r>
              <a:rPr lang="en-US" sz="2800" dirty="0">
                <a:latin typeface="+mn-lt"/>
              </a:rPr>
              <a:t>DISE</a:t>
            </a:r>
            <a:r>
              <a:rPr lang="es-ES" sz="2800" dirty="0">
                <a:latin typeface="+mn-lt"/>
              </a:rPr>
              <a:t>ÑO CONCEPTUAL DE LA BASE DE DATOS</a:t>
            </a:r>
            <a:endParaRPr lang="en-US" sz="2800" dirty="0">
              <a:latin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483360"/>
            <a:ext cx="9952827" cy="5262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4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2400" dirty="0"/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DE4A27-A0D1-A7AE-8037-9A17D99B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1351280"/>
            <a:ext cx="10048240" cy="526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3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676621"/>
          </a:xfrm>
        </p:spPr>
        <p:txBody>
          <a:bodyPr/>
          <a:lstStyle/>
          <a:p>
            <a:pPr algn="ctr"/>
            <a:r>
              <a:rPr lang="en-US" sz="2800" dirty="0">
                <a:latin typeface="+mn-lt"/>
              </a:rPr>
              <a:t>TECNOLOGIAS O HERRAMIENTAS UTILIZADAS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483360"/>
            <a:ext cx="9952827" cy="5262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4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s-ES" sz="2400" dirty="0"/>
              <a:t>Tecnologías</a:t>
            </a:r>
            <a:r>
              <a:rPr lang="en-US" sz="2400" dirty="0"/>
              <a:t>: </a:t>
            </a:r>
            <a:r>
              <a:rPr lang="es-GQ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HTML, CSS y JavaScript, PHP y MySQL</a:t>
            </a:r>
            <a:endParaRPr lang="en-US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q"/>
            </a:pPr>
            <a:r>
              <a:rPr lang="en-US" sz="2000" kern="100" dirty="0">
                <a:cs typeface="Times New Roman" panose="02020603050405020304" pitchFamily="18" charset="0"/>
              </a:rPr>
              <a:t>Herramintas: Ordenador, power point, draw.io, word</a:t>
            </a:r>
            <a:endParaRPr lang="es-ES" sz="2000" dirty="0"/>
          </a:p>
          <a:p>
            <a:pPr marL="0" indent="0" algn="ctr">
              <a:buNone/>
            </a:pP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2400" dirty="0"/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4391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676621"/>
          </a:xfrm>
        </p:spPr>
        <p:txBody>
          <a:bodyPr/>
          <a:lstStyle/>
          <a:p>
            <a:pPr algn="ctr"/>
            <a:r>
              <a:rPr lang="en-US" sz="2800" dirty="0">
                <a:latin typeface="+mn-lt"/>
              </a:rPr>
              <a:t>ARQUITECTURA DEL SISTEMA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483360"/>
            <a:ext cx="9952827" cy="5262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4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0609A0-D393-4F70-9ACC-7F4CC54F5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1380930"/>
            <a:ext cx="8300720" cy="51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8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2288573"/>
          </a:xfrm>
        </p:spPr>
        <p:txBody>
          <a:bodyPr anchor="ctr"/>
          <a:lstStyle/>
          <a:p>
            <a:r>
              <a:rPr lang="en-US" sz="4000" dirty="0"/>
              <a:t>MUCHAS GRACIAS.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1123661"/>
          </a:xfrm>
        </p:spPr>
        <p:txBody>
          <a:bodyPr/>
          <a:lstStyle/>
          <a:p>
            <a:pPr algn="ctr"/>
            <a:r>
              <a:rPr lang="en-US" sz="2800" dirty="0"/>
              <a:t>BREVE DEFINICION DEL TEMA DE INVESTIGACIÓN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981200"/>
            <a:ext cx="9952827" cy="4765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Este proyecto consiste en una página web para la gestión de pedidos de comida en línea. La plataforma permitirá a los usuarios explorar opciones de alimentos, realizar pedidos y elegir entre recibirlos a domicilio o recogerlos en un punto de entrega</a:t>
            </a:r>
          </a:p>
          <a:p>
            <a:pPr marL="0" indent="0" algn="ctr">
              <a:buNone/>
            </a:pPr>
            <a:r>
              <a:rPr lang="es-ES" sz="2800" dirty="0">
                <a:latin typeface="+mj-lt"/>
              </a:rPr>
              <a:t>JUSTIFICACIÓN DEL PROBLEMA</a:t>
            </a:r>
          </a:p>
          <a:p>
            <a:pPr marL="0" indent="0" algn="ctr">
              <a:buNone/>
            </a:pPr>
            <a:r>
              <a:rPr lang="es-GQ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Con el crecimiento del comercio electrónico y la digitalización de los servicios, he identificado la necesidad de un sistema eficiente que permita a los usuarios realizar pedidos de comida en línea de manera rápida y segura. Con este proyecto, busco mejorar la accesibilidad y comodidad en la adquisición de alimentos, beneficiando a</a:t>
            </a:r>
            <a:r>
              <a:rPr lang="en-US" sz="2400" dirty="0">
                <a:ea typeface="Aptos" panose="020B0004020202020204" pitchFamily="34" charset="0"/>
                <a:cs typeface="Times New Roman" panose="02020603050405020304" pitchFamily="18" charset="0"/>
              </a:rPr>
              <a:t> los clientes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2400" dirty="0"/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656301"/>
          </a:xfrm>
        </p:spPr>
        <p:txBody>
          <a:bodyPr/>
          <a:lstStyle/>
          <a:p>
            <a:pPr algn="ctr"/>
            <a:r>
              <a:rPr lang="en-US" sz="2800" dirty="0"/>
              <a:t>Objetivo general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493520"/>
            <a:ext cx="9952827" cy="5252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Crear una plataforma web eficiente e intuitiva para la gestión de pedidos de comida en línea</a:t>
            </a:r>
            <a:endParaRPr lang="es-ES" sz="2400" dirty="0">
              <a:latin typeface="+mj-lt"/>
            </a:endParaRPr>
          </a:p>
          <a:p>
            <a:pPr marL="0" indent="0" algn="ctr">
              <a:buNone/>
            </a:pPr>
            <a:r>
              <a:rPr lang="es-ES" sz="2800" dirty="0">
                <a:latin typeface="+mj-lt"/>
              </a:rPr>
              <a:t>OBJETIVOS ESPECIFICOS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GQ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Diseñar una interfaz de usuario intuitiva y fácil de usar</a:t>
            </a:r>
            <a:endParaRPr lang="en-US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GQ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Implementar una base de datos que almacene información sobre usuarios</a:t>
            </a: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GQ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pedidos</a:t>
            </a:r>
            <a:endParaRPr lang="en-US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GQ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Implementar un sistema de notificación para informar sobre el estado de los pedidos.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s-ES" sz="2800" dirty="0"/>
          </a:p>
          <a:p>
            <a:pPr marL="0" indent="0" algn="ctr">
              <a:buNone/>
            </a:pPr>
            <a:endParaRPr lang="es-ES" sz="2800" dirty="0">
              <a:latin typeface="+mj-lt"/>
            </a:endParaRPr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0968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676621"/>
          </a:xfrm>
        </p:spPr>
        <p:txBody>
          <a:bodyPr/>
          <a:lstStyle/>
          <a:p>
            <a:pPr algn="ctr"/>
            <a:r>
              <a:rPr lang="es-ES" sz="2800" dirty="0">
                <a:latin typeface="+mn-lt"/>
              </a:rPr>
              <a:t>Breve historial</a:t>
            </a:r>
            <a:endParaRPr lang="en-US" sz="2800" dirty="0">
              <a:latin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483360"/>
            <a:ext cx="9952827" cy="5262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4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s-ES" sz="2400" b="0" i="0" dirty="0">
                <a:effectLst/>
              </a:rPr>
              <a:t>Esta página fue fundada con el propósito de transformar la forma en que las personas acceden a servicios de entrega de comida en línea. Su creación surge como respuesta a la creciente demanda de soluciones digitales que faciliten la vida diaria de los usuarios, permitiéndoles realizar pedidos de manera rápida, sencilla y confiable desde cualquier lugar.</a:t>
            </a:r>
            <a:endParaRPr lang="es-ES" sz="2400" dirty="0"/>
          </a:p>
          <a:p>
            <a:pPr marL="0" indent="0" algn="ctr">
              <a:buNone/>
            </a:pPr>
            <a:endParaRPr lang="es-ES" sz="2400" dirty="0">
              <a:latin typeface="+mj-lt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2400" dirty="0"/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4580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1889909C-A7BA-06EB-543B-8F8B04B1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233681"/>
            <a:ext cx="9952827" cy="762000"/>
          </a:xfrm>
        </p:spPr>
        <p:txBody>
          <a:bodyPr/>
          <a:lstStyle/>
          <a:p>
            <a:pPr algn="ctr"/>
            <a:r>
              <a:rPr lang="en-US" sz="2800" dirty="0">
                <a:latin typeface="+mn-lt"/>
              </a:rPr>
              <a:t>ORGANIGRAMA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A2CC312-E3AF-52D7-ECE0-F9DCCCCF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690" y="1351280"/>
            <a:ext cx="9183314" cy="494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94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676621"/>
          </a:xfrm>
        </p:spPr>
        <p:txBody>
          <a:bodyPr/>
          <a:lstStyle/>
          <a:p>
            <a:pPr algn="ctr"/>
            <a:r>
              <a:rPr lang="es-ES" sz="2800" dirty="0">
                <a:latin typeface="+mn-lt"/>
              </a:rPr>
              <a:t>DIAGRAMA DE LA VIDA UTIL</a:t>
            </a:r>
            <a:endParaRPr lang="en-US" sz="2800" dirty="0">
              <a:latin typeface="+mn-lt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0957" y="931689"/>
            <a:ext cx="11117311" cy="54762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4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endParaRPr lang="es-ES" sz="2400" dirty="0">
              <a:latin typeface="+mj-lt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2400" dirty="0"/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sp>
        <p:nvSpPr>
          <p:cNvPr id="2" name="Diagrama de flujo: proceso 1">
            <a:extLst>
              <a:ext uri="{FF2B5EF4-FFF2-40B4-BE49-F238E27FC236}">
                <a16:creationId xmlns:a16="http://schemas.microsoft.com/office/drawing/2014/main" id="{06C10F88-A4AD-371C-A0D4-022596EA779A}"/>
              </a:ext>
            </a:extLst>
          </p:cNvPr>
          <p:cNvSpPr/>
          <p:nvPr/>
        </p:nvSpPr>
        <p:spPr>
          <a:xfrm>
            <a:off x="941758" y="1307839"/>
            <a:ext cx="1734295" cy="555339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Análisis</a:t>
            </a:r>
            <a:endParaRPr lang="es-GQ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Flecha: hacia abajo 3">
            <a:extLst>
              <a:ext uri="{FF2B5EF4-FFF2-40B4-BE49-F238E27FC236}">
                <a16:creationId xmlns:a16="http://schemas.microsoft.com/office/drawing/2014/main" id="{40DBC501-5768-D894-17B7-F2FF45191BD3}"/>
              </a:ext>
            </a:extLst>
          </p:cNvPr>
          <p:cNvSpPr/>
          <p:nvPr/>
        </p:nvSpPr>
        <p:spPr>
          <a:xfrm rot="19011477">
            <a:off x="1863338" y="1830433"/>
            <a:ext cx="319828" cy="10512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Q"/>
          </a:p>
        </p:txBody>
      </p:sp>
      <p:sp>
        <p:nvSpPr>
          <p:cNvPr id="5" name="Diagrama de flujo: proceso 4">
            <a:extLst>
              <a:ext uri="{FF2B5EF4-FFF2-40B4-BE49-F238E27FC236}">
                <a16:creationId xmlns:a16="http://schemas.microsoft.com/office/drawing/2014/main" id="{E3E5C873-C27B-80A7-4F67-A05CC31787EE}"/>
              </a:ext>
            </a:extLst>
          </p:cNvPr>
          <p:cNvSpPr/>
          <p:nvPr/>
        </p:nvSpPr>
        <p:spPr>
          <a:xfrm>
            <a:off x="2004585" y="2806259"/>
            <a:ext cx="1734295" cy="555339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Diseño</a:t>
            </a:r>
            <a:endParaRPr lang="es-GQ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805AD98C-B0C8-D0C0-F683-963C11593B72}"/>
              </a:ext>
            </a:extLst>
          </p:cNvPr>
          <p:cNvSpPr/>
          <p:nvPr/>
        </p:nvSpPr>
        <p:spPr>
          <a:xfrm rot="19050933">
            <a:off x="2965994" y="3324901"/>
            <a:ext cx="391506" cy="1010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Q"/>
          </a:p>
        </p:txBody>
      </p:sp>
      <p:sp>
        <p:nvSpPr>
          <p:cNvPr id="7" name="Diagrama de flujo: proceso 6">
            <a:extLst>
              <a:ext uri="{FF2B5EF4-FFF2-40B4-BE49-F238E27FC236}">
                <a16:creationId xmlns:a16="http://schemas.microsoft.com/office/drawing/2014/main" id="{7B7D7EB9-8049-C8C8-AC23-5909145DCC0B}"/>
              </a:ext>
            </a:extLst>
          </p:cNvPr>
          <p:cNvSpPr/>
          <p:nvPr/>
        </p:nvSpPr>
        <p:spPr>
          <a:xfrm>
            <a:off x="3286952" y="4320829"/>
            <a:ext cx="1539047" cy="51308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Desarrollo</a:t>
            </a:r>
            <a:endParaRPr lang="es-GQ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Flecha: hacia abajo 7">
            <a:extLst>
              <a:ext uri="{FF2B5EF4-FFF2-40B4-BE49-F238E27FC236}">
                <a16:creationId xmlns:a16="http://schemas.microsoft.com/office/drawing/2014/main" id="{229D2C6A-B62D-CD1C-4B99-9096B03524E8}"/>
              </a:ext>
            </a:extLst>
          </p:cNvPr>
          <p:cNvSpPr/>
          <p:nvPr/>
        </p:nvSpPr>
        <p:spPr>
          <a:xfrm rot="3539994">
            <a:off x="7612041" y="4813574"/>
            <a:ext cx="365801" cy="15186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Q"/>
          </a:p>
        </p:txBody>
      </p:sp>
      <p:sp>
        <p:nvSpPr>
          <p:cNvPr id="9" name="Diagrama de flujo: proceso 8">
            <a:extLst>
              <a:ext uri="{FF2B5EF4-FFF2-40B4-BE49-F238E27FC236}">
                <a16:creationId xmlns:a16="http://schemas.microsoft.com/office/drawing/2014/main" id="{C5AC185F-6F0E-0356-DB77-E9899831EEDA}"/>
              </a:ext>
            </a:extLst>
          </p:cNvPr>
          <p:cNvSpPr/>
          <p:nvPr/>
        </p:nvSpPr>
        <p:spPr>
          <a:xfrm>
            <a:off x="5458250" y="5751541"/>
            <a:ext cx="1523051" cy="51308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Codificacion</a:t>
            </a:r>
            <a:endParaRPr lang="es-GQ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D7EA6E87-DC5F-E729-C5DD-A6011774AD8A}"/>
              </a:ext>
            </a:extLst>
          </p:cNvPr>
          <p:cNvSpPr/>
          <p:nvPr/>
        </p:nvSpPr>
        <p:spPr>
          <a:xfrm rot="18539616">
            <a:off x="4523975" y="4694431"/>
            <a:ext cx="417227" cy="145809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Q" dirty="0"/>
          </a:p>
        </p:txBody>
      </p:sp>
      <p:sp>
        <p:nvSpPr>
          <p:cNvPr id="11" name="Diagrama de flujo: proceso 10">
            <a:extLst>
              <a:ext uri="{FF2B5EF4-FFF2-40B4-BE49-F238E27FC236}">
                <a16:creationId xmlns:a16="http://schemas.microsoft.com/office/drawing/2014/main" id="{48FEBF7B-3EF0-A820-D805-10A503F2D806}"/>
              </a:ext>
            </a:extLst>
          </p:cNvPr>
          <p:cNvSpPr/>
          <p:nvPr/>
        </p:nvSpPr>
        <p:spPr>
          <a:xfrm>
            <a:off x="8054913" y="4289078"/>
            <a:ext cx="1579221" cy="653846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Pruebas</a:t>
            </a:r>
            <a:endParaRPr lang="es-GQ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Flecha: hacia abajo 12">
            <a:extLst>
              <a:ext uri="{FF2B5EF4-FFF2-40B4-BE49-F238E27FC236}">
                <a16:creationId xmlns:a16="http://schemas.microsoft.com/office/drawing/2014/main" id="{1EE7EFDB-F047-3902-B32B-32D224D14E8A}"/>
              </a:ext>
            </a:extLst>
          </p:cNvPr>
          <p:cNvSpPr/>
          <p:nvPr/>
        </p:nvSpPr>
        <p:spPr>
          <a:xfrm rot="2888182">
            <a:off x="9546224" y="3272686"/>
            <a:ext cx="275779" cy="11180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Q"/>
          </a:p>
        </p:txBody>
      </p:sp>
      <p:sp>
        <p:nvSpPr>
          <p:cNvPr id="14" name="Diagrama de flujo: proceso 13">
            <a:extLst>
              <a:ext uri="{FF2B5EF4-FFF2-40B4-BE49-F238E27FC236}">
                <a16:creationId xmlns:a16="http://schemas.microsoft.com/office/drawing/2014/main" id="{52891BC9-8D68-8FF4-F5C9-843018C19A56}"/>
              </a:ext>
            </a:extLst>
          </p:cNvPr>
          <p:cNvSpPr/>
          <p:nvPr/>
        </p:nvSpPr>
        <p:spPr>
          <a:xfrm>
            <a:off x="9373077" y="2676753"/>
            <a:ext cx="1813062" cy="665829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Implementaci</a:t>
            </a:r>
            <a:r>
              <a:rPr lang="es-ES" dirty="0" err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ón</a:t>
            </a:r>
            <a:endParaRPr lang="es-GQ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Flecha: hacia abajo 14">
            <a:extLst>
              <a:ext uri="{FF2B5EF4-FFF2-40B4-BE49-F238E27FC236}">
                <a16:creationId xmlns:a16="http://schemas.microsoft.com/office/drawing/2014/main" id="{B319B176-ECD1-5EE9-58CF-68B1FE8AAA8D}"/>
              </a:ext>
            </a:extLst>
          </p:cNvPr>
          <p:cNvSpPr/>
          <p:nvPr/>
        </p:nvSpPr>
        <p:spPr>
          <a:xfrm rot="2968700">
            <a:off x="10623136" y="1854004"/>
            <a:ext cx="265161" cy="9862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Q"/>
          </a:p>
        </p:txBody>
      </p:sp>
      <p:sp>
        <p:nvSpPr>
          <p:cNvPr id="16" name="Diagrama de flujo: proceso 15">
            <a:extLst>
              <a:ext uri="{FF2B5EF4-FFF2-40B4-BE49-F238E27FC236}">
                <a16:creationId xmlns:a16="http://schemas.microsoft.com/office/drawing/2014/main" id="{92ABB786-26D9-F033-204B-C21B1F0EBB31}"/>
              </a:ext>
            </a:extLst>
          </p:cNvPr>
          <p:cNvSpPr/>
          <p:nvPr/>
        </p:nvSpPr>
        <p:spPr>
          <a:xfrm>
            <a:off x="10094158" y="1308880"/>
            <a:ext cx="1734296" cy="67662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Mantenimiento</a:t>
            </a:r>
            <a:endParaRPr lang="es-GQ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Diagrama de flujo: proceso 16">
            <a:extLst>
              <a:ext uri="{FF2B5EF4-FFF2-40B4-BE49-F238E27FC236}">
                <a16:creationId xmlns:a16="http://schemas.microsoft.com/office/drawing/2014/main" id="{86539E34-963F-A35D-1698-C3D2DA6828EE}"/>
              </a:ext>
            </a:extLst>
          </p:cNvPr>
          <p:cNvSpPr/>
          <p:nvPr/>
        </p:nvSpPr>
        <p:spPr>
          <a:xfrm>
            <a:off x="5371822" y="3784713"/>
            <a:ext cx="1931453" cy="51308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Validación</a:t>
            </a:r>
            <a:endParaRPr lang="es-GQ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Diagrama de flujo: proceso 17">
            <a:extLst>
              <a:ext uri="{FF2B5EF4-FFF2-40B4-BE49-F238E27FC236}">
                <a16:creationId xmlns:a16="http://schemas.microsoft.com/office/drawing/2014/main" id="{E41C60B7-035A-6798-A094-4DEE1FA2BF9F}"/>
              </a:ext>
            </a:extLst>
          </p:cNvPr>
          <p:cNvSpPr/>
          <p:nvPr/>
        </p:nvSpPr>
        <p:spPr>
          <a:xfrm>
            <a:off x="5242560" y="1953609"/>
            <a:ext cx="1930400" cy="513080"/>
          </a:xfrm>
          <a:prstGeom prst="flowChart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Verificación</a:t>
            </a:r>
            <a:endParaRPr lang="es-GQ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920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575021"/>
          </a:xfrm>
        </p:spPr>
        <p:txBody>
          <a:bodyPr/>
          <a:lstStyle/>
          <a:p>
            <a:pPr algn="ctr"/>
            <a:r>
              <a:rPr lang="en-US" sz="2800" dirty="0">
                <a:latin typeface="+mn-lt"/>
              </a:rPr>
              <a:t>DIAGRAMA DE GRANTT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3E1FA003-F16A-B0E6-1ADF-9ABC7D299F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76960" y="2042161"/>
            <a:ext cx="10922000" cy="3992880"/>
          </a:xfrm>
        </p:spPr>
      </p:pic>
    </p:spTree>
    <p:extLst>
      <p:ext uri="{BB962C8B-B14F-4D97-AF65-F5344CB8AC3E}">
        <p14:creationId xmlns:p14="http://schemas.microsoft.com/office/powerpoint/2010/main" val="2693234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473421"/>
          </a:xfrm>
        </p:spPr>
        <p:txBody>
          <a:bodyPr/>
          <a:lstStyle/>
          <a:p>
            <a:pPr algn="ctr"/>
            <a:r>
              <a:rPr lang="en-US" sz="2800" dirty="0">
                <a:latin typeface="+mn-lt"/>
              </a:rPr>
              <a:t>CASOS DE USO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483360"/>
            <a:ext cx="9952827" cy="5262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4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2400" dirty="0"/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8C30494B-CED4-8497-A068-F8B8EB3D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320" y="1137920"/>
            <a:ext cx="8493760" cy="552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30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0" y="593379"/>
            <a:ext cx="9952827" cy="473421"/>
          </a:xfrm>
        </p:spPr>
        <p:txBody>
          <a:bodyPr/>
          <a:lstStyle/>
          <a:p>
            <a:pPr algn="ctr"/>
            <a:r>
              <a:rPr lang="en-US" sz="2800" dirty="0">
                <a:latin typeface="+mn-lt"/>
              </a:rPr>
              <a:t>CASOS DE USO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483360"/>
            <a:ext cx="9952827" cy="52628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s-ES" sz="24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n-US" sz="24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2400" dirty="0"/>
          </a:p>
          <a:p>
            <a:pPr marL="0" indent="0">
              <a:buNone/>
            </a:pPr>
            <a:endParaRPr lang="en-US" sz="2800" dirty="0">
              <a:latin typeface="+mj-lt"/>
            </a:endParaRP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007D2EFC-34FD-47EB-DD06-E404AAB08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441" y="1066800"/>
            <a:ext cx="562863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23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422</TotalTime>
  <Words>337</Words>
  <Application>Microsoft Office PowerPoint</Application>
  <PresentationFormat>Panorámica</PresentationFormat>
  <Paragraphs>58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Aptos</vt:lpstr>
      <vt:lpstr>Arial</vt:lpstr>
      <vt:lpstr>Arial Black</vt:lpstr>
      <vt:lpstr>Calibri</vt:lpstr>
      <vt:lpstr>Sabon Next LT</vt:lpstr>
      <vt:lpstr>Times New Roman</vt:lpstr>
      <vt:lpstr>Wingdings</vt:lpstr>
      <vt:lpstr>Custom</vt:lpstr>
      <vt:lpstr>Presentación de PowerPoint</vt:lpstr>
      <vt:lpstr>BREVE DEFINICION DEL TEMA DE INVESTIGACIÓN</vt:lpstr>
      <vt:lpstr>Objetivo general </vt:lpstr>
      <vt:lpstr>Breve historial</vt:lpstr>
      <vt:lpstr>ORGANIGRAMA </vt:lpstr>
      <vt:lpstr>DIAGRAMA DE LA VIDA UTIL</vt:lpstr>
      <vt:lpstr>DIAGRAMA DE GRANTT</vt:lpstr>
      <vt:lpstr>CASOS DE USO</vt:lpstr>
      <vt:lpstr>CASOS DE USO</vt:lpstr>
      <vt:lpstr>DISEÑO CONCEPTUAL DE LA BASE DE DATOS</vt:lpstr>
      <vt:lpstr>TECNOLOGIAS O HERRAMIENTAS UTILIZADAS </vt:lpstr>
      <vt:lpstr>ARQUITECTURA DEL SISTEMA</vt:lpstr>
      <vt:lpstr>MUCHAS 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Casandra Mercedes</dc:creator>
  <cp:lastModifiedBy>Casandra Mercedes</cp:lastModifiedBy>
  <cp:revision>2</cp:revision>
  <dcterms:created xsi:type="dcterms:W3CDTF">2025-03-26T19:00:09Z</dcterms:created>
  <dcterms:modified xsi:type="dcterms:W3CDTF">2025-03-27T02:03:06Z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