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6" r:id="rId2"/>
    <p:sldId id="257" r:id="rId3"/>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1" userDrawn="1">
          <p15:clr>
            <a:srgbClr val="A4A3A4"/>
          </p15:clr>
        </p15:guide>
        <p15:guide id="2" pos="4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F6E5"/>
    <a:srgbClr val="51FDD8"/>
    <a:srgbClr val="52E8BD"/>
    <a:srgbClr val="A0F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96357" autoAdjust="0"/>
  </p:normalViewPr>
  <p:slideViewPr>
    <p:cSldViewPr snapToGrid="0">
      <p:cViewPr>
        <p:scale>
          <a:sx n="100" d="100"/>
          <a:sy n="100" d="100"/>
        </p:scale>
        <p:origin x="-2168" y="-2604"/>
      </p:cViewPr>
      <p:guideLst>
        <p:guide orient="horz" pos="2551"/>
        <p:guide pos="453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31552-C0C5-4B29-A78D-05E8B949AA66}" type="datetimeFigureOut">
              <a:rPr lang="en-GB" smtClean="0"/>
              <a:t>14/06/2023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07424-3173-4146-84B2-377F20A029F1}" type="slidenum">
              <a:rPr lang="en-GB" smtClean="0"/>
              <a:t>‹#›</a:t>
            </a:fld>
            <a:endParaRPr lang="en-GB"/>
          </a:p>
        </p:txBody>
      </p:sp>
    </p:spTree>
    <p:extLst>
      <p:ext uri="{BB962C8B-B14F-4D97-AF65-F5344CB8AC3E}">
        <p14:creationId xmlns:p14="http://schemas.microsoft.com/office/powerpoint/2010/main" val="217750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107424-3173-4146-84B2-377F20A029F1}" type="slidenum">
              <a:rPr lang="en-GB" smtClean="0"/>
              <a:t>1</a:t>
            </a:fld>
            <a:endParaRPr lang="en-GB"/>
          </a:p>
        </p:txBody>
      </p:sp>
    </p:spTree>
    <p:extLst>
      <p:ext uri="{BB962C8B-B14F-4D97-AF65-F5344CB8AC3E}">
        <p14:creationId xmlns:p14="http://schemas.microsoft.com/office/powerpoint/2010/main" val="174834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107424-3173-4146-84B2-377F20A029F1}" type="slidenum">
              <a:rPr lang="en-GB" smtClean="0"/>
              <a:t>2</a:t>
            </a:fld>
            <a:endParaRPr lang="en-GB"/>
          </a:p>
        </p:txBody>
      </p:sp>
    </p:spTree>
    <p:extLst>
      <p:ext uri="{BB962C8B-B14F-4D97-AF65-F5344CB8AC3E}">
        <p14:creationId xmlns:p14="http://schemas.microsoft.com/office/powerpoint/2010/main" val="182586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14/06/2023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14/06/2023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14/06/2023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14/06/2023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893061293"/>
              </p:ext>
            </p:extLst>
          </p:nvPr>
        </p:nvGraphicFramePr>
        <p:xfrm>
          <a:off x="0" y="6260"/>
          <a:ext cx="2905125" cy="8103692"/>
        </p:xfrm>
        <a:graphic>
          <a:graphicData uri="http://schemas.openxmlformats.org/drawingml/2006/table">
            <a:tbl>
              <a:tblPr firstRow="1" bandRow="1"/>
              <a:tblGrid>
                <a:gridCol w="2905125">
                  <a:extLst>
                    <a:ext uri="{9D8B030D-6E8A-4147-A177-3AD203B41FA5}">
                      <a16:colId xmlns:a16="http://schemas.microsoft.com/office/drawing/2014/main" val="1612534420"/>
                    </a:ext>
                  </a:extLst>
                </a:gridCol>
              </a:tblGrid>
              <a:tr h="323567">
                <a:tc>
                  <a:txBody>
                    <a:bodyPr/>
                    <a:lstStyle/>
                    <a:p>
                      <a:r>
                        <a:rPr lang="en-AU" sz="1400" b="1" dirty="0">
                          <a:solidFill>
                            <a:schemeClr val="tx1"/>
                          </a:solidFill>
                        </a:rPr>
                        <a:t>SQL Cheat Sheet</a:t>
                      </a:r>
                      <a:endParaRPr lang="en-GB"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650251295"/>
                  </a:ext>
                </a:extLst>
              </a:tr>
              <a:tr h="375169">
                <a:tc>
                  <a:txBody>
                    <a:bodyPr/>
                    <a:lstStyle/>
                    <a:p>
                      <a:r>
                        <a:rPr lang="en-AU" sz="1400" b="1" dirty="0" err="1">
                          <a:solidFill>
                            <a:schemeClr val="tx1"/>
                          </a:solidFill>
                        </a:rPr>
                        <a:t>Crear</a:t>
                      </a:r>
                      <a:r>
                        <a:rPr lang="en-AU" sz="1400" b="1" dirty="0">
                          <a:solidFill>
                            <a:schemeClr val="tx1"/>
                          </a:solidFill>
                        </a:rPr>
                        <a:t> </a:t>
                      </a:r>
                      <a:r>
                        <a:rPr lang="en-AU" sz="1400" b="1" dirty="0" err="1">
                          <a:solidFill>
                            <a:schemeClr val="tx1"/>
                          </a:solidFill>
                        </a:rPr>
                        <a:t>una</a:t>
                      </a:r>
                      <a:r>
                        <a:rPr lang="en-AU" sz="1400" b="1" dirty="0">
                          <a:solidFill>
                            <a:schemeClr val="tx1"/>
                          </a:solidFill>
                        </a:rPr>
                        <a:t> </a:t>
                      </a:r>
                      <a:r>
                        <a:rPr lang="en-AU" sz="1400" b="1" dirty="0" err="1">
                          <a:solidFill>
                            <a:schemeClr val="tx1"/>
                          </a:solidFill>
                        </a:rPr>
                        <a:t>tabla</a:t>
                      </a:r>
                      <a:endParaRPr lang="en-AU"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1184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dirty="0">
                          <a:solidFill>
                            <a:schemeClr val="tx1"/>
                          </a:solidFill>
                          <a:highlight>
                            <a:srgbClr val="51FDD8"/>
                          </a:highlight>
                          <a:latin typeface="Consolas" panose="020B0609020204030204" pitchFamily="49" charset="0"/>
                          <a:ea typeface="+mn-ea"/>
                          <a:cs typeface="+mn-cs"/>
                        </a:rPr>
                        <a:t>CREATE TABLE </a:t>
                      </a:r>
                      <a:r>
                        <a:rPr lang="en-GB" sz="800" kern="1200" dirty="0">
                          <a:solidFill>
                            <a:schemeClr val="tx1"/>
                          </a:solidFill>
                          <a:latin typeface="Consolas" panose="020B0609020204030204" pitchFamily="49" charset="0"/>
                          <a:ea typeface="+mn-ea"/>
                          <a:cs typeface="+mn-cs"/>
                        </a:rPr>
                        <a:t>IF NOT EXISTS `</a:t>
                      </a:r>
                      <a:r>
                        <a:rPr lang="en-GB" sz="800" kern="1200" dirty="0" err="1">
                          <a:solidFill>
                            <a:schemeClr val="tx1"/>
                          </a:solidFill>
                          <a:latin typeface="Consolas" panose="020B0609020204030204" pitchFamily="49" charset="0"/>
                          <a:ea typeface="+mn-ea"/>
                          <a:cs typeface="+mn-cs"/>
                        </a:rPr>
                        <a:t>tabla_B</a:t>
                      </a:r>
                      <a:r>
                        <a:rPr lang="en-GB" sz="80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id_tabla_B</a:t>
                      </a:r>
                      <a:r>
                        <a:rPr lang="en-GB" sz="800" kern="1200" dirty="0">
                          <a:solidFill>
                            <a:schemeClr val="tx1"/>
                          </a:solidFill>
                          <a:latin typeface="Consolas" panose="020B0609020204030204" pitchFamily="49" charset="0"/>
                          <a:ea typeface="+mn-ea"/>
                          <a:cs typeface="+mn-cs"/>
                        </a:rPr>
                        <a:t>` INT NOT NULL AUTO_INCREMENT,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 INT NOT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PRIMARY KEY (`</a:t>
                      </a:r>
                      <a:r>
                        <a:rPr lang="en-GB" sz="800" kern="1200" dirty="0" err="1">
                          <a:solidFill>
                            <a:schemeClr val="tx1"/>
                          </a:solidFill>
                          <a:latin typeface="Consolas" panose="020B0609020204030204" pitchFamily="49" charset="0"/>
                          <a:ea typeface="+mn-ea"/>
                          <a:cs typeface="+mn-cs"/>
                        </a:rPr>
                        <a:t>id_tabla_B</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CONSTRAINT `</a:t>
                      </a:r>
                      <a:r>
                        <a:rPr lang="en-GB" sz="800" kern="1200" dirty="0" err="1">
                          <a:solidFill>
                            <a:schemeClr val="tx1"/>
                          </a:solidFill>
                          <a:latin typeface="Consolas" panose="020B0609020204030204" pitchFamily="49" charset="0"/>
                          <a:ea typeface="+mn-ea"/>
                          <a:cs typeface="+mn-cs"/>
                        </a:rPr>
                        <a:t>fk_tablaB_tablaA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FOREIGN KEY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REFERENCES `</a:t>
                      </a:r>
                      <a:r>
                        <a:rPr lang="en-GB" sz="800" kern="1200" dirty="0" err="1">
                          <a:solidFill>
                            <a:schemeClr val="tx1"/>
                          </a:solidFill>
                          <a:latin typeface="Consolas" panose="020B0609020204030204" pitchFamily="49" charset="0"/>
                          <a:ea typeface="+mn-ea"/>
                          <a:cs typeface="+mn-cs"/>
                        </a:rPr>
                        <a:t>tabla_A</a:t>
                      </a: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ON DELETE </a:t>
                      </a:r>
                      <a:r>
                        <a:rPr lang="en-GB" sz="800" kern="1200" dirty="0" err="1">
                          <a:solidFill>
                            <a:schemeClr val="tx1"/>
                          </a:solidFill>
                          <a:latin typeface="Consolas" panose="020B0609020204030204" pitchFamily="49" charset="0"/>
                          <a:ea typeface="+mn-ea"/>
                          <a:cs typeface="+mn-cs"/>
                        </a:rPr>
                        <a:t>opcion_referencia</a:t>
                      </a:r>
                      <a:endParaRPr lang="en-GB" sz="8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ON UPDATE </a:t>
                      </a:r>
                      <a:r>
                        <a:rPr lang="en-GB" sz="800" kern="1200" dirty="0" err="1">
                          <a:solidFill>
                            <a:schemeClr val="tx1"/>
                          </a:solidFill>
                          <a:latin typeface="Consolas" panose="020B0609020204030204" pitchFamily="49" charset="0"/>
                          <a:ea typeface="+mn-ea"/>
                          <a:cs typeface="+mn-cs"/>
                        </a:rPr>
                        <a:t>opcion_referencia</a:t>
                      </a:r>
                      <a:r>
                        <a:rPr lang="en-GB" sz="800" kern="1200" dirty="0">
                          <a:solidFill>
                            <a:schemeClr val="tx1"/>
                          </a:solidFill>
                          <a:latin typeface="Consolas" panose="020B0609020204030204" pitchFamily="49" charset="0"/>
                          <a:ea typeface="+mn-ea"/>
                          <a:cs typeface="+mn-cs"/>
                        </a:rPr>
                        <a:t>)</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315912">
                <a:tc>
                  <a:txBody>
                    <a:bodyPr/>
                    <a:lstStyle/>
                    <a:p>
                      <a:r>
                        <a:rPr lang="es-ES" sz="1400" b="1" kern="1200" dirty="0">
                          <a:solidFill>
                            <a:schemeClr val="tx1"/>
                          </a:solidFill>
                          <a:latin typeface="+mn-lt"/>
                          <a:ea typeface="+mn-ea"/>
                          <a:cs typeface="+mn-cs"/>
                        </a:rPr>
                        <a:t>Tipos de Data</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450077879"/>
                  </a:ext>
                </a:extLst>
              </a:tr>
              <a:tr h="5895256">
                <a:tc>
                  <a:txBody>
                    <a:bodyPr/>
                    <a:lstStyle/>
                    <a:p>
                      <a:pPr marL="361950" indent="-361950">
                        <a:spcAft>
                          <a:spcPts val="200"/>
                        </a:spcAft>
                      </a:pPr>
                      <a:r>
                        <a:rPr lang="es-ES" sz="1100" b="1" kern="1200" dirty="0" err="1">
                          <a:solidFill>
                            <a:schemeClr val="tx1"/>
                          </a:solidFill>
                          <a:latin typeface="+mn-lt"/>
                          <a:ea typeface="+mn-ea"/>
                          <a:cs typeface="+mn-cs"/>
                        </a:rPr>
                        <a:t>Numerico</a:t>
                      </a:r>
                      <a:endParaRPr lang="es-ES" sz="1100" b="1" kern="1200" dirty="0">
                        <a:solidFill>
                          <a:schemeClr val="tx1"/>
                        </a:solidFill>
                        <a:latin typeface="+mn-lt"/>
                        <a:ea typeface="+mn-ea"/>
                        <a:cs typeface="+mn-cs"/>
                      </a:endParaRP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SMALLINT</a:t>
                      </a:r>
                      <a:r>
                        <a:rPr lang="es-ES" sz="700" kern="1200" dirty="0">
                          <a:solidFill>
                            <a:schemeClr val="tx1"/>
                          </a:solidFill>
                          <a:latin typeface="Consolas" panose="020B0609020204030204" pitchFamily="49" charset="0"/>
                          <a:ea typeface="+mn-ea"/>
                          <a:cs typeface="+mn-cs"/>
                        </a:rPr>
                        <a:t>: un número entero que ocupa 16 bits de almacenamiento (2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MEDIUMINT</a:t>
                      </a:r>
                      <a:r>
                        <a:rPr lang="es-ES" sz="700" kern="1200" dirty="0">
                          <a:solidFill>
                            <a:schemeClr val="tx1"/>
                          </a:solidFill>
                          <a:latin typeface="Consolas" panose="020B0609020204030204" pitchFamily="49" charset="0"/>
                          <a:ea typeface="+mn-ea"/>
                          <a:cs typeface="+mn-cs"/>
                        </a:rPr>
                        <a:t> un número entero que ocupa 24 bits de almacenamiento (3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INT/INTEGER </a:t>
                      </a:r>
                      <a:r>
                        <a:rPr lang="es-ES" sz="700" kern="1200" dirty="0">
                          <a:solidFill>
                            <a:schemeClr val="tx1"/>
                          </a:solidFill>
                          <a:latin typeface="Consolas" panose="020B0609020204030204" pitchFamily="49" charset="0"/>
                          <a:ea typeface="+mn-ea"/>
                          <a:cs typeface="+mn-cs"/>
                        </a:rPr>
                        <a:t>un número entero de hasta 10 dígitos. Ocupa 32 bits de almacenamiento (4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BIGINT</a:t>
                      </a:r>
                      <a:r>
                        <a:rPr lang="es-ES" sz="700" kern="1200" dirty="0">
                          <a:solidFill>
                            <a:schemeClr val="tx1"/>
                          </a:solidFill>
                          <a:latin typeface="Consolas" panose="020B0609020204030204" pitchFamily="49" charset="0"/>
                          <a:ea typeface="+mn-ea"/>
                          <a:cs typeface="+mn-cs"/>
                        </a:rPr>
                        <a:t> Entero de hasta 19 dígitos. Ocupa 64 bits de almacenamiento (8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FLOAT</a:t>
                      </a:r>
                      <a:r>
                        <a:rPr lang="es-ES" sz="700" kern="1200" dirty="0">
                          <a:solidFill>
                            <a:schemeClr val="tx1"/>
                          </a:solidFill>
                          <a:latin typeface="Consolas" panose="020B0609020204030204" pitchFamily="49" charset="0"/>
                          <a:ea typeface="+mn-ea"/>
                          <a:cs typeface="+mn-cs"/>
                        </a:rPr>
                        <a:t> número decimal con 7 dígitos de precisión decimal. Ocupa 32 bits de almacenamiento (4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DOUBLE</a:t>
                      </a:r>
                      <a:r>
                        <a:rPr lang="es-ES" sz="700" kern="1200" dirty="0">
                          <a:solidFill>
                            <a:schemeClr val="tx1"/>
                          </a:solidFill>
                          <a:latin typeface="Consolas" panose="020B0609020204030204" pitchFamily="49" charset="0"/>
                          <a:ea typeface="+mn-ea"/>
                          <a:cs typeface="+mn-cs"/>
                        </a:rPr>
                        <a:t> número decimal con 15 dígitos de </a:t>
                      </a:r>
                      <a:r>
                        <a:rPr lang="es-ES" sz="700" kern="1200" dirty="0" err="1">
                          <a:solidFill>
                            <a:schemeClr val="tx1"/>
                          </a:solidFill>
                          <a:latin typeface="Consolas" panose="020B0609020204030204" pitchFamily="49" charset="0"/>
                          <a:ea typeface="+mn-ea"/>
                          <a:cs typeface="+mn-cs"/>
                        </a:rPr>
                        <a:t>precision</a:t>
                      </a:r>
                      <a:r>
                        <a:rPr lang="es-ES" sz="700" kern="1200" dirty="0">
                          <a:solidFill>
                            <a:schemeClr val="tx1"/>
                          </a:solidFill>
                          <a:latin typeface="Consolas" panose="020B0609020204030204" pitchFamily="49" charset="0"/>
                          <a:ea typeface="+mn-ea"/>
                          <a:cs typeface="+mn-cs"/>
                        </a:rPr>
                        <a:t> decimal. Ocupa 64 bits de almacenamiento (8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BOOL/BOOLEAN </a:t>
                      </a:r>
                      <a:r>
                        <a:rPr lang="es-ES" sz="700" kern="1200" dirty="0">
                          <a:solidFill>
                            <a:schemeClr val="tx1"/>
                          </a:solidFill>
                          <a:latin typeface="Consolas" panose="020B0609020204030204" pitchFamily="49" charset="0"/>
                          <a:ea typeface="+mn-ea"/>
                          <a:cs typeface="+mn-cs"/>
                        </a:rPr>
                        <a:t>utilizado para comprobaciones True-False. Un 0 es considerado False y cualquier otro valor es True.</a:t>
                      </a:r>
                    </a:p>
                    <a:p>
                      <a:pPr marL="361950" indent="-361950" algn="l" defTabSz="914400" rtl="0" eaLnBrk="1" latinLnBrk="0" hangingPunct="1">
                        <a:spcAft>
                          <a:spcPts val="100"/>
                        </a:spcAft>
                        <a:buFontTx/>
                        <a:buNone/>
                      </a:pPr>
                      <a:r>
                        <a:rPr lang="en-GB" sz="800" b="1" kern="1200" dirty="0">
                          <a:solidFill>
                            <a:schemeClr val="tx1"/>
                          </a:solidFill>
                          <a:highlight>
                            <a:srgbClr val="51FDD8"/>
                          </a:highlight>
                          <a:latin typeface="Consolas" panose="020B0609020204030204" pitchFamily="49" charset="0"/>
                          <a:ea typeface="+mn-ea"/>
                          <a:cs typeface="+mn-cs"/>
                        </a:rPr>
                        <a:t>UNSIGNED</a:t>
                      </a:r>
                      <a:r>
                        <a:rPr lang="en-GB" sz="700" kern="1200" dirty="0">
                          <a:solidFill>
                            <a:schemeClr val="tx1"/>
                          </a:solidFill>
                          <a:latin typeface="Consolas" panose="020B0609020204030204" pitchFamily="49" charset="0"/>
                          <a:ea typeface="+mn-ea"/>
                          <a:cs typeface="+mn-cs"/>
                        </a:rPr>
                        <a:t> to disallow negative values</a:t>
                      </a:r>
                    </a:p>
                    <a:p>
                      <a:pPr marL="361950" indent="-361950" algn="l" defTabSz="914400" rtl="0" eaLnBrk="1" latinLnBrk="0" hangingPunct="1">
                        <a:spcAft>
                          <a:spcPts val="100"/>
                        </a:spcAft>
                        <a:buFontTx/>
                        <a:buNone/>
                      </a:pPr>
                      <a:r>
                        <a:rPr lang="en-GB" sz="800" b="1" kern="1200" dirty="0">
                          <a:solidFill>
                            <a:schemeClr val="tx1"/>
                          </a:solidFill>
                          <a:highlight>
                            <a:srgbClr val="51FDD8"/>
                          </a:highlight>
                          <a:latin typeface="Consolas" panose="020B0609020204030204" pitchFamily="49" charset="0"/>
                          <a:ea typeface="+mn-ea"/>
                          <a:cs typeface="+mn-cs"/>
                        </a:rPr>
                        <a:t>ZEROFILL</a:t>
                      </a:r>
                      <a:r>
                        <a:rPr lang="en-GB" sz="700" kern="1200" dirty="0">
                          <a:solidFill>
                            <a:schemeClr val="tx1"/>
                          </a:solidFill>
                          <a:latin typeface="Consolas" panose="020B0609020204030204" pitchFamily="49" charset="0"/>
                          <a:ea typeface="+mn-ea"/>
                          <a:cs typeface="+mn-cs"/>
                        </a:rPr>
                        <a:t> to fill zeros in all available spaces to the left; also automatically assigns UNSIGNED to the column</a:t>
                      </a:r>
                    </a:p>
                    <a:p>
                      <a:pPr marL="361950" indent="-361950" algn="l" defTabSz="914400" rtl="0" eaLnBrk="1" latinLnBrk="0" hangingPunct="1">
                        <a:spcAft>
                          <a:spcPts val="100"/>
                        </a:spcAft>
                        <a:buFontTx/>
                        <a:buNone/>
                      </a:pPr>
                      <a:r>
                        <a:rPr lang="en-GB" sz="1100" b="1" kern="1200" dirty="0" err="1">
                          <a:solidFill>
                            <a:schemeClr val="tx1"/>
                          </a:solidFill>
                          <a:latin typeface="+mn-lt"/>
                          <a:ea typeface="+mn-ea"/>
                          <a:cs typeface="+mn-cs"/>
                        </a:rPr>
                        <a:t>Texto</a:t>
                      </a:r>
                      <a:endParaRPr lang="en-GB" sz="1100" b="1" kern="1200" dirty="0">
                        <a:solidFill>
                          <a:schemeClr val="tx1"/>
                        </a:solidFill>
                        <a:latin typeface="+mn-lt"/>
                        <a:ea typeface="+mn-ea"/>
                        <a:cs typeface="+mn-cs"/>
                      </a:endParaRP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CHAR(tamaño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Cadena de caracteres de una longitud fija especificada, hasta 255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VARCHAR(tamaño) </a:t>
                      </a:r>
                      <a:r>
                        <a:rPr lang="es-ES" sz="800" kern="1200" dirty="0">
                          <a:solidFill>
                            <a:schemeClr val="tx1"/>
                          </a:solidFill>
                          <a:latin typeface="Consolas" panose="020B0609020204030204" pitchFamily="49" charset="0"/>
                          <a:ea typeface="+mn-ea"/>
                          <a:cs typeface="+mn-cs"/>
                        </a:rPr>
                        <a:t>Cadena de caracteres de tamaño variable. Se especifica el máximo tamaño que podrá tener hasta 65,535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BINARY(tamaño)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igual que CHAR pero almacena cadenas de caracteres binarios.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VARBINARY(tamaño)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igual que VARCHAR pero almacena cadenas de caracteres binarios.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TINYTEXT</a:t>
                      </a:r>
                      <a:r>
                        <a:rPr lang="es-ES" sz="800" kern="1200" dirty="0">
                          <a:solidFill>
                            <a:schemeClr val="tx1"/>
                          </a:solidFill>
                          <a:latin typeface="Consolas" panose="020B0609020204030204" pitchFamily="49" charset="0"/>
                          <a:ea typeface="+mn-ea"/>
                          <a:cs typeface="+mn-cs"/>
                        </a:rPr>
                        <a:t> almacena una cadena de caracteres con una longitud máxima de 255 caracteres.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TEXT</a:t>
                      </a:r>
                      <a:r>
                        <a:rPr lang="es-ES" sz="800" kern="1200" dirty="0">
                          <a:solidFill>
                            <a:schemeClr val="tx1"/>
                          </a:solidFill>
                          <a:latin typeface="Consolas" panose="020B0609020204030204" pitchFamily="49" charset="0"/>
                          <a:ea typeface="+mn-ea"/>
                          <a:cs typeface="+mn-cs"/>
                        </a:rPr>
                        <a:t> almacena una cadena de caracteres con una longitud máxima de 65,535 caracteres.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MEDIUMTEX</a:t>
                      </a:r>
                      <a:r>
                        <a:rPr lang="es-ES" sz="800" kern="1200" dirty="0">
                          <a:solidFill>
                            <a:schemeClr val="tx1"/>
                          </a:solidFill>
                          <a:highlight>
                            <a:srgbClr val="51FDD8"/>
                          </a:highlight>
                          <a:latin typeface="Consolas" panose="020B0609020204030204" pitchFamily="49" charset="0"/>
                          <a:ea typeface="+mn-ea"/>
                          <a:cs typeface="+mn-cs"/>
                        </a:rPr>
                        <a:t>T</a:t>
                      </a:r>
                      <a:r>
                        <a:rPr lang="es-ES" sz="800" kern="1200" dirty="0">
                          <a:solidFill>
                            <a:schemeClr val="tx1"/>
                          </a:solidFill>
                          <a:latin typeface="Consolas" panose="020B0609020204030204" pitchFamily="49" charset="0"/>
                          <a:ea typeface="+mn-ea"/>
                          <a:cs typeface="+mn-cs"/>
                        </a:rPr>
                        <a:t> almacena una cadena de caracteres con una longitud máxima de 16,777,215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LONGTEXT</a:t>
                      </a:r>
                      <a:r>
                        <a:rPr lang="es-ES" sz="800" kern="1200" dirty="0">
                          <a:solidFill>
                            <a:schemeClr val="tx1"/>
                          </a:solidFill>
                          <a:latin typeface="Consolas" panose="020B0609020204030204" pitchFamily="49" charset="0"/>
                          <a:ea typeface="+mn-ea"/>
                          <a:cs typeface="+mn-cs"/>
                        </a:rPr>
                        <a:t> almacena una cadena de caracteres con una longitud máxima de 4,294,967,295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ENUM(val1, val2, val3, ...)</a:t>
                      </a:r>
                      <a:r>
                        <a:rPr lang="es-ES" sz="11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una cadena de caracteres que puede tomar un solo valor de los indicados en la lista. </a:t>
                      </a:r>
                      <a:endParaRPr lang="en-GB" sz="11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76992416"/>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3259848313"/>
              </p:ext>
            </p:extLst>
          </p:nvPr>
        </p:nvGraphicFramePr>
        <p:xfrm>
          <a:off x="2912169" y="-929"/>
          <a:ext cx="2751620" cy="8107122"/>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306382">
                <a:tc>
                  <a:txBody>
                    <a:bodyPr/>
                    <a:lstStyle/>
                    <a:p>
                      <a:r>
                        <a:rPr lang="es-ES" sz="1400" b="1" kern="1200" dirty="0">
                          <a:solidFill>
                            <a:schemeClr val="tx1"/>
                          </a:solidFill>
                          <a:latin typeface="+mn-lt"/>
                          <a:ea typeface="+mn-ea"/>
                          <a:cs typeface="+mn-cs"/>
                        </a:rPr>
                        <a:t>Fechas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1865459">
                <a:tc>
                  <a:txBody>
                    <a:bodyPr/>
                    <a:lstStyle/>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DATE</a:t>
                      </a:r>
                      <a:r>
                        <a:rPr lang="es-ES" sz="700" b="0" kern="1200" dirty="0">
                          <a:solidFill>
                            <a:schemeClr val="tx1"/>
                          </a:solidFill>
                          <a:latin typeface="Consolas" panose="020B0609020204030204" pitchFamily="49" charset="0"/>
                          <a:ea typeface="+mn-ea"/>
                          <a:cs typeface="+mn-cs"/>
                        </a:rPr>
                        <a:t> Fecha con formato AAAA-MM-DD.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TIME</a:t>
                      </a:r>
                      <a:r>
                        <a:rPr lang="es-ES" sz="700" b="0" kern="1200" dirty="0">
                          <a:solidFill>
                            <a:schemeClr val="tx1"/>
                          </a:solidFill>
                          <a:latin typeface="Consolas" panose="020B0609020204030204" pitchFamily="49" charset="0"/>
                          <a:ea typeface="+mn-ea"/>
                          <a:cs typeface="+mn-cs"/>
                        </a:rPr>
                        <a:t> Hora con formato HH:MM:SS.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Fecha y hora con formato AAAA-MM-DD HH:MM:SS.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TIMESTAMP</a:t>
                      </a:r>
                      <a:r>
                        <a:rPr lang="es-ES" sz="700" b="0" kern="1200" dirty="0">
                          <a:solidFill>
                            <a:schemeClr val="tx1"/>
                          </a:solidFill>
                          <a:latin typeface="Consolas" panose="020B0609020204030204" pitchFamily="49" charset="0"/>
                          <a:ea typeface="+mn-ea"/>
                          <a:cs typeface="+mn-cs"/>
                        </a:rPr>
                        <a:t> Un </a:t>
                      </a:r>
                      <a:r>
                        <a:rPr lang="es-ES" sz="700" b="0" kern="1200" dirty="0" err="1">
                          <a:solidFill>
                            <a:schemeClr val="tx1"/>
                          </a:solidFill>
                          <a:latin typeface="Consolas" panose="020B0609020204030204" pitchFamily="49" charset="0"/>
                          <a:ea typeface="+mn-ea"/>
                          <a:cs typeface="+mn-cs"/>
                        </a:rPr>
                        <a:t>timestamp</a:t>
                      </a:r>
                      <a:r>
                        <a:rPr lang="es-ES" sz="700" b="0" kern="1200" dirty="0">
                          <a:solidFill>
                            <a:schemeClr val="tx1"/>
                          </a:solidFill>
                          <a:latin typeface="Consolas" panose="020B0609020204030204" pitchFamily="49" charset="0"/>
                          <a:ea typeface="+mn-ea"/>
                          <a:cs typeface="+mn-cs"/>
                        </a:rPr>
                        <a:t> es una representación de la fecha y hora actual. El formato es: AAAA-MM-DD </a:t>
                      </a:r>
                      <a:r>
                        <a:rPr lang="es-ES" sz="700" b="0" kern="1200" dirty="0" err="1">
                          <a:solidFill>
                            <a:schemeClr val="tx1"/>
                          </a:solidFill>
                          <a:latin typeface="Consolas" panose="020B0609020204030204" pitchFamily="49" charset="0"/>
                          <a:ea typeface="+mn-ea"/>
                          <a:cs typeface="+mn-cs"/>
                        </a:rPr>
                        <a:t>hh:mm:ss</a:t>
                      </a:r>
                      <a:r>
                        <a:rPr lang="es-ES" sz="700" b="0" kern="1200" dirty="0">
                          <a:solidFill>
                            <a:schemeClr val="tx1"/>
                          </a:solidFill>
                          <a:latin typeface="Consolas" panose="020B0609020204030204" pitchFamily="49" charset="0"/>
                          <a:ea typeface="+mn-ea"/>
                          <a:cs typeface="+mn-cs"/>
                        </a:rPr>
                        <a:t>. El intervalo permitido va desde '1970-01-01 00:00:01' UTC hasta el '2038-01-09 03:14:07' UTC. El gestor realiza la conversión de la fecha de tu zona horaria a UTC y viceversa automáticamente.</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YEAR</a:t>
                      </a:r>
                      <a:r>
                        <a:rPr lang="es-ES" sz="700" b="0" kern="1200" dirty="0">
                          <a:solidFill>
                            <a:schemeClr val="tx1"/>
                          </a:solidFill>
                          <a:latin typeface="Consolas" panose="020B0609020204030204" pitchFamily="49" charset="0"/>
                          <a:ea typeface="+mn-ea"/>
                          <a:cs typeface="+mn-cs"/>
                        </a:rPr>
                        <a:t> Un año en formato de cuatro dígitos. Los valores permitidos van desde 1901 a 2155 (aunque el 0000 también es un valor admitido).</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306382">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400" b="1" kern="1200" noProof="0" dirty="0" err="1">
                          <a:solidFill>
                            <a:schemeClr val="tx1"/>
                          </a:solidFill>
                          <a:latin typeface="+mn-lt"/>
                          <a:ea typeface="+mn-ea"/>
                          <a:cs typeface="+mn-cs"/>
                        </a:rPr>
                        <a:t>Restricciones</a:t>
                      </a:r>
                      <a:endParaRPr lang="en-AU" sz="1400" b="1" kern="1200" noProof="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450077879"/>
                  </a:ext>
                </a:extLst>
              </a:tr>
              <a:tr h="5628899">
                <a:tc>
                  <a:txBody>
                    <a:bodyPr/>
                    <a:lstStyle/>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NOT NULL </a:t>
                      </a:r>
                      <a:r>
                        <a:rPr lang="es-ES" sz="700" b="0" kern="1200" dirty="0">
                          <a:solidFill>
                            <a:schemeClr val="tx1"/>
                          </a:solidFill>
                          <a:latin typeface="Consolas" panose="020B0609020204030204" pitchFamily="49" charset="0"/>
                          <a:ea typeface="+mn-ea"/>
                          <a:cs typeface="+mn-cs"/>
                        </a:rPr>
                        <a:t>sirve para indicar que la columna en cuestión no puede dejarse vacía</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PRIMARY KEY</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usa para indicar que la columna servirá como clave principal de la tabla.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UNIQUE</a:t>
                      </a:r>
                      <a:r>
                        <a:rPr lang="es-ES" sz="700" b="0" kern="1200" dirty="0">
                          <a:solidFill>
                            <a:schemeClr val="tx1"/>
                          </a:solidFill>
                          <a:latin typeface="Consolas" panose="020B0609020204030204" pitchFamily="49" charset="0"/>
                          <a:ea typeface="+mn-ea"/>
                          <a:cs typeface="+mn-cs"/>
                        </a:rPr>
                        <a:t> define índice único; no permite que haya valores duplicados en la tabla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CONSTRAINT</a:t>
                      </a:r>
                      <a:r>
                        <a:rPr lang="es-ES" sz="700" b="0" kern="1200" dirty="0">
                          <a:solidFill>
                            <a:schemeClr val="tx1"/>
                          </a:solidFill>
                          <a:latin typeface="Consolas" panose="020B0609020204030204" pitchFamily="49" charset="0"/>
                          <a:ea typeface="+mn-ea"/>
                          <a:cs typeface="+mn-cs"/>
                        </a:rPr>
                        <a:t> Esta clausula es opcional (excepto por los FOREIGN KEY). Sirve para poner nombre a las restricciones, que deben de cumplir los datos.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REFERENCES tabla [(columna)]:</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usa para definir columnas como claves foráneas de la tabla. Con REFERENCES se pueden indicar con qué columnas de qué tablas se corresponde esta clave foránea. Si no se especifica la columna de la tabla externa, se asume que se corresponde con su clave primaria.</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CHECK (</a:t>
                      </a:r>
                      <a:r>
                        <a:rPr lang="es-ES" sz="800" b="1" kern="1200" dirty="0" err="1">
                          <a:solidFill>
                            <a:schemeClr val="tx1"/>
                          </a:solidFill>
                          <a:highlight>
                            <a:srgbClr val="51FDD8"/>
                          </a:highlight>
                          <a:latin typeface="Consolas" panose="020B0609020204030204" pitchFamily="49" charset="0"/>
                          <a:ea typeface="+mn-ea"/>
                          <a:cs typeface="+mn-cs"/>
                        </a:rPr>
                        <a:t>expresion</a:t>
                      </a:r>
                      <a:r>
                        <a:rPr lang="es-ES" sz="800" b="1" kern="1200" dirty="0">
                          <a:solidFill>
                            <a:schemeClr val="tx1"/>
                          </a:solidFill>
                          <a:highlight>
                            <a:srgbClr val="51FDD8"/>
                          </a:highlight>
                          <a:latin typeface="Consolas" panose="020B0609020204030204" pitchFamily="49" charset="0"/>
                          <a:ea typeface="+mn-ea"/>
                          <a:cs typeface="+mn-cs"/>
                        </a:rPr>
                        <a:t> condicional):</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sirve para asegurarse de que los valores en una columna cumplen una determinada condición.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DEFAULT</a:t>
                      </a:r>
                      <a:r>
                        <a:rPr lang="es-ES" sz="700" b="0" kern="1200" dirty="0">
                          <a:solidFill>
                            <a:schemeClr val="tx1"/>
                          </a:solidFill>
                          <a:latin typeface="Consolas" panose="020B0609020204030204" pitchFamily="49" charset="0"/>
                          <a:ea typeface="+mn-ea"/>
                          <a:cs typeface="+mn-cs"/>
                        </a:rPr>
                        <a:t> sirve para establecer un valor por defecto para la columna si no tiene valor.</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dirty="0">
                          <a:solidFill>
                            <a:schemeClr val="tx1"/>
                          </a:solidFill>
                          <a:latin typeface="Consolas" panose="020B0609020204030204" pitchFamily="49" charset="0"/>
                          <a:ea typeface="+mn-ea"/>
                          <a:cs typeface="+mn-cs"/>
                        </a:rPr>
                        <a:t>Foreign Key </a:t>
                      </a:r>
                      <a:r>
                        <a:rPr lang="en-GB" sz="900" b="1" kern="1200" dirty="0" err="1">
                          <a:solidFill>
                            <a:schemeClr val="tx1"/>
                          </a:solidFill>
                          <a:latin typeface="Consolas" panose="020B0609020204030204" pitchFamily="49" charset="0"/>
                          <a:ea typeface="+mn-ea"/>
                          <a:cs typeface="+mn-cs"/>
                        </a:rPr>
                        <a:t>Sintaxis</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CONSTRAINT `</a:t>
                      </a:r>
                      <a:r>
                        <a:rPr lang="en-GB" sz="700" b="0" kern="1200" dirty="0" err="1">
                          <a:solidFill>
                            <a:schemeClr val="tx1"/>
                          </a:solidFill>
                          <a:latin typeface="Consolas" panose="020B0609020204030204" pitchFamily="49" charset="0"/>
                          <a:ea typeface="+mn-ea"/>
                          <a:cs typeface="+mn-cs"/>
                        </a:rPr>
                        <a:t>fk_tablahija_tablamadre</a:t>
                      </a:r>
                      <a:r>
                        <a:rPr lang="en-GB" sz="700" b="0" kern="1200" dirty="0">
                          <a:solidFill>
                            <a:schemeClr val="tx1"/>
                          </a:solidFill>
                          <a:latin typeface="Consolas" panose="020B0609020204030204" pitchFamily="49" charset="0"/>
                          <a:ea typeface="+mn-ea"/>
                          <a:cs typeface="+mn-cs"/>
                        </a:rPr>
                        <a:t>`</a:t>
                      </a:r>
                      <a:r>
                        <a:rPr lang="en-GB" sz="700" b="0" kern="1200" dirty="0">
                          <a:solidFill>
                            <a:schemeClr val="tx1"/>
                          </a:solidFill>
                          <a:highlight>
                            <a:srgbClr val="51FDD8"/>
                          </a:highlight>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highlight>
                            <a:srgbClr val="51FDD8"/>
                          </a:highlight>
                          <a:latin typeface="Consolas" panose="020B0609020204030204" pitchFamily="49" charset="0"/>
                          <a:ea typeface="+mn-ea"/>
                          <a:cs typeface="+mn-cs"/>
                        </a:rPr>
                        <a:t>FOREIGN KEY</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columna_tablahija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REFERENCES </a:t>
                      </a:r>
                      <a:r>
                        <a:rPr lang="en-GB" sz="700" b="0" kern="1200" dirty="0" err="1">
                          <a:solidFill>
                            <a:schemeClr val="tx1"/>
                          </a:solidFill>
                          <a:latin typeface="Consolas" panose="020B0609020204030204" pitchFamily="49" charset="0"/>
                          <a:ea typeface="+mn-ea"/>
                          <a:cs typeface="+mn-cs"/>
                        </a:rPr>
                        <a:t>table_madre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columna_madre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DELETE </a:t>
                      </a:r>
                      <a:r>
                        <a:rPr lang="en-GB" sz="700" b="0" kern="1200" dirty="0" err="1">
                          <a:solidFill>
                            <a:schemeClr val="tx1"/>
                          </a:solidFill>
                          <a:latin typeface="Consolas" panose="020B0609020204030204" pitchFamily="49" charset="0"/>
                          <a:ea typeface="+mn-ea"/>
                          <a:cs typeface="+mn-cs"/>
                        </a:rPr>
                        <a:t>reference_option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UPDATE </a:t>
                      </a:r>
                      <a:r>
                        <a:rPr lang="en-GB" sz="700" b="0" kern="1200" dirty="0" err="1">
                          <a:solidFill>
                            <a:schemeClr val="tx1"/>
                          </a:solidFill>
                          <a:latin typeface="Consolas" panose="020B0609020204030204" pitchFamily="49" charset="0"/>
                          <a:ea typeface="+mn-ea"/>
                          <a:cs typeface="+mn-cs"/>
                        </a:rPr>
                        <a:t>reference_option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 DELETE </a:t>
                      </a:r>
                      <a:r>
                        <a:rPr lang="es-ES" sz="700" b="0" kern="1200" dirty="0">
                          <a:solidFill>
                            <a:schemeClr val="tx1"/>
                          </a:solidFill>
                          <a:latin typeface="Consolas" panose="020B0609020204030204" pitchFamily="49" charset="0"/>
                          <a:ea typeface="+mn-ea"/>
                          <a:cs typeface="+mn-cs"/>
                        </a:rPr>
                        <a:t>donde indicamos que hacer cuando se elimina un registro en la tabla madre</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 UPDATE </a:t>
                      </a:r>
                      <a:r>
                        <a:rPr lang="es-ES" sz="700" b="0" kern="1200" dirty="0">
                          <a:solidFill>
                            <a:schemeClr val="tx1"/>
                          </a:solidFill>
                          <a:latin typeface="Consolas" panose="020B0609020204030204" pitchFamily="49" charset="0"/>
                          <a:ea typeface="+mn-ea"/>
                          <a:cs typeface="+mn-cs"/>
                        </a:rPr>
                        <a:t>donde indicamos que hacer cuando se actualiza un</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700" b="0" kern="1200" dirty="0">
                          <a:solidFill>
                            <a:schemeClr val="tx1"/>
                          </a:solidFill>
                          <a:latin typeface="Consolas" panose="020B0609020204030204" pitchFamily="49" charset="0"/>
                          <a:ea typeface="+mn-ea"/>
                          <a:cs typeface="+mn-cs"/>
                        </a:rPr>
                        <a:t>Para ON DELETE y ON UPDATE podemos usar:</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RESTRICT</a:t>
                      </a:r>
                      <a:r>
                        <a:rPr lang="es-ES" sz="700" b="0" kern="1200" dirty="0">
                          <a:solidFill>
                            <a:schemeClr val="tx1"/>
                          </a:solidFill>
                          <a:latin typeface="Consolas" panose="020B0609020204030204" pitchFamily="49" charset="0"/>
                          <a:ea typeface="+mn-ea"/>
                          <a:cs typeface="+mn-cs"/>
                        </a:rPr>
                        <a:t> rechaza el borrado o la actualización de la columna clave en la tabla "madre"</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CASCADE</a:t>
                      </a:r>
                      <a:r>
                        <a:rPr lang="es-ES" sz="700" b="0" kern="1200" dirty="0">
                          <a:solidFill>
                            <a:schemeClr val="tx1"/>
                          </a:solidFill>
                          <a:latin typeface="Consolas" panose="020B0609020204030204" pitchFamily="49" charset="0"/>
                          <a:ea typeface="+mn-ea"/>
                          <a:cs typeface="+mn-cs"/>
                        </a:rPr>
                        <a:t> borrar o actualizar una fila/registro en la tabla "madre" hace que las filas correspondiente de la tabla "hija" se borren o se actualicen en consecuencia</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SET NULL </a:t>
                      </a:r>
                      <a:r>
                        <a:rPr lang="es-ES" sz="700" b="0" kern="1200" dirty="0">
                          <a:solidFill>
                            <a:schemeClr val="tx1"/>
                          </a:solidFill>
                          <a:latin typeface="Consolas" panose="020B0609020204030204" pitchFamily="49" charset="0"/>
                          <a:ea typeface="+mn-ea"/>
                          <a:cs typeface="+mn-cs"/>
                        </a:rPr>
                        <a:t>borrar o actualizar una fila/registro en la tabla "madre" hace que la columna correspondiente de la tabla "hija" se actualice al valor NULL para los registros afectados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7699241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4140436112"/>
              </p:ext>
            </p:extLst>
          </p:nvPr>
        </p:nvGraphicFramePr>
        <p:xfrm>
          <a:off x="5670832" y="-929"/>
          <a:ext cx="2736000" cy="5639567"/>
        </p:xfrm>
        <a:graphic>
          <a:graphicData uri="http://schemas.openxmlformats.org/drawingml/2006/table">
            <a:tbl>
              <a:tblPr firstRow="1" bandRow="1">
                <a:tableStyleId>{17292A2E-F333-43FB-9621-5CBBE7FDCDCB}</a:tableStyleId>
              </a:tblPr>
              <a:tblGrid>
                <a:gridCol w="2736000">
                  <a:extLst>
                    <a:ext uri="{9D8B030D-6E8A-4147-A177-3AD203B41FA5}">
                      <a16:colId xmlns:a16="http://schemas.microsoft.com/office/drawing/2014/main" val="1612534420"/>
                    </a:ext>
                  </a:extLst>
                </a:gridCol>
              </a:tblGrid>
              <a:tr h="300499">
                <a:tc>
                  <a:txBody>
                    <a:bodyPr/>
                    <a:lstStyle/>
                    <a:p>
                      <a:r>
                        <a:rPr lang="es-ES" sz="1400" b="1" kern="1200" dirty="0">
                          <a:solidFill>
                            <a:schemeClr val="tx1"/>
                          </a:solidFill>
                          <a:latin typeface="+mn-lt"/>
                          <a:ea typeface="+mn-ea"/>
                          <a:cs typeface="+mn-cs"/>
                        </a:rPr>
                        <a:t>Alteración de Tablas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2577763">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ADD COLUMN</a:t>
                      </a:r>
                      <a:r>
                        <a:rPr lang="en-AU" sz="800" b="1" kern="1200" dirty="0">
                          <a:solidFill>
                            <a:schemeClr val="tx1"/>
                          </a:solidFill>
                          <a:latin typeface="Consolas" panose="020B0609020204030204" pitchFamily="49" charset="0"/>
                          <a:ea typeface="+mn-ea"/>
                          <a:cs typeface="+mn-cs"/>
                        </a:rPr>
                        <a:t>: para a</a:t>
                      </a:r>
                      <a:r>
                        <a:rPr lang="es-ES" sz="800" b="1" kern="1200" dirty="0" err="1">
                          <a:solidFill>
                            <a:schemeClr val="tx1"/>
                          </a:solidFill>
                          <a:latin typeface="Consolas" panose="020B0609020204030204" pitchFamily="49" charset="0"/>
                          <a:ea typeface="+mn-ea"/>
                          <a:cs typeface="+mn-cs"/>
                        </a:rPr>
                        <a:t>ñadir</a:t>
                      </a:r>
                      <a:r>
                        <a:rPr lang="es-ES" sz="800" b="1" kern="1200" dirty="0">
                          <a:solidFill>
                            <a:schemeClr val="tx1"/>
                          </a:solidFill>
                          <a:latin typeface="Consolas" panose="020B0609020204030204" pitchFamily="49" charset="0"/>
                          <a:ea typeface="+mn-ea"/>
                          <a:cs typeface="+mn-cs"/>
                        </a:rPr>
                        <a:t>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COLUMN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data_type</a:t>
                      </a:r>
                      <a:r>
                        <a:rPr lang="en-GB" sz="700" b="0" kern="1200" dirty="0">
                          <a:solidFill>
                            <a:schemeClr val="tx1"/>
                          </a:solidFill>
                          <a:latin typeface="Consolas" panose="020B0609020204030204" pitchFamily="49" charset="0"/>
                          <a:ea typeface="+mn-ea"/>
                          <a:cs typeface="+mn-cs"/>
                        </a:rPr>
                        <a:t> restrictions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ADD CONSTRAINT</a:t>
                      </a:r>
                      <a:r>
                        <a:rPr lang="en-AU" sz="800" b="1" kern="1200" dirty="0">
                          <a:solidFill>
                            <a:schemeClr val="tx1"/>
                          </a:solidFill>
                          <a:latin typeface="Consolas" panose="020B0609020204030204" pitchFamily="49" charset="0"/>
                          <a:ea typeface="+mn-ea"/>
                          <a:cs typeface="+mn-cs"/>
                        </a:rPr>
                        <a:t>: a</a:t>
                      </a:r>
                      <a:r>
                        <a:rPr lang="es-ES" sz="800" b="1" kern="1200" dirty="0" err="1">
                          <a:solidFill>
                            <a:schemeClr val="tx1"/>
                          </a:solidFill>
                          <a:latin typeface="Consolas" panose="020B0609020204030204" pitchFamily="49" charset="0"/>
                          <a:ea typeface="+mn-ea"/>
                          <a:cs typeface="+mn-cs"/>
                        </a:rPr>
                        <a:t>ñadir</a:t>
                      </a:r>
                      <a:r>
                        <a:rPr lang="es-ES" sz="800" b="1" kern="1200" dirty="0">
                          <a:solidFill>
                            <a:schemeClr val="tx1"/>
                          </a:solidFill>
                          <a:latin typeface="Consolas" panose="020B0609020204030204" pitchFamily="49" charset="0"/>
                          <a:ea typeface="+mn-ea"/>
                          <a:cs typeface="+mn-cs"/>
                        </a:rPr>
                        <a:t> una restricción </a:t>
                      </a:r>
                    </a:p>
                    <a:p>
                      <a:pPr marL="171450" marR="0" lvl="0" indent="-171450" algn="l" defTabSz="914400" rtl="0" eaLnBrk="1" fontAlgn="auto" latinLnBrk="0" hangingPunct="1">
                        <a:lnSpc>
                          <a:spcPct val="100000"/>
                        </a:lnSpc>
                        <a:spcBef>
                          <a:spcPts val="0"/>
                        </a:spcBef>
                        <a:spcAft>
                          <a:spcPts val="300"/>
                        </a:spcAft>
                        <a:buClrTx/>
                        <a:buSzTx/>
                        <a:buFontTx/>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CHECK, FOREIGN KEY, PRIMARY KEY y UNIQUE</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restriccion</a:t>
                      </a:r>
                      <a:r>
                        <a:rPr lang="en-GB" sz="700" b="0" kern="1200" dirty="0">
                          <a:solidFill>
                            <a:schemeClr val="tx1"/>
                          </a:solidFill>
                          <a:latin typeface="Consolas" panose="020B0609020204030204" pitchFamily="49" charset="0"/>
                          <a:ea typeface="+mn-ea"/>
                          <a:cs typeface="+mn-cs"/>
                        </a:rPr>
                        <a:t> a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CONSTRAINT </a:t>
                      </a:r>
                      <a:r>
                        <a:rPr lang="en-GB" sz="700" b="0" kern="1200" dirty="0" err="1">
                          <a:solidFill>
                            <a:schemeClr val="tx1"/>
                          </a:solidFill>
                          <a:latin typeface="Consolas" panose="020B0609020204030204" pitchFamily="49" charset="0"/>
                          <a:ea typeface="+mn-ea"/>
                          <a:cs typeface="+mn-cs"/>
                        </a:rPr>
                        <a:t>restriction_name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FOREIGN KEY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REFERENCES </a:t>
                      </a:r>
                      <a:r>
                        <a:rPr lang="en-GB" sz="700" b="0" kern="1200" dirty="0" err="1">
                          <a:solidFill>
                            <a:schemeClr val="tx1"/>
                          </a:solidFill>
                          <a:latin typeface="Consolas" panose="020B0609020204030204" pitchFamily="49" charset="0"/>
                          <a:ea typeface="+mn-ea"/>
                          <a:cs typeface="+mn-cs"/>
                        </a:rPr>
                        <a:t>mother_table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referenced_column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UPDATE CASCADE;</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restriccion</a:t>
                      </a:r>
                      <a:r>
                        <a:rPr lang="en-GB" sz="700" b="0" kern="1200" dirty="0">
                          <a:solidFill>
                            <a:schemeClr val="tx1"/>
                          </a:solidFill>
                          <a:latin typeface="Consolas" panose="020B0609020204030204" pitchFamily="49" charset="0"/>
                          <a:ea typeface="+mn-ea"/>
                          <a:cs typeface="+mn-cs"/>
                        </a:rPr>
                        <a:t> a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CONSTRAINT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PRIMARY KEY (column1, column 2,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RENAME COLUMN TO:</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cambiar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el</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nombre</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columna</a:t>
                      </a:r>
                      <a:r>
                        <a:rPr lang="en-GB" sz="800" b="1"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RENAME COLUMN </a:t>
                      </a:r>
                      <a:r>
                        <a:rPr lang="en-GB" sz="700" b="0" kern="1200" dirty="0" err="1">
                          <a:solidFill>
                            <a:schemeClr val="tx1"/>
                          </a:solidFill>
                          <a:latin typeface="Consolas" panose="020B0609020204030204" pitchFamily="49" charset="0"/>
                          <a:ea typeface="+mn-ea"/>
                          <a:cs typeface="+mn-cs"/>
                        </a:rPr>
                        <a:t>old_column_name</a:t>
                      </a:r>
                      <a:r>
                        <a:rPr lang="en-GB" sz="700" b="0" kern="1200" dirty="0">
                          <a:solidFill>
                            <a:schemeClr val="tx1"/>
                          </a:solidFill>
                          <a:latin typeface="Consolas" panose="020B0609020204030204" pitchFamily="49" charset="0"/>
                          <a:ea typeface="+mn-ea"/>
                          <a:cs typeface="+mn-cs"/>
                        </a:rPr>
                        <a:t> TO </a:t>
                      </a:r>
                      <a:r>
                        <a:rPr lang="en-GB" sz="700" b="0" kern="1200" dirty="0" err="1">
                          <a:solidFill>
                            <a:schemeClr val="tx1"/>
                          </a:solidFill>
                          <a:latin typeface="Consolas" panose="020B0609020204030204" pitchFamily="49" charset="0"/>
                          <a:ea typeface="+mn-ea"/>
                          <a:cs typeface="+mn-cs"/>
                        </a:rPr>
                        <a:t>new_column_name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RENAME TO:</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cambiar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el</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nombre</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a:t>
                      </a:r>
                      <a:r>
                        <a:rPr lang="en-GB" sz="700" b="0" kern="1200" dirty="0">
                          <a:solidFill>
                            <a:schemeClr val="tx1"/>
                          </a:solidFill>
                          <a:latin typeface="Consolas" panose="020B0609020204030204" pitchFamily="49" charset="0"/>
                          <a:ea typeface="+mn-ea"/>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RENAME TO </a:t>
                      </a:r>
                      <a:r>
                        <a:rPr lang="en-GB" sz="700" b="0" kern="1200" dirty="0" err="1">
                          <a:solidFill>
                            <a:schemeClr val="tx1"/>
                          </a:solidFill>
                          <a:latin typeface="Consolas" panose="020B0609020204030204" pitchFamily="49" charset="0"/>
                          <a:ea typeface="+mn-ea"/>
                          <a:cs typeface="+mn-cs"/>
                        </a:rPr>
                        <a:t>new_table_name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MODIFY</a:t>
                      </a:r>
                      <a:r>
                        <a:rPr lang="en-GB" sz="800" b="1" kern="1200" dirty="0">
                          <a:solidFill>
                            <a:schemeClr val="tx1"/>
                          </a:solidFill>
                          <a:latin typeface="Consolas" panose="020B0609020204030204" pitchFamily="49" charset="0"/>
                          <a:ea typeface="+mn-ea"/>
                          <a:cs typeface="+mn-cs"/>
                        </a:rPr>
                        <a:t>: </a:t>
                      </a:r>
                      <a:r>
                        <a:rPr lang="es-ES" sz="800" b="1" kern="1200" dirty="0">
                          <a:solidFill>
                            <a:schemeClr val="tx1"/>
                          </a:solidFill>
                          <a:latin typeface="Consolas" panose="020B0609020204030204" pitchFamily="49" charset="0"/>
                          <a:ea typeface="+mn-ea"/>
                          <a:cs typeface="+mn-cs"/>
                        </a:rPr>
                        <a:t>Cambiar el tipo de data de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MODIFY COLUMN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data_type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DROP COLUMN: </a:t>
                      </a:r>
                      <a:r>
                        <a:rPr lang="en-GB" sz="800" b="1" kern="1200" dirty="0" err="1">
                          <a:solidFill>
                            <a:schemeClr val="tx1"/>
                          </a:solidFill>
                          <a:latin typeface="Consolas" panose="020B0609020204030204" pitchFamily="49" charset="0"/>
                          <a:ea typeface="+mn-ea"/>
                          <a:cs typeface="+mn-cs"/>
                        </a:rPr>
                        <a:t>quitar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columna</a:t>
                      </a:r>
                      <a:r>
                        <a:rPr lang="en-GB" sz="800" b="1" kern="1200" dirty="0">
                          <a:solidFill>
                            <a:schemeClr val="tx1"/>
                          </a:solidFill>
                          <a:latin typeface="Consolas" panose="020B0609020204030204" pitchFamily="49" charset="0"/>
                          <a:ea typeface="+mn-ea"/>
                          <a:cs typeface="+mn-cs"/>
                        </a:rPr>
                        <a:t> o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DROP COLUMN column_name1, column_name2,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DROP CONSTRAINT: </a:t>
                      </a:r>
                      <a:r>
                        <a:rPr lang="en-GB" sz="800" b="1" kern="1200" dirty="0" err="1">
                          <a:solidFill>
                            <a:schemeClr val="tx1"/>
                          </a:solidFill>
                          <a:latin typeface="Consolas" panose="020B0609020204030204" pitchFamily="49" charset="0"/>
                          <a:ea typeface="+mn-ea"/>
                          <a:cs typeface="+mn-cs"/>
                        </a:rPr>
                        <a:t>quitar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restriccion</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 o </a:t>
                      </a:r>
                      <a:r>
                        <a:rPr lang="en-GB" sz="800" b="1" kern="1200" dirty="0" err="1">
                          <a:solidFill>
                            <a:schemeClr val="tx1"/>
                          </a:solidFill>
                          <a:latin typeface="Consolas" panose="020B0609020204030204" pitchFamily="49" charset="0"/>
                          <a:ea typeface="+mn-ea"/>
                          <a:cs typeface="+mn-cs"/>
                        </a:rPr>
                        <a:t>columna</a:t>
                      </a:r>
                      <a:endParaRPr lang="es-ES"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DROP CONSTRAINT </a:t>
                      </a:r>
                      <a:r>
                        <a:rPr lang="en-GB" sz="700" b="0" kern="1200" dirty="0" err="1">
                          <a:solidFill>
                            <a:schemeClr val="tx1"/>
                          </a:solidFill>
                          <a:latin typeface="Consolas" panose="020B0609020204030204" pitchFamily="49" charset="0"/>
                          <a:ea typeface="+mn-ea"/>
                          <a:cs typeface="+mn-cs"/>
                        </a:rPr>
                        <a:t>restriction_name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 para </a:t>
                      </a:r>
                      <a:r>
                        <a:rPr lang="en-GB" sz="700" b="1" kern="1200" dirty="0" err="1">
                          <a:solidFill>
                            <a:schemeClr val="tx1"/>
                          </a:solidFill>
                          <a:latin typeface="Consolas" panose="020B0609020204030204" pitchFamily="49" charset="0"/>
                          <a:ea typeface="+mn-ea"/>
                          <a:cs typeface="+mn-cs"/>
                        </a:rPr>
                        <a:t>cambiar</a:t>
                      </a:r>
                      <a:r>
                        <a:rPr lang="en-GB" sz="700" b="1" kern="1200" dirty="0">
                          <a:solidFill>
                            <a:schemeClr val="tx1"/>
                          </a:solidFill>
                          <a:latin typeface="Consolas" panose="020B0609020204030204" pitchFamily="49" charset="0"/>
                          <a:ea typeface="+mn-ea"/>
                          <a:cs typeface="+mn-cs"/>
                        </a:rPr>
                        <a:t> las </a:t>
                      </a:r>
                      <a:r>
                        <a:rPr lang="en-GB" sz="700" b="1" kern="1200" dirty="0" err="1">
                          <a:solidFill>
                            <a:schemeClr val="tx1"/>
                          </a:solidFill>
                          <a:latin typeface="Consolas" panose="020B0609020204030204" pitchFamily="49" charset="0"/>
                          <a:ea typeface="+mn-ea"/>
                          <a:cs typeface="+mn-cs"/>
                        </a:rPr>
                        <a:t>restricciones</a:t>
                      </a:r>
                      <a:r>
                        <a:rPr lang="en-GB" sz="700" b="1" kern="1200" dirty="0">
                          <a:solidFill>
                            <a:schemeClr val="tx1"/>
                          </a:solidFill>
                          <a:latin typeface="Consolas" panose="020B0609020204030204" pitchFamily="49" charset="0"/>
                          <a:ea typeface="+mn-ea"/>
                          <a:cs typeface="+mn-cs"/>
                        </a:rPr>
                        <a:t> de </a:t>
                      </a:r>
                      <a:r>
                        <a:rPr lang="en-GB" sz="700" b="1" kern="1200" dirty="0" err="1">
                          <a:solidFill>
                            <a:schemeClr val="tx1"/>
                          </a:solidFill>
                          <a:latin typeface="Consolas" panose="020B0609020204030204" pitchFamily="49" charset="0"/>
                          <a:ea typeface="+mn-ea"/>
                          <a:cs typeface="+mn-cs"/>
                        </a:rPr>
                        <a:t>una</a:t>
                      </a:r>
                      <a:r>
                        <a:rPr lang="en-GB" sz="700" b="1" kern="1200" dirty="0">
                          <a:solidFill>
                            <a:schemeClr val="tx1"/>
                          </a:solidFill>
                          <a:latin typeface="Consolas" panose="020B0609020204030204" pitchFamily="49" charset="0"/>
                          <a:ea typeface="+mn-ea"/>
                          <a:cs typeface="+mn-cs"/>
                        </a:rPr>
                        <a:t> </a:t>
                      </a:r>
                      <a:r>
                        <a:rPr lang="en-GB" sz="700" b="1" kern="1200" dirty="0" err="1">
                          <a:solidFill>
                            <a:schemeClr val="tx1"/>
                          </a:solidFill>
                          <a:latin typeface="Consolas" panose="020B0609020204030204" pitchFamily="49" charset="0"/>
                          <a:ea typeface="+mn-ea"/>
                          <a:cs typeface="+mn-cs"/>
                        </a:rPr>
                        <a:t>columna</a:t>
                      </a:r>
                      <a:r>
                        <a:rPr lang="en-GB" sz="700" b="1" kern="1200" dirty="0">
                          <a:solidFill>
                            <a:schemeClr val="tx1"/>
                          </a:solidFill>
                          <a:latin typeface="Consolas" panose="020B0609020204030204" pitchFamily="49" charset="0"/>
                          <a:ea typeface="+mn-ea"/>
                          <a:cs typeface="+mn-cs"/>
                        </a:rPr>
                        <a:t> o table hay que </a:t>
                      </a:r>
                      <a:r>
                        <a:rPr lang="en-GB" sz="700" b="1" kern="1200" dirty="0" err="1">
                          <a:solidFill>
                            <a:schemeClr val="tx1"/>
                          </a:solidFill>
                          <a:latin typeface="Consolas" panose="020B0609020204030204" pitchFamily="49" charset="0"/>
                          <a:ea typeface="+mn-ea"/>
                          <a:cs typeface="+mn-cs"/>
                        </a:rPr>
                        <a:t>quitarlas</a:t>
                      </a:r>
                      <a:r>
                        <a:rPr lang="en-GB" sz="700" b="1" kern="1200" dirty="0">
                          <a:solidFill>
                            <a:schemeClr val="tx1"/>
                          </a:solidFill>
                          <a:latin typeface="Consolas" panose="020B0609020204030204" pitchFamily="49" charset="0"/>
                          <a:ea typeface="+mn-ea"/>
                          <a:cs typeface="+mn-cs"/>
                        </a:rPr>
                        <a:t> y luego a</a:t>
                      </a:r>
                      <a:r>
                        <a:rPr lang="es-ES" sz="700" b="1" kern="1200" dirty="0" err="1">
                          <a:solidFill>
                            <a:schemeClr val="tx1"/>
                          </a:solidFill>
                          <a:latin typeface="Consolas" panose="020B0609020204030204" pitchFamily="49" charset="0"/>
                          <a:ea typeface="+mn-ea"/>
                          <a:cs typeface="+mn-cs"/>
                        </a:rPr>
                        <a:t>ñadirlas</a:t>
                      </a:r>
                      <a:r>
                        <a:rPr lang="es-ES" sz="700" b="1" kern="1200" dirty="0">
                          <a:solidFill>
                            <a:schemeClr val="tx1"/>
                          </a:solidFill>
                          <a:latin typeface="Consolas" panose="020B0609020204030204" pitchFamily="49" charset="0"/>
                          <a:ea typeface="+mn-ea"/>
                          <a:cs typeface="+mn-cs"/>
                        </a:rPr>
                        <a:t> con ADD *</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1379925134"/>
              </p:ext>
            </p:extLst>
          </p:nvPr>
        </p:nvGraphicFramePr>
        <p:xfrm>
          <a:off x="5672932" y="5638637"/>
          <a:ext cx="2736000" cy="2460787"/>
        </p:xfrm>
        <a:graphic>
          <a:graphicData uri="http://schemas.openxmlformats.org/drawingml/2006/table">
            <a:tbl>
              <a:tblPr firstRow="1" bandRow="1">
                <a:tableStyleId>{17292A2E-F333-43FB-9621-5CBBE7FDCDCB}</a:tableStyleId>
              </a:tblPr>
              <a:tblGrid>
                <a:gridCol w="2736000">
                  <a:extLst>
                    <a:ext uri="{9D8B030D-6E8A-4147-A177-3AD203B41FA5}">
                      <a16:colId xmlns:a16="http://schemas.microsoft.com/office/drawing/2014/main" val="406348464"/>
                    </a:ext>
                  </a:extLst>
                </a:gridCol>
              </a:tblGrid>
              <a:tr h="299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dirty="0" err="1">
                          <a:solidFill>
                            <a:schemeClr val="tx1"/>
                          </a:solidFill>
                          <a:latin typeface="+mn-lt"/>
                          <a:ea typeface="+mn-ea"/>
                          <a:cs typeface="+mn-cs"/>
                        </a:rPr>
                        <a:t>Insercion</a:t>
                      </a:r>
                      <a:r>
                        <a:rPr lang="en-AU" sz="1400" b="1" kern="1200" dirty="0">
                          <a:solidFill>
                            <a:schemeClr val="tx1"/>
                          </a:solidFill>
                          <a:latin typeface="+mn-lt"/>
                          <a:ea typeface="+mn-ea"/>
                          <a:cs typeface="+mn-cs"/>
                        </a:rPr>
                        <a:t> de </a:t>
                      </a:r>
                      <a:r>
                        <a:rPr lang="en-AU" sz="1400" b="1" kern="1200" dirty="0" err="1">
                          <a:solidFill>
                            <a:schemeClr val="tx1"/>
                          </a:solidFill>
                          <a:latin typeface="+mn-lt"/>
                          <a:ea typeface="+mn-ea"/>
                          <a:cs typeface="+mn-cs"/>
                        </a:rPr>
                        <a:t>datos</a:t>
                      </a:r>
                      <a:endParaRPr lang="en-GB"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99967098"/>
                  </a:ext>
                </a:extLst>
              </a:tr>
              <a:tr h="21615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INSERT INTO: </a:t>
                      </a:r>
                      <a:r>
                        <a:rPr lang="es-ES" sz="800" b="1" kern="1200" dirty="0">
                          <a:solidFill>
                            <a:schemeClr val="tx1"/>
                          </a:solidFill>
                          <a:latin typeface="Consolas" panose="020B0609020204030204" pitchFamily="49" charset="0"/>
                          <a:ea typeface="+mn-ea"/>
                          <a:cs typeface="+mn-cs"/>
                        </a:rPr>
                        <a:t>para insertar datos en una tabla existente: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INSERT INTO </a:t>
                      </a:r>
                      <a:r>
                        <a:rPr lang="es-ES" sz="700" b="0" kern="1200" dirty="0" err="1">
                          <a:solidFill>
                            <a:schemeClr val="tx1"/>
                          </a:solidFill>
                          <a:latin typeface="Consolas" panose="020B0609020204030204" pitchFamily="49" charset="0"/>
                          <a:ea typeface="+mn-ea"/>
                          <a:cs typeface="+mn-cs"/>
                        </a:rPr>
                        <a:t>nombre_tabla</a:t>
                      </a:r>
                      <a:r>
                        <a:rPr lang="es-ES" sz="700" b="0" kern="1200" dirty="0">
                          <a:solidFill>
                            <a:schemeClr val="tx1"/>
                          </a:solidFill>
                          <a:latin typeface="Consolas" panose="020B0609020204030204" pitchFamily="49" charset="0"/>
                          <a:ea typeface="+mn-ea"/>
                          <a:cs typeface="+mn-cs"/>
                        </a:rPr>
                        <a:t>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VALUES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UPDATE</a:t>
                      </a:r>
                      <a:r>
                        <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actualizar valores ya existentes en la tabla:</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UPDATE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nombre_tabla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SET columna1= valor1, columna2=valor2 WHERE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valor_condicion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DELETE FROM: </a:t>
                      </a:r>
                      <a:r>
                        <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borrar registros de una tabla: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DELETE FROM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nombre_tabla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WHERE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valor_condicion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*SIEMPRE USAR WHERE PARA UPDATE Y DELETE FROM*</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3522427571"/>
              </p:ext>
            </p:extLst>
          </p:nvPr>
        </p:nvGraphicFramePr>
        <p:xfrm>
          <a:off x="11516918" y="6351"/>
          <a:ext cx="2883294" cy="8099841"/>
        </p:xfrm>
        <a:graphic>
          <a:graphicData uri="http://schemas.openxmlformats.org/drawingml/2006/table">
            <a:tbl>
              <a:tblPr firstRow="1" bandRow="1">
                <a:tableStyleId>{17292A2E-F333-43FB-9621-5CBBE7FDCDCB}</a:tableStyleId>
              </a:tblPr>
              <a:tblGrid>
                <a:gridCol w="2883294">
                  <a:extLst>
                    <a:ext uri="{9D8B030D-6E8A-4147-A177-3AD203B41FA5}">
                      <a16:colId xmlns:a16="http://schemas.microsoft.com/office/drawing/2014/main" val="406348464"/>
                    </a:ext>
                  </a:extLst>
                </a:gridCol>
              </a:tblGrid>
              <a:tr h="30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dirty="0" err="1">
                          <a:solidFill>
                            <a:schemeClr val="tx1"/>
                          </a:solidFill>
                          <a:latin typeface="+mn-lt"/>
                          <a:ea typeface="+mn-ea"/>
                          <a:cs typeface="+mn-cs"/>
                        </a:rPr>
                        <a:t>Operadores</a:t>
                      </a:r>
                      <a:endParaRPr lang="en-GB"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559266633"/>
                  </a:ext>
                </a:extLst>
              </a:tr>
              <a:tr h="11809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&lt;&gt; para excluir aquellos valores que no cumplan la condición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seleccionar aquellos que cumplan la condición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mayor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mayor o igual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 menor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 menor o igual que</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805054283"/>
                  </a:ext>
                </a:extLst>
              </a:tr>
              <a:tr h="3240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err="1">
                          <a:solidFill>
                            <a:schemeClr val="tx1"/>
                          </a:solidFill>
                          <a:latin typeface="+mn-lt"/>
                          <a:ea typeface="+mn-ea"/>
                          <a:cs typeface="+mn-cs"/>
                        </a:rPr>
                        <a:t>Funciones</a:t>
                      </a:r>
                      <a:r>
                        <a:rPr lang="en-AU" sz="1400" b="1" kern="1200" noProof="0" dirty="0">
                          <a:solidFill>
                            <a:schemeClr val="tx1"/>
                          </a:solidFill>
                          <a:latin typeface="+mn-lt"/>
                          <a:ea typeface="+mn-ea"/>
                          <a:cs typeface="+mn-cs"/>
                        </a:rPr>
                        <a:t> </a:t>
                      </a:r>
                      <a:r>
                        <a:rPr lang="en-AU" sz="1400" b="1" kern="1200" noProof="0" dirty="0" err="1">
                          <a:solidFill>
                            <a:schemeClr val="tx1"/>
                          </a:solidFill>
                          <a:latin typeface="+mn-lt"/>
                          <a:ea typeface="+mn-ea"/>
                          <a:cs typeface="+mn-cs"/>
                        </a:rPr>
                        <a:t>agregadas</a:t>
                      </a:r>
                      <a:endParaRPr lang="en-GB" sz="1400" b="1" kern="1200" noProof="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628250308"/>
                  </a:ext>
                </a:extLst>
              </a:tr>
              <a:tr h="6285553">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800" b="1" kern="1200" dirty="0">
                          <a:solidFill>
                            <a:schemeClr val="tx1"/>
                          </a:solidFill>
                          <a:highlight>
                            <a:srgbClr val="51FDD8"/>
                          </a:highlight>
                          <a:latin typeface="Consolas" panose="020B0609020204030204" pitchFamily="49" charset="0"/>
                          <a:ea typeface="+mn-ea"/>
                          <a:cs typeface="+mn-cs"/>
                        </a:rPr>
                        <a:t>MIN()</a:t>
                      </a:r>
                      <a:r>
                        <a:rPr lang="en-AU" sz="800" b="0" kern="1200" dirty="0">
                          <a:solidFill>
                            <a:schemeClr val="tx1"/>
                          </a:solidFill>
                          <a:latin typeface="Consolas" panose="020B0609020204030204" pitchFamily="49" charset="0"/>
                          <a:ea typeface="+mn-ea"/>
                          <a:cs typeface="+mn-cs"/>
                        </a:rPr>
                        <a:t> y </a:t>
                      </a:r>
                      <a:r>
                        <a:rPr lang="en-AU" sz="800" b="0" kern="1200" dirty="0">
                          <a:solidFill>
                            <a:schemeClr val="tx1"/>
                          </a:solidFill>
                          <a:highlight>
                            <a:srgbClr val="51FDD8"/>
                          </a:highlight>
                          <a:latin typeface="Consolas" panose="020B0609020204030204" pitchFamily="49" charset="0"/>
                          <a:ea typeface="+mn-ea"/>
                          <a:cs typeface="+mn-cs"/>
                        </a:rPr>
                        <a:t>MAX()</a:t>
                      </a:r>
                      <a:r>
                        <a:rPr lang="en-AU" sz="8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unicamente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pequeno</a:t>
                      </a:r>
                      <a:r>
                        <a:rPr lang="en-AU" sz="700" b="0" kern="1200" dirty="0">
                          <a:solidFill>
                            <a:schemeClr val="tx1"/>
                          </a:solidFill>
                          <a:latin typeface="Consolas" panose="020B0609020204030204" pitchFamily="49" charset="0"/>
                          <a:ea typeface="+mn-ea"/>
                          <a:cs typeface="+mn-cs"/>
                        </a:rPr>
                        <a:t> o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mayor de la </a:t>
                      </a:r>
                      <a:r>
                        <a:rPr lang="en-AU" sz="700" b="0" kern="1200" dirty="0" err="1">
                          <a:solidFill>
                            <a:schemeClr val="tx1"/>
                          </a:solidFill>
                          <a:latin typeface="Consolas" panose="020B0609020204030204" pitchFamily="49" charset="0"/>
                          <a:ea typeface="+mn-ea"/>
                          <a:cs typeface="+mn-cs"/>
                        </a:rPr>
                        <a:t>columna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MIN(</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SUM()</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realiza la suma de todas las entradas en la columna indicada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SUM(</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AVG()</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el valor medio (</a:t>
                      </a:r>
                      <a:r>
                        <a:rPr lang="es-ES" sz="700" b="0" kern="1200" dirty="0" err="1">
                          <a:solidFill>
                            <a:schemeClr val="tx1"/>
                          </a:solidFill>
                          <a:latin typeface="Consolas" panose="020B0609020204030204" pitchFamily="49" charset="0"/>
                          <a:ea typeface="+mn-ea"/>
                          <a:cs typeface="+mn-cs"/>
                        </a:rPr>
                        <a:t>average</a:t>
                      </a:r>
                      <a:r>
                        <a:rPr lang="es-ES" sz="700" b="0" kern="1200" dirty="0">
                          <a:solidFill>
                            <a:schemeClr val="tx1"/>
                          </a:solidFill>
                          <a:latin typeface="Consolas" panose="020B0609020204030204" pitchFamily="49" charset="0"/>
                          <a:ea typeface="+mn-ea"/>
                          <a:cs typeface="+mn-cs"/>
                        </a:rPr>
                        <a:t>) del atributo especificado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AVG(columna)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COUNT()</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es una función que devuelve el número de registros (filas) tiene la tabla-resultado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se puede usar con </a:t>
                      </a:r>
                      <a:r>
                        <a:rPr lang="es-ES" sz="700" b="0" kern="1200" dirty="0" err="1">
                          <a:solidFill>
                            <a:schemeClr val="tx1"/>
                          </a:solidFill>
                          <a:latin typeface="Consolas" panose="020B0609020204030204" pitchFamily="49" charset="0"/>
                          <a:ea typeface="+mn-ea"/>
                          <a:cs typeface="+mn-cs"/>
                        </a:rPr>
                        <a:t>distinct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COUNT(DISTINCT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GROUP BY()</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agrupa las filas resultado según los valores de uno de sus atributos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GROUP BY columna;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HAVING</a:t>
                      </a:r>
                      <a:r>
                        <a:rPr lang="es-ES" sz="700" b="0" kern="1200" dirty="0">
                          <a:solidFill>
                            <a:schemeClr val="tx1"/>
                          </a:solidFill>
                          <a:latin typeface="Consolas" panose="020B0609020204030204" pitchFamily="49" charset="0"/>
                          <a:ea typeface="+mn-ea"/>
                          <a:cs typeface="+mn-cs"/>
                        </a:rPr>
                        <a:t> se usa para imponer condiciones a los grupos creados con GROUP BY una vez creados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GROUP BY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HAVING </a:t>
                      </a:r>
                      <a:r>
                        <a:rPr lang="es-ES" sz="700" b="0" kern="1200" dirty="0" err="1">
                          <a:solidFill>
                            <a:schemeClr val="tx1"/>
                          </a:solidFill>
                          <a:latin typeface="Consolas" panose="020B0609020204030204" pitchFamily="49" charset="0"/>
                          <a:ea typeface="+mn-ea"/>
                          <a:cs typeface="+mn-cs"/>
                        </a:rPr>
                        <a:t>condicion</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CASE</a:t>
                      </a:r>
                      <a:r>
                        <a:rPr lang="es-ES" sz="700" b="0" kern="1200" dirty="0">
                          <a:solidFill>
                            <a:schemeClr val="tx1"/>
                          </a:solidFill>
                          <a:latin typeface="Consolas" panose="020B0609020204030204" pitchFamily="49" charset="0"/>
                          <a:ea typeface="+mn-ea"/>
                          <a:cs typeface="+mn-cs"/>
                        </a:rPr>
                        <a:t> se puede usar con SELECT para crear nuevas categorías basado en condiciones, o con WHERE para crear una condición para filtrar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 THEN “</a:t>
                      </a:r>
                      <a:r>
                        <a:rPr lang="en-GB" sz="700" b="0" kern="1200" dirty="0" err="1">
                          <a:solidFill>
                            <a:schemeClr val="tx1"/>
                          </a:solidFill>
                          <a:latin typeface="Consolas" panose="020B0609020204030204" pitchFamily="49" charset="0"/>
                          <a:ea typeface="+mn-ea"/>
                          <a:cs typeface="+mn-cs"/>
                        </a:rPr>
                        <a:t>nombre_categoria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condicion2 THEN “nombre_categoria2"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ELSE “nombre_categoria3"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END AS </a:t>
                      </a:r>
                      <a:r>
                        <a:rPr lang="en-GB" sz="700" b="0" kern="1200" dirty="0" err="1">
                          <a:solidFill>
                            <a:schemeClr val="tx1"/>
                          </a:solidFill>
                          <a:latin typeface="Consolas" panose="020B0609020204030204" pitchFamily="49" charset="0"/>
                          <a:ea typeface="+mn-ea"/>
                          <a:cs typeface="+mn-cs"/>
                        </a:rPr>
                        <a:t>AliasColumna</a:t>
                      </a:r>
                      <a:r>
                        <a:rPr lang="en-GB" sz="700" b="0" kern="1200" dirty="0">
                          <a:solidFill>
                            <a:schemeClr val="tx1"/>
                          </a:solidFill>
                          <a:latin typeface="Consolas" panose="020B0609020204030204" pitchFamily="49" charset="0"/>
                          <a:ea typeface="+mn-ea"/>
                          <a:cs typeface="+mn-cs"/>
                        </a:rPr>
                        <a:t>, columna1, columna2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condicion1 THEN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condicion1 THEN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ELSE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END); </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3204109334"/>
                  </a:ext>
                </a:extLst>
              </a:tr>
            </a:tbl>
          </a:graphicData>
        </a:graphic>
      </p:graphicFrame>
      <p:graphicFrame>
        <p:nvGraphicFramePr>
          <p:cNvPr id="3" name="Table 2">
            <a:extLst>
              <a:ext uri="{FF2B5EF4-FFF2-40B4-BE49-F238E27FC236}">
                <a16:creationId xmlns:a16="http://schemas.microsoft.com/office/drawing/2014/main" id="{8FCA2C4B-66EE-F14B-59DC-4BE9589E7463}"/>
              </a:ext>
            </a:extLst>
          </p:cNvPr>
          <p:cNvGraphicFramePr>
            <a:graphicFrameLocks noGrp="1"/>
          </p:cNvGraphicFramePr>
          <p:nvPr>
            <p:extLst>
              <p:ext uri="{D42A27DB-BD31-4B8C-83A1-F6EECF244321}">
                <p14:modId xmlns:p14="http://schemas.microsoft.com/office/powerpoint/2010/main" val="382384828"/>
              </p:ext>
            </p:extLst>
          </p:nvPr>
        </p:nvGraphicFramePr>
        <p:xfrm>
          <a:off x="8413875" y="6260"/>
          <a:ext cx="3096000" cy="8102576"/>
        </p:xfrm>
        <a:graphic>
          <a:graphicData uri="http://schemas.openxmlformats.org/drawingml/2006/table">
            <a:tbl>
              <a:tblPr firstRow="1" bandRow="1">
                <a:tableStyleId>{17292A2E-F333-43FB-9621-5CBBE7FDCDCB}</a:tableStyleId>
              </a:tblPr>
              <a:tblGrid>
                <a:gridCol w="3096000">
                  <a:extLst>
                    <a:ext uri="{9D8B030D-6E8A-4147-A177-3AD203B41FA5}">
                      <a16:colId xmlns:a16="http://schemas.microsoft.com/office/drawing/2014/main" val="3261255717"/>
                    </a:ext>
                  </a:extLst>
                </a:gridCol>
              </a:tblGrid>
              <a:tr h="289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err="1">
                          <a:ln>
                            <a:noFill/>
                          </a:ln>
                          <a:solidFill>
                            <a:prstClr val="black"/>
                          </a:solidFill>
                          <a:effectLst/>
                          <a:uLnTx/>
                          <a:uFillTx/>
                          <a:latin typeface="+mn-lt"/>
                          <a:ea typeface="+mn-ea"/>
                          <a:cs typeface="+mn-cs"/>
                        </a:rPr>
                        <a:t>Consultas</a:t>
                      </a:r>
                      <a:r>
                        <a:rPr kumimoji="0" lang="en-AU" sz="1400" b="1" i="0" u="none" strike="noStrike" kern="1200" cap="none" spc="0" normalizeH="0" baseline="0" noProof="0" dirty="0">
                          <a:ln>
                            <a:noFill/>
                          </a:ln>
                          <a:solidFill>
                            <a:prstClr val="black"/>
                          </a:solidFill>
                          <a:effectLst/>
                          <a:uLnTx/>
                          <a:uFillTx/>
                          <a:latin typeface="+mn-lt"/>
                          <a:ea typeface="+mn-ea"/>
                          <a:cs typeface="+mn-cs"/>
                        </a:rPr>
                        <a:t> base de </a:t>
                      </a:r>
                      <a:r>
                        <a:rPr kumimoji="0" lang="en-AU" sz="1400" b="1" i="0" u="none" strike="noStrike" kern="1200" cap="none" spc="0" normalizeH="0" baseline="0" noProof="0" dirty="0" err="1">
                          <a:ln>
                            <a:noFill/>
                          </a:ln>
                          <a:solidFill>
                            <a:prstClr val="black"/>
                          </a:solidFill>
                          <a:effectLst/>
                          <a:uLnTx/>
                          <a:uFillTx/>
                          <a:latin typeface="+mn-lt"/>
                          <a:ea typeface="+mn-ea"/>
                          <a:cs typeface="+mn-cs"/>
                        </a:rPr>
                        <a:t>datos</a:t>
                      </a:r>
                      <a:endParaRPr lang="es-ES"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947159807"/>
                  </a:ext>
                </a:extLst>
              </a:tr>
              <a:tr h="7786369">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SELECT FROM </a:t>
                      </a:r>
                      <a:r>
                        <a:rPr lang="es-ES" sz="700" b="0" kern="1200" dirty="0">
                          <a:solidFill>
                            <a:schemeClr val="tx1"/>
                          </a:solidFill>
                          <a:latin typeface="Consolas" panose="020B0609020204030204" pitchFamily="49" charset="0"/>
                          <a:ea typeface="+mn-ea"/>
                          <a:cs typeface="+mn-cs"/>
                        </a:rPr>
                        <a:t>para hacer consultas; usar * para seleccionar todo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800" b="1" kern="1200" dirty="0">
                          <a:solidFill>
                            <a:schemeClr val="tx1"/>
                          </a:solidFill>
                          <a:highlight>
                            <a:srgbClr val="51FDD8"/>
                          </a:highlight>
                          <a:latin typeface="Consolas" panose="020B0609020204030204" pitchFamily="49" charset="0"/>
                          <a:ea typeface="+mn-ea"/>
                          <a:cs typeface="+mn-cs"/>
                        </a:rPr>
                        <a:t>WHERE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filtrar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consulta </a:t>
                      </a:r>
                      <a:r>
                        <a:rPr lang="es-ES" sz="700" b="0" kern="1200" dirty="0">
                          <a:solidFill>
                            <a:schemeClr val="tx1"/>
                          </a:solidFill>
                          <a:latin typeface="Consolas" panose="020B0609020204030204" pitchFamily="49" charset="0"/>
                          <a:ea typeface="+mn-ea"/>
                          <a:cs typeface="+mn-cs"/>
                        </a:rPr>
                        <a:t>(o establecer condiciones de la consulta) por los valores de sus atributos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WHERE NOT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filtrar</a:t>
                      </a:r>
                      <a:r>
                        <a:rPr lang="en-GB" sz="700" b="0" kern="1200" dirty="0">
                          <a:solidFill>
                            <a:schemeClr val="tx1"/>
                          </a:solidFill>
                          <a:latin typeface="Consolas" panose="020B0609020204030204" pitchFamily="49" charset="0"/>
                          <a:ea typeface="+mn-ea"/>
                          <a:cs typeface="+mn-cs"/>
                        </a:rPr>
                        <a:t> </a:t>
                      </a:r>
                      <a:r>
                        <a:rPr lang="en-GB" sz="700" b="0" kern="1200" err="1">
                          <a:solidFill>
                            <a:schemeClr val="tx1"/>
                          </a:solidFill>
                          <a:latin typeface="Consolas" panose="020B0609020204030204" pitchFamily="49" charset="0"/>
                          <a:ea typeface="+mn-ea"/>
                          <a:cs typeface="+mn-cs"/>
                        </a:rPr>
                        <a:t>excluyendo</a:t>
                      </a:r>
                      <a:r>
                        <a:rPr lang="en-GB" sz="700" b="0" kern="1200">
                          <a:solidFill>
                            <a:schemeClr val="tx1"/>
                          </a:solidFill>
                          <a:latin typeface="Consolas" panose="020B0609020204030204" pitchFamily="49" charset="0"/>
                          <a:ea typeface="+mn-ea"/>
                          <a:cs typeface="+mn-cs"/>
                        </a:rPr>
                        <a:t> </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NOT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NOT NULL/IS NULL</a:t>
                      </a:r>
                      <a:r>
                        <a:rPr lang="es-ES" sz="700" b="0" kern="1200" dirty="0">
                          <a:solidFill>
                            <a:schemeClr val="tx1"/>
                          </a:solidFill>
                          <a:latin typeface="Consolas" panose="020B0609020204030204" pitchFamily="49" charset="0"/>
                          <a:ea typeface="+mn-ea"/>
                          <a:cs typeface="+mn-cs"/>
                        </a:rPr>
                        <a:t>: Selecciona aquellos registros cuyo valor en la columna no sea o sea nulo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NOT NULL; o 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ORDER BY:</a:t>
                      </a:r>
                      <a:r>
                        <a:rPr lang="es-ES" sz="8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Permite ordenar las consultas, por defecto las ordena de forma ascendente o usar </a:t>
                      </a:r>
                      <a:r>
                        <a:rPr lang="es-ES" sz="700" b="1" kern="1200" dirty="0">
                          <a:solidFill>
                            <a:schemeClr val="tx1"/>
                          </a:solidFill>
                          <a:highlight>
                            <a:srgbClr val="51FDD8"/>
                          </a:highlight>
                          <a:latin typeface="Consolas" panose="020B0609020204030204" pitchFamily="49" charset="0"/>
                          <a:ea typeface="+mn-ea"/>
                          <a:cs typeface="+mn-cs"/>
                        </a:rPr>
                        <a:t>DESC</a:t>
                      </a:r>
                      <a:r>
                        <a:rPr lang="es-ES" sz="700" b="0" kern="1200" dirty="0">
                          <a:solidFill>
                            <a:schemeClr val="tx1"/>
                          </a:solidFill>
                          <a:latin typeface="Consolas" panose="020B0609020204030204" pitchFamily="49" charset="0"/>
                          <a:ea typeface="+mn-ea"/>
                          <a:cs typeface="+mn-cs"/>
                        </a:rPr>
                        <a:t> para descendente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ORDER BY nombre_col </a:t>
                      </a:r>
                      <a:r>
                        <a:rPr lang="es-ES" sz="700" b="1" kern="1200" dirty="0">
                          <a:solidFill>
                            <a:schemeClr val="tx1"/>
                          </a:solidFill>
                          <a:latin typeface="Consolas" panose="020B0609020204030204" pitchFamily="49" charset="0"/>
                          <a:ea typeface="+mn-ea"/>
                          <a:cs typeface="+mn-cs"/>
                        </a:rPr>
                        <a:t>DESC</a:t>
                      </a:r>
                      <a:r>
                        <a:rPr lang="it-IT"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DISTINCT</a:t>
                      </a:r>
                      <a:r>
                        <a:rPr lang="es-ES" sz="700" b="0"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Permite filtrar la columna por aquellos valores que sean únicos, es decir, nos quita los duplicados. Se puede usar para mas de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LIMIT </a:t>
                      </a:r>
                      <a:r>
                        <a:rPr lang="es-ES" sz="800" b="1" kern="1200" dirty="0" err="1">
                          <a:solidFill>
                            <a:schemeClr val="tx1"/>
                          </a:solidFill>
                          <a:highlight>
                            <a:srgbClr val="51FDD8"/>
                          </a:highlight>
                          <a:latin typeface="Consolas" panose="020B0609020204030204" pitchFamily="49" charset="0"/>
                          <a:ea typeface="+mn-ea"/>
                          <a:cs typeface="+mn-cs"/>
                        </a:rPr>
                        <a:t>numero_valores</a:t>
                      </a:r>
                      <a:r>
                        <a:rPr lang="es-ES" sz="8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 Limita el número de valores seleccionados de la consulta. Por defecto MySQL selecciona un máximo de 1000 registros.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LIMIT numero_valores;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OFFSET </a:t>
                      </a:r>
                      <a:r>
                        <a:rPr lang="es-ES" sz="800" b="1" kern="1200" dirty="0" err="1">
                          <a:solidFill>
                            <a:schemeClr val="tx1"/>
                          </a:solidFill>
                          <a:highlight>
                            <a:srgbClr val="51FDD8"/>
                          </a:highlight>
                          <a:latin typeface="Consolas" panose="020B0609020204030204" pitchFamily="49" charset="0"/>
                          <a:ea typeface="+mn-ea"/>
                          <a:cs typeface="+mn-cs"/>
                        </a:rPr>
                        <a:t>numero_valores</a:t>
                      </a:r>
                      <a:r>
                        <a:rPr lang="es-ES" sz="700" b="0" kern="1200" dirty="0">
                          <a:solidFill>
                            <a:schemeClr val="tx1"/>
                          </a:solidFill>
                          <a:latin typeface="Consolas" panose="020B0609020204030204" pitchFamily="49" charset="0"/>
                          <a:ea typeface="+mn-ea"/>
                          <a:cs typeface="+mn-cs"/>
                        </a:rPr>
                        <a:t>: Se utiliza para descartar los primeros (</a:t>
                      </a:r>
                      <a:r>
                        <a:rPr lang="es-ES" sz="700" b="0" kern="1200" dirty="0" err="1">
                          <a:solidFill>
                            <a:schemeClr val="tx1"/>
                          </a:solidFill>
                          <a:latin typeface="Consolas" panose="020B0609020204030204" pitchFamily="49" charset="0"/>
                          <a:ea typeface="+mn-ea"/>
                          <a:cs typeface="+mn-cs"/>
                        </a:rPr>
                        <a:t>numero_valores</a:t>
                      </a:r>
                      <a:r>
                        <a:rPr lang="es-ES" sz="700" b="0" kern="1200" dirty="0">
                          <a:solidFill>
                            <a:schemeClr val="tx1"/>
                          </a:solidFill>
                          <a:latin typeface="Consolas" panose="020B0609020204030204" pitchFamily="49" charset="0"/>
                          <a:ea typeface="+mn-ea"/>
                          <a:cs typeface="+mn-cs"/>
                        </a:rPr>
                        <a:t>) indicados en la consulta.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LIMIT numero_valores1</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OFFSET numero_valores2;</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BETWEEN</a:t>
                      </a:r>
                      <a:r>
                        <a:rPr lang="es-ES" sz="700" b="0" kern="1200" dirty="0">
                          <a:solidFill>
                            <a:schemeClr val="tx1"/>
                          </a:solidFill>
                          <a:latin typeface="Consolas" panose="020B0609020204030204" pitchFamily="49" charset="0"/>
                          <a:ea typeface="+mn-ea"/>
                          <a:cs typeface="+mn-cs"/>
                        </a:rPr>
                        <a:t>: Es una condición del WHERE. Permite filtrar por rangos de datos, considerando la columna por la que estamos filtrando.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Solo acepta valores numéricos.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Es equivalente a </a:t>
                      </a:r>
                      <a:r>
                        <a:rPr lang="es-ES" sz="700" b="0" kern="1200" dirty="0" err="1">
                          <a:solidFill>
                            <a:schemeClr val="tx1"/>
                          </a:solidFill>
                          <a:latin typeface="Consolas" panose="020B0609020204030204" pitchFamily="49" charset="0"/>
                          <a:ea typeface="+mn-ea"/>
                          <a:cs typeface="+mn-cs"/>
                        </a:rPr>
                        <a:t>filtar</a:t>
                      </a:r>
                      <a:r>
                        <a:rPr lang="es-ES" sz="700" b="0" kern="1200" dirty="0">
                          <a:solidFill>
                            <a:schemeClr val="tx1"/>
                          </a:solidFill>
                          <a:latin typeface="Consolas" panose="020B0609020204030204" pitchFamily="49" charset="0"/>
                          <a:ea typeface="+mn-ea"/>
                          <a:cs typeface="+mn-cs"/>
                        </a:rPr>
                        <a:t> la columna numérica utilizando &lt; = y &gt;=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BETWEEN valor1 AND valor2;</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AS</a:t>
                      </a:r>
                      <a:r>
                        <a:rPr lang="es-ES" sz="700" b="0" kern="1200" dirty="0">
                          <a:solidFill>
                            <a:schemeClr val="tx1"/>
                          </a:solidFill>
                          <a:latin typeface="Consolas" panose="020B0609020204030204" pitchFamily="49" charset="0"/>
                          <a:ea typeface="+mn-ea"/>
                          <a:cs typeface="+mn-cs"/>
                        </a:rPr>
                        <a:t>: Se utiliza para darle un alias (nombre) a una columna de forma temporal, no modifica el nombre real de la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nombre_col1 AS nombre_columna1_alias,  nombre_col2 AS nombre_columna2_alias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WHERE columna;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a:t>
                      </a:r>
                      <a:r>
                        <a:rPr lang="es-ES" sz="700" b="0" kern="1200" dirty="0">
                          <a:solidFill>
                            <a:schemeClr val="tx1"/>
                          </a:solidFill>
                          <a:latin typeface="Consolas" panose="020B0609020204030204" pitchFamily="49" charset="0"/>
                          <a:ea typeface="+mn-ea"/>
                          <a:cs typeface="+mn-cs"/>
                        </a:rPr>
                        <a:t>: Nos permite filtrar utilizando uno o varios elementos de la columna por la que estamos filtrando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IN( valor1, valor2);</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18774944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88869629"/>
              </p:ext>
            </p:extLst>
          </p:nvPr>
        </p:nvGraphicFramePr>
        <p:xfrm>
          <a:off x="-1" y="6261"/>
          <a:ext cx="2942897" cy="8093163"/>
        </p:xfrm>
        <a:graphic>
          <a:graphicData uri="http://schemas.openxmlformats.org/drawingml/2006/table">
            <a:tbl>
              <a:tblPr firstRow="1" bandRow="1"/>
              <a:tblGrid>
                <a:gridCol w="2942897">
                  <a:extLst>
                    <a:ext uri="{9D8B030D-6E8A-4147-A177-3AD203B41FA5}">
                      <a16:colId xmlns:a16="http://schemas.microsoft.com/office/drawing/2014/main" val="1612534420"/>
                    </a:ext>
                  </a:extLst>
                </a:gridCol>
              </a:tblGrid>
              <a:tr h="335958">
                <a:tc>
                  <a:txBody>
                    <a:bodyPr/>
                    <a:lstStyle/>
                    <a:p>
                      <a:r>
                        <a:rPr lang="en-AU" sz="1400" b="1" dirty="0">
                          <a:solidFill>
                            <a:schemeClr val="tx1"/>
                          </a:solidFill>
                        </a:rPr>
                        <a:t>SQL Cheat Sheet</a:t>
                      </a:r>
                      <a:endParaRPr lang="en-GB"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650251295"/>
                  </a:ext>
                </a:extLst>
              </a:tr>
              <a:tr h="334828">
                <a:tc>
                  <a:txBody>
                    <a:bodyPr/>
                    <a:lstStyle/>
                    <a:p>
                      <a:r>
                        <a:rPr lang="en-AU" sz="1400" b="1" dirty="0" err="1">
                          <a:solidFill>
                            <a:schemeClr val="tx1"/>
                          </a:solidFill>
                        </a:rPr>
                        <a:t>Consultas</a:t>
                      </a:r>
                      <a:r>
                        <a:rPr lang="en-AU" sz="1400" b="1" dirty="0">
                          <a:solidFill>
                            <a:schemeClr val="tx1"/>
                          </a:solidFill>
                        </a:rPr>
                        <a:t> </a:t>
                      </a:r>
                      <a:r>
                        <a:rPr lang="en-AU" sz="1400" b="1" dirty="0" err="1">
                          <a:solidFill>
                            <a:schemeClr val="tx1"/>
                          </a:solidFill>
                        </a:rPr>
                        <a:t>en</a:t>
                      </a:r>
                      <a:r>
                        <a:rPr lang="en-AU" sz="1400" b="1" dirty="0">
                          <a:solidFill>
                            <a:schemeClr val="tx1"/>
                          </a:solidFill>
                        </a:rPr>
                        <a:t> multiples </a:t>
                      </a:r>
                      <a:r>
                        <a:rPr lang="en-AU" sz="1400" b="1" dirty="0" err="1">
                          <a:solidFill>
                            <a:schemeClr val="tx1"/>
                          </a:solidFill>
                        </a:rPr>
                        <a:t>tablas</a:t>
                      </a:r>
                      <a:endParaRPr lang="en-AU"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7422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CROSS JOIN </a:t>
                      </a:r>
                      <a:r>
                        <a:rPr lang="en-AU" sz="700" kern="1200" dirty="0" err="1">
                          <a:solidFill>
                            <a:schemeClr val="tx1"/>
                          </a:solidFill>
                          <a:latin typeface="Consolas" panose="020B0609020204030204" pitchFamily="49" charset="0"/>
                          <a:ea typeface="+mn-ea"/>
                          <a:cs typeface="+mn-cs"/>
                        </a:rPr>
                        <a:t>realiza</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producto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cartesiano</a:t>
                      </a:r>
                      <a:r>
                        <a:rPr lang="en-AU" sz="700" kern="1200" dirty="0">
                          <a:solidFill>
                            <a:schemeClr val="tx1"/>
                          </a:solidFill>
                          <a:latin typeface="Consolas" panose="020B0609020204030204" pitchFamily="49" charset="0"/>
                          <a:ea typeface="+mn-ea"/>
                          <a:cs typeface="+mn-cs"/>
                        </a:rPr>
                        <a:t> de dos </a:t>
                      </a:r>
                      <a:r>
                        <a:rPr lang="en-AU" sz="700" kern="1200" dirty="0" err="1">
                          <a:solidFill>
                            <a:schemeClr val="tx1"/>
                          </a:solidFill>
                          <a:latin typeface="Consolas" panose="020B0609020204030204" pitchFamily="49" charset="0"/>
                          <a:ea typeface="+mn-ea"/>
                          <a:cs typeface="+mn-cs"/>
                        </a:rPr>
                        <a:t>tablas</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combinan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todos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registros</a:t>
                      </a:r>
                      <a:r>
                        <a:rPr lang="en-AU" sz="700" kern="1200" dirty="0">
                          <a:solidFill>
                            <a:schemeClr val="tx1"/>
                          </a:solidFill>
                          <a:latin typeface="Consolas" panose="020B0609020204030204" pitchFamily="49" charset="0"/>
                          <a:ea typeface="+mn-ea"/>
                          <a:cs typeface="+mn-cs"/>
                        </a:rPr>
                        <a:t> de la </a:t>
                      </a:r>
                      <a:r>
                        <a:rPr lang="en-AU" sz="700" kern="1200" dirty="0" err="1">
                          <a:solidFill>
                            <a:schemeClr val="tx1"/>
                          </a:solidFill>
                          <a:latin typeface="Consolas" panose="020B0609020204030204" pitchFamily="49" charset="0"/>
                          <a:ea typeface="+mn-ea"/>
                          <a:cs typeface="+mn-cs"/>
                        </a:rPr>
                        <a:t>primera</a:t>
                      </a:r>
                      <a:r>
                        <a:rPr lang="en-AU" sz="700" kern="1200" dirty="0">
                          <a:solidFill>
                            <a:schemeClr val="tx1"/>
                          </a:solidFill>
                          <a:latin typeface="Consolas" panose="020B0609020204030204" pitchFamily="49" charset="0"/>
                          <a:ea typeface="+mn-ea"/>
                          <a:cs typeface="+mn-cs"/>
                        </a:rPr>
                        <a:t> table con </a:t>
                      </a:r>
                      <a:r>
                        <a:rPr lang="en-AU" sz="700" kern="1200" dirty="0" err="1">
                          <a:solidFill>
                            <a:schemeClr val="tx1"/>
                          </a:solidFill>
                          <a:latin typeface="Consolas" panose="020B0609020204030204" pitchFamily="49" charset="0"/>
                          <a:ea typeface="+mn-ea"/>
                          <a:cs typeface="+mn-cs"/>
                        </a:rPr>
                        <a:t>todos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registros</a:t>
                      </a:r>
                      <a:r>
                        <a:rPr lang="en-AU" sz="700" kern="1200" dirty="0">
                          <a:solidFill>
                            <a:schemeClr val="tx1"/>
                          </a:solidFill>
                          <a:latin typeface="Consolas" panose="020B0609020204030204" pitchFamily="49" charset="0"/>
                          <a:ea typeface="+mn-ea"/>
                          <a:cs typeface="+mn-cs"/>
                        </a:rPr>
                        <a:t> de la </a:t>
                      </a:r>
                      <a:r>
                        <a:rPr lang="en-AU" sz="700" kern="1200" dirty="0" err="1">
                          <a:solidFill>
                            <a:schemeClr val="tx1"/>
                          </a:solidFill>
                          <a:latin typeface="Consolas" panose="020B0609020204030204" pitchFamily="49" charset="0"/>
                          <a:ea typeface="+mn-ea"/>
                          <a:cs typeface="+mn-cs"/>
                        </a:rPr>
                        <a:t>segunda</a:t>
                      </a:r>
                      <a:r>
                        <a:rPr lang="en-AU" sz="700" kern="1200" dirty="0">
                          <a:solidFill>
                            <a:schemeClr val="tx1"/>
                          </a:solidFill>
                          <a:latin typeface="Consolas" panose="020B0609020204030204" pitchFamily="49" charset="0"/>
                          <a:ea typeface="+mn-ea"/>
                          <a:cs typeface="+mn-cs"/>
                        </a:rPr>
                        <a:t>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CROSS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WHERE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NATURAL JOIN </a:t>
                      </a:r>
                      <a:r>
                        <a:rPr lang="es-ES" sz="700" kern="1200" dirty="0">
                          <a:solidFill>
                            <a:schemeClr val="tx1"/>
                          </a:solidFill>
                          <a:latin typeface="Consolas" panose="020B0609020204030204" pitchFamily="49" charset="0"/>
                          <a:ea typeface="+mn-ea"/>
                          <a:cs typeface="+mn-cs"/>
                        </a:rPr>
                        <a:t>junta las tablas juntando automáticamente la columnas que tienen en común, sin usar 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columna1, columna2, columna3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NATURAL JOIN tabla2;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INNER JOIN</a:t>
                      </a:r>
                      <a:r>
                        <a:rPr lang="es-ES" sz="800" kern="1200" dirty="0">
                          <a:solidFill>
                            <a:schemeClr val="tx1"/>
                          </a:solidFill>
                          <a:latin typeface="Consolas" panose="020B0609020204030204" pitchFamily="49" charset="0"/>
                          <a:ea typeface="+mn-ea"/>
                          <a:cs typeface="+mn-cs"/>
                        </a:rPr>
                        <a:t> </a:t>
                      </a:r>
                      <a:r>
                        <a:rPr lang="es-ES" sz="700" kern="1200" dirty="0">
                          <a:solidFill>
                            <a:schemeClr val="tx1"/>
                          </a:solidFill>
                          <a:latin typeface="Consolas" panose="020B0609020204030204" pitchFamily="49" charset="0"/>
                          <a:ea typeface="+mn-ea"/>
                          <a:cs typeface="+mn-cs"/>
                        </a:rPr>
                        <a:t>junta dos tablas usando columnas que no se llamen igual en ambas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a:t>
                      </a:r>
                      <a:r>
                        <a:rPr lang="es-ES" sz="700" kern="1200" dirty="0">
                          <a:solidFill>
                            <a:schemeClr val="tx1"/>
                          </a:solidFill>
                          <a:latin typeface="Consolas" panose="020B0609020204030204" pitchFamily="49" charset="0"/>
                          <a:ea typeface="+mn-ea"/>
                          <a:cs typeface="+mn-cs"/>
                        </a:rPr>
                        <a:t> se usa cuando las columnas a asociar no se llaman igual en ambas tablas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columna1, 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INNER JOIN tabla2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LEFT JOIN </a:t>
                      </a:r>
                      <a:r>
                        <a:rPr lang="es-ES" sz="700" kern="1200" dirty="0">
                          <a:solidFill>
                            <a:schemeClr val="tx1"/>
                          </a:solidFill>
                          <a:latin typeface="Consolas" panose="020B0609020204030204" pitchFamily="49" charset="0"/>
                          <a:ea typeface="+mn-ea"/>
                          <a:cs typeface="+mn-cs"/>
                        </a:rPr>
                        <a:t>selecciona todos los registros de la primera tabla y solo los registros coincidentes de la segunda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LEFT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RIGHT JOIN </a:t>
                      </a:r>
                      <a:r>
                        <a:rPr lang="es-ES" sz="700" kern="1200" dirty="0">
                          <a:solidFill>
                            <a:schemeClr val="tx1"/>
                          </a:solidFill>
                          <a:latin typeface="Consolas" panose="020B0609020204030204" pitchFamily="49" charset="0"/>
                          <a:ea typeface="+mn-ea"/>
                          <a:cs typeface="+mn-cs"/>
                        </a:rPr>
                        <a:t>selecciona todos los registros de la segunda tabla y solo los registros coincidentes de la primera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 ....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RIGHT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FULL OUTER JOIN</a:t>
                      </a:r>
                      <a:r>
                        <a:rPr lang="es-ES" sz="800" kern="1200" dirty="0">
                          <a:solidFill>
                            <a:schemeClr val="tx1"/>
                          </a:solidFill>
                          <a:latin typeface="Consolas" panose="020B0609020204030204" pitchFamily="49" charset="0"/>
                          <a:ea typeface="+mn-ea"/>
                          <a:cs typeface="+mn-cs"/>
                        </a:rPr>
                        <a:t> </a:t>
                      </a:r>
                      <a:r>
                        <a:rPr lang="es-ES" sz="700" kern="1200" dirty="0">
                          <a:solidFill>
                            <a:schemeClr val="tx1"/>
                          </a:solidFill>
                          <a:latin typeface="Consolas" panose="020B0609020204030204" pitchFamily="49" charset="0"/>
                          <a:ea typeface="+mn-ea"/>
                          <a:cs typeface="+mn-cs"/>
                        </a:rPr>
                        <a:t>devuelve todos los registros de ambas tablas, tengan entradas asociadas en la otra tabla o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LEFT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UNION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RIGHT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SELF JOIN</a:t>
                      </a:r>
                      <a:r>
                        <a:rPr lang="en-GB" sz="800" b="1" kern="1200" dirty="0">
                          <a:solidFill>
                            <a:schemeClr val="tx1"/>
                          </a:solidFill>
                          <a:latin typeface="Consolas" panose="020B0609020204030204" pitchFamily="49" charset="0"/>
                          <a:ea typeface="+mn-ea"/>
                          <a:cs typeface="+mn-cs"/>
                        </a:rPr>
                        <a:t> </a:t>
                      </a:r>
                      <a:r>
                        <a:rPr lang="en-GB" sz="700" kern="1200" dirty="0">
                          <a:solidFill>
                            <a:schemeClr val="tx1"/>
                          </a:solidFill>
                          <a:latin typeface="Consolas" panose="020B0609020204030204" pitchFamily="49" charset="0"/>
                          <a:ea typeface="+mn-ea"/>
                          <a:cs typeface="+mn-cs"/>
                        </a:rPr>
                        <a:t>e</a:t>
                      </a:r>
                      <a:r>
                        <a:rPr lang="es-ES" sz="700" kern="1200" dirty="0">
                          <a:solidFill>
                            <a:schemeClr val="tx1"/>
                          </a:solidFill>
                          <a:latin typeface="Consolas" panose="020B0609020204030204" pitchFamily="49" charset="0"/>
                          <a:ea typeface="+mn-ea"/>
                          <a:cs typeface="+mn-cs"/>
                        </a:rPr>
                        <a:t>s un caso concreto de NATURAL JOIN en el que una tabla se combina consigo misma en vez de con una segunda tabla; hay que usar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A.columna1 AS Nombre1, A.columna2 AS Nombre2, B.columna1 AS Nombre3, B.columna2 AS Nombre4,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a:t>
                      </a:r>
                      <a:r>
                        <a:rPr lang="en-GB" sz="700" kern="1200" dirty="0" err="1">
                          <a:solidFill>
                            <a:schemeClr val="tx1"/>
                          </a:solidFill>
                          <a:latin typeface="Consolas" panose="020B0609020204030204" pitchFamily="49" charset="0"/>
                          <a:ea typeface="+mn-ea"/>
                          <a:cs typeface="+mn-cs"/>
                        </a:rPr>
                        <a:t>nombre_tabla</a:t>
                      </a:r>
                      <a:r>
                        <a:rPr lang="en-GB" sz="700" kern="1200" dirty="0">
                          <a:solidFill>
                            <a:schemeClr val="tx1"/>
                          </a:solidFill>
                          <a:latin typeface="Consolas" panose="020B0609020204030204" pitchFamily="49" charset="0"/>
                          <a:ea typeface="+mn-ea"/>
                          <a:cs typeface="+mn-cs"/>
                        </a:rPr>
                        <a:t> AS A, </a:t>
                      </a:r>
                      <a:r>
                        <a:rPr lang="en-GB" sz="700" kern="1200" dirty="0" err="1">
                          <a:solidFill>
                            <a:schemeClr val="tx1"/>
                          </a:solidFill>
                          <a:latin typeface="Consolas" panose="020B0609020204030204" pitchFamily="49" charset="0"/>
                          <a:ea typeface="+mn-ea"/>
                          <a:cs typeface="+mn-cs"/>
                        </a:rPr>
                        <a:t>nombre_tabla</a:t>
                      </a:r>
                      <a:r>
                        <a:rPr lang="en-GB" sz="700" kern="1200" dirty="0">
                          <a:solidFill>
                            <a:schemeClr val="tx1"/>
                          </a:solidFill>
                          <a:latin typeface="Consolas" panose="020B0609020204030204" pitchFamily="49" charset="0"/>
                          <a:ea typeface="+mn-ea"/>
                          <a:cs typeface="+mn-cs"/>
                        </a:rPr>
                        <a:t> AS B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WHERE A.columna1 &lt;&gt; B.columna1;</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512337032"/>
              </p:ext>
            </p:extLst>
          </p:nvPr>
        </p:nvGraphicFramePr>
        <p:xfrm>
          <a:off x="2949940" y="0"/>
          <a:ext cx="2751620" cy="5191748"/>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512742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UNION</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combina los resultados de dos o más instrucciones del tipo SELECT, y los devuelven sin filas duplicadas para las tablas utilizadas</a:t>
                      </a:r>
                    </a:p>
                    <a:p>
                      <a:pPr marL="0" marR="0" lvl="0" indent="0" algn="l" defTabSz="179388" rtl="0" eaLnBrk="1" fontAlgn="auto" latinLnBrk="0" hangingPunct="1">
                        <a:lnSpc>
                          <a:spcPct val="100000"/>
                        </a:lnSpc>
                        <a:spcBef>
                          <a:spcPts val="0"/>
                        </a:spcBef>
                        <a:spcAft>
                          <a:spcPts val="200"/>
                        </a:spcAft>
                        <a:buClrTx/>
                        <a:buSzTx/>
                        <a:buFontTx/>
                        <a:buChar char="-"/>
                        <a:tabLst/>
                        <a:defRPr/>
                      </a:pPr>
                      <a:r>
                        <a:rPr lang="es-ES" sz="700" b="0" kern="1200" dirty="0">
                          <a:solidFill>
                            <a:schemeClr val="tx1"/>
                          </a:solidFill>
                          <a:latin typeface="Consolas" panose="020B0609020204030204" pitchFamily="49" charset="0"/>
                          <a:ea typeface="+mn-ea"/>
                          <a:cs typeface="+mn-cs"/>
                        </a:rPr>
                        <a:t> cada instrucción de tipo SELECT en la UNION debe tener el mismo número de columnas</a:t>
                      </a:r>
                    </a:p>
                    <a:p>
                      <a:pPr marL="0" marR="0" lvl="0" indent="0" algn="l" defTabSz="179388" rtl="0" eaLnBrk="1" fontAlgn="auto" latinLnBrk="0" hangingPunct="1">
                        <a:lnSpc>
                          <a:spcPct val="100000"/>
                        </a:lnSpc>
                        <a:spcBef>
                          <a:spcPts val="0"/>
                        </a:spcBef>
                        <a:spcAft>
                          <a:spcPts val="200"/>
                        </a:spcAft>
                        <a:buClrTx/>
                        <a:buSzTx/>
                        <a:buFontTx/>
                        <a:buChar char="-"/>
                        <a:tabLst/>
                        <a:defRPr/>
                      </a:pPr>
                      <a:r>
                        <a:rPr lang="es-ES" sz="700" b="0" kern="1200" dirty="0">
                          <a:solidFill>
                            <a:schemeClr val="tx1"/>
                          </a:solidFill>
                          <a:latin typeface="Consolas" panose="020B0609020204030204" pitchFamily="49" charset="0"/>
                          <a:ea typeface="+mn-ea"/>
                          <a:cs typeface="+mn-cs"/>
                        </a:rPr>
                        <a:t> las columnas deben tener tipos de datos iguales (</a:t>
                      </a:r>
                      <a:r>
                        <a:rPr lang="es-ES" sz="700" b="0" kern="1200" dirty="0" err="1">
                          <a:solidFill>
                            <a:schemeClr val="tx1"/>
                          </a:solidFill>
                          <a:latin typeface="Consolas" panose="020B0609020204030204" pitchFamily="49" charset="0"/>
                          <a:ea typeface="+mn-ea"/>
                          <a:cs typeface="+mn-cs"/>
                        </a:rPr>
                        <a:t>int</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etc</a:t>
                      </a:r>
                      <a:r>
                        <a:rPr lang="es-ES" sz="700" b="0" kern="1200" dirty="0">
                          <a:solidFill>
                            <a:schemeClr val="tx1"/>
                          </a:solidFill>
                          <a:latin typeface="Consolas" panose="020B0609020204030204" pitchFamily="49" charset="0"/>
                          <a:ea typeface="+mn-ea"/>
                          <a:cs typeface="+mn-cs"/>
                        </a:rPr>
                        <a:t>)</a:t>
                      </a:r>
                    </a:p>
                    <a:p>
                      <a:pPr marL="0" marR="0" lvl="0" indent="0" algn="l" defTabSz="179388" rtl="0" eaLnBrk="1" fontAlgn="auto" latinLnBrk="0" hangingPunct="1">
                        <a:lnSpc>
                          <a:spcPct val="100000"/>
                        </a:lnSpc>
                        <a:spcBef>
                          <a:spcPts val="0"/>
                        </a:spcBef>
                        <a:spcAft>
                          <a:spcPts val="200"/>
                        </a:spcAft>
                        <a:buClrTx/>
                        <a:buSzTx/>
                        <a:buFontTx/>
                        <a:buChar char="-"/>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UNION</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UNION ALL</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combina los resultados de dos o más instrucciones del tipo SELECT, permitiendo duplicados</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UNION ALL</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s-ES" sz="700" b="0" kern="1200" dirty="0">
                          <a:solidFill>
                            <a:schemeClr val="tx1"/>
                          </a:solidFill>
                          <a:latin typeface="Consolas" panose="020B0609020204030204" pitchFamily="49" charset="0"/>
                          <a:ea typeface="+mn-ea"/>
                          <a:cs typeface="+mn-cs"/>
                        </a:rPr>
                        <a:t>UNION y UNION ALL se pueden usar con ORDER BY y LIMIT</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IN (INTERSECT)</a:t>
                      </a:r>
                      <a:r>
                        <a:rPr lang="es-ES" sz="8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nos devuelve las filas de la primera tabla que son idénticas a las de la segunda tabla; no devuelve duplicados y devuelve valores coincidentes que son nulos</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columna1 IN (</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r>
                        <a:rPr lang="en-GB" sz="700" b="0" kern="1200" dirty="0" err="1">
                          <a:solidFill>
                            <a:schemeClr val="tx1"/>
                          </a:solidFill>
                          <a:latin typeface="Consolas" panose="020B0609020204030204" pitchFamily="49" charset="0"/>
                          <a:ea typeface="+mn-ea"/>
                          <a:cs typeface="+mn-cs"/>
                        </a:rPr>
                        <a:t>columna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NOT IN (EXCEPT)</a:t>
                      </a:r>
                      <a:r>
                        <a:rPr lang="en-GB" sz="700" b="0" kern="1200" dirty="0">
                          <a:solidFill>
                            <a:schemeClr val="tx1"/>
                          </a:solidFill>
                          <a:latin typeface="Consolas" panose="020B0609020204030204" pitchFamily="49" charset="0"/>
                          <a:ea typeface="+mn-ea"/>
                          <a:cs typeface="+mn-cs"/>
                        </a:rPr>
                        <a:t> n</a:t>
                      </a:r>
                      <a:r>
                        <a:rPr lang="es-ES" sz="700" b="0" kern="1200" dirty="0">
                          <a:solidFill>
                            <a:schemeClr val="tx1"/>
                          </a:solidFill>
                          <a:latin typeface="Consolas" panose="020B0609020204030204" pitchFamily="49" charset="0"/>
                          <a:ea typeface="+mn-ea"/>
                          <a:cs typeface="+mn-cs"/>
                        </a:rPr>
                        <a:t>os devuelve la filas de la primera tabla, que no se pueden encontrar en la segunda tabla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columna1 NOT IN (</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r>
                        <a:rPr lang="en-GB" sz="700" b="0" kern="1200" dirty="0" err="1">
                          <a:solidFill>
                            <a:schemeClr val="tx1"/>
                          </a:solidFill>
                          <a:latin typeface="Consolas" panose="020B0609020204030204" pitchFamily="49" charset="0"/>
                          <a:ea typeface="+mn-ea"/>
                          <a:cs typeface="+mn-cs"/>
                        </a:rPr>
                        <a:t>columna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311489808"/>
              </p:ext>
            </p:extLst>
          </p:nvPr>
        </p:nvGraphicFramePr>
        <p:xfrm>
          <a:off x="8453181" y="0"/>
          <a:ext cx="2990047" cy="8104385"/>
        </p:xfrm>
        <a:graphic>
          <a:graphicData uri="http://schemas.openxmlformats.org/drawingml/2006/table">
            <a:tbl>
              <a:tblPr firstRow="1" bandRow="1">
                <a:tableStyleId>{17292A2E-F333-43FB-9621-5CBBE7FDCDCB}</a:tableStyleId>
              </a:tblPr>
              <a:tblGrid>
                <a:gridCol w="2990047">
                  <a:extLst>
                    <a:ext uri="{9D8B030D-6E8A-4147-A177-3AD203B41FA5}">
                      <a16:colId xmlns:a16="http://schemas.microsoft.com/office/drawing/2014/main" val="1612534420"/>
                    </a:ext>
                  </a:extLst>
                </a:gridCol>
              </a:tblGrid>
              <a:tr h="293728">
                <a:tc>
                  <a:txBody>
                    <a:bodyPr/>
                    <a:lstStyle/>
                    <a:p>
                      <a:r>
                        <a:rPr lang="es-ES" sz="1400" b="1" kern="1200" dirty="0">
                          <a:solidFill>
                            <a:schemeClr val="tx1"/>
                          </a:solidFill>
                          <a:latin typeface="+mn-lt"/>
                          <a:ea typeface="+mn-ea"/>
                          <a:cs typeface="+mn-cs"/>
                        </a:rPr>
                        <a:t>CTE </a:t>
                      </a:r>
                      <a:r>
                        <a:rPr lang="es-ES" sz="1100" b="1" kern="1200" dirty="0">
                          <a:solidFill>
                            <a:schemeClr val="tx1"/>
                          </a:solidFill>
                          <a:latin typeface="+mn-lt"/>
                          <a:ea typeface="+mn-ea"/>
                          <a:cs typeface="+mn-cs"/>
                        </a:rPr>
                        <a:t>(</a:t>
                      </a:r>
                      <a:r>
                        <a:rPr lang="es-ES" sz="1100" b="1" kern="1200" dirty="0" err="1">
                          <a:solidFill>
                            <a:schemeClr val="tx1"/>
                          </a:solidFill>
                          <a:latin typeface="+mn-lt"/>
                          <a:ea typeface="+mn-ea"/>
                          <a:cs typeface="+mn-cs"/>
                        </a:rPr>
                        <a:t>Common</a:t>
                      </a:r>
                      <a:r>
                        <a:rPr lang="es-ES" sz="1100" b="1" kern="1200" dirty="0">
                          <a:solidFill>
                            <a:schemeClr val="tx1"/>
                          </a:solidFill>
                          <a:latin typeface="+mn-lt"/>
                          <a:ea typeface="+mn-ea"/>
                          <a:cs typeface="+mn-cs"/>
                        </a:rPr>
                        <a:t> Table </a:t>
                      </a:r>
                      <a:r>
                        <a:rPr lang="es-ES" sz="1100" b="1" kern="1200" dirty="0" err="1">
                          <a:solidFill>
                            <a:schemeClr val="tx1"/>
                          </a:solidFill>
                          <a:latin typeface="+mn-lt"/>
                          <a:ea typeface="+mn-ea"/>
                          <a:cs typeface="+mn-cs"/>
                        </a:rPr>
                        <a:t>Expression</a:t>
                      </a:r>
                      <a:r>
                        <a:rPr lang="es-ES" sz="1100" b="1" kern="1200" dirty="0">
                          <a:solidFill>
                            <a:schemeClr val="tx1"/>
                          </a:solidFill>
                          <a:latin typeface="+mn-lt"/>
                          <a:ea typeface="+mn-ea"/>
                          <a:cs typeface="+mn-cs"/>
                        </a:rPr>
                        <a:t>)</a:t>
                      </a:r>
                      <a:endParaRPr lang="es-ES"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4783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a:t>
                      </a:r>
                      <a:r>
                        <a:rPr lang="en-GB" sz="700" b="0" kern="1200" dirty="0" err="1">
                          <a:solidFill>
                            <a:schemeClr val="tx1"/>
                          </a:solidFill>
                          <a:latin typeface="Consolas" panose="020B0609020204030204" pitchFamily="49" charset="0"/>
                          <a:ea typeface="+mn-ea"/>
                          <a:cs typeface="+mn-cs"/>
                        </a:rPr>
                        <a:t>nombre_CTE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nombres_columnas</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AS (</a:t>
                      </a:r>
                      <a:r>
                        <a:rPr lang="en-GB" sz="700" b="0" kern="1200" dirty="0" err="1">
                          <a:solidFill>
                            <a:schemeClr val="tx1"/>
                          </a:solidFill>
                          <a:latin typeface="Consolas" panose="020B0609020204030204" pitchFamily="49" charset="0"/>
                          <a:ea typeface="+mn-ea"/>
                          <a:cs typeface="+mn-cs"/>
                        </a:rPr>
                        <a:t>consulta_CTE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Antes de SELECT, UPDATE o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DELETE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columna1, columna2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a:t>
                      </a:r>
                      <a:r>
                        <a:rPr lang="es-ES" sz="700" b="0" kern="1200" dirty="0" err="1">
                          <a:solidFill>
                            <a:schemeClr val="tx1"/>
                          </a:solidFill>
                          <a:latin typeface="Consolas" panose="020B0609020204030204" pitchFamily="49" charset="0"/>
                          <a:ea typeface="+mn-ea"/>
                          <a:cs typeface="+mn-cs"/>
                        </a:rPr>
                        <a:t>nombre_CTE</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Al comienzo de subconsultas dentro de otra consulta SELECT: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id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WITH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 ...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WITH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 AS dt ...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Justo antes del SELECT dentro de otras sentencias que contienen un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INSERT ... 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REPLACE ... 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CREATE TABLE ... WITH ... SELECT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cte1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cte2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cte1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cte2 AS (SELECT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cte1)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293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kern="1200" noProof="0" dirty="0">
                          <a:solidFill>
                            <a:schemeClr val="tx1"/>
                          </a:solidFill>
                          <a:latin typeface="+mn-lt"/>
                          <a:ea typeface="+mn-ea"/>
                          <a:cs typeface="+mn-cs"/>
                        </a:rPr>
                        <a:t>MySQL Connector/Python</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057175440"/>
                  </a:ext>
                </a:extLst>
              </a:tr>
              <a:tr h="271708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import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mysql.connector</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connect</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987425" marR="0" lvl="0" indent="-987425"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variable_cnx</a:t>
                      </a:r>
                      <a:r>
                        <a:rPr lang="es-ES" sz="700" b="1" kern="1200" dirty="0">
                          <a:solidFill>
                            <a:schemeClr val="tx1"/>
                          </a:solidFill>
                          <a:highlight>
                            <a:srgbClr val="51FDD8"/>
                          </a:highlight>
                          <a:latin typeface="Consolas" panose="020B0609020204030204" pitchFamily="49" charset="0"/>
                          <a:ea typeface="+mn-ea"/>
                          <a:cs typeface="+mn-cs"/>
                        </a:rPr>
                        <a:t> = </a:t>
                      </a:r>
                      <a:r>
                        <a:rPr lang="es-ES" sz="700" b="1" kern="1200" dirty="0" err="1">
                          <a:solidFill>
                            <a:schemeClr val="tx1"/>
                          </a:solidFill>
                          <a:highlight>
                            <a:srgbClr val="51FDD8"/>
                          </a:highlight>
                          <a:latin typeface="Consolas" panose="020B0609020204030204" pitchFamily="49" charset="0"/>
                          <a:ea typeface="+mn-ea"/>
                          <a:cs typeface="+mn-cs"/>
                        </a:rPr>
                        <a:t>mysql.connector.connect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user</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root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password</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AlumnaAdalab</a:t>
                      </a:r>
                      <a:r>
                        <a:rPr lang="es-ES" sz="700" b="1" kern="1200" dirty="0">
                          <a:solidFill>
                            <a:schemeClr val="tx1"/>
                          </a:solidFill>
                          <a:highlight>
                            <a:srgbClr val="51FDD8"/>
                          </a:highlight>
                          <a:latin typeface="Consolas" panose="020B0609020204030204" pitchFamily="49" charset="0"/>
                          <a:ea typeface="+mn-ea"/>
                          <a:cs typeface="+mn-cs"/>
                        </a:rPr>
                        <a:t>’, host='127.0.0.1’, </a:t>
                      </a:r>
                      <a:r>
                        <a:rPr lang="es-ES" sz="700" b="1" kern="1200" dirty="0" err="1">
                          <a:solidFill>
                            <a:schemeClr val="tx1"/>
                          </a:solidFill>
                          <a:highlight>
                            <a:srgbClr val="51FDD8"/>
                          </a:highlight>
                          <a:latin typeface="Consolas" panose="020B0609020204030204" pitchFamily="49" charset="0"/>
                          <a:ea typeface="+mn-ea"/>
                          <a:cs typeface="+mn-cs"/>
                        </a:rPr>
                        <a:t>database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nombre_BBDD</a:t>
                      </a:r>
                      <a:r>
                        <a:rPr lang="es-ES" sz="700" b="1" kern="1200" dirty="0">
                          <a:solidFill>
                            <a:schemeClr val="tx1"/>
                          </a:solidFill>
                          <a:highlight>
                            <a:srgbClr val="51FDD8"/>
                          </a:highlight>
                          <a:latin typeface="Consolas" panose="020B0609020204030204" pitchFamily="49" charset="0"/>
                          <a:ea typeface="+mn-ea"/>
                          <a:cs typeface="+mn-cs"/>
                        </a:rPr>
                        <a:t>’)</a:t>
                      </a:r>
                    </a:p>
                    <a:p>
                      <a:pPr marL="987425" marR="0" lvl="0" indent="-987425"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cnx.close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highlight>
                            <a:srgbClr val="51FDD8"/>
                          </a:highlight>
                          <a:uLnTx/>
                          <a:uFillTx/>
                          <a:latin typeface="+mn-lt"/>
                          <a:ea typeface="+mn-ea"/>
                          <a:cs typeface="+mn-cs"/>
                        </a:rPr>
                        <a:t>Añadir errores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51FDD8"/>
                          </a:highlight>
                          <a:latin typeface="Consolas" panose="020B0609020204030204" pitchFamily="49" charset="0"/>
                          <a:ea typeface="+mn-ea"/>
                          <a:cs typeface="+mn-cs"/>
                        </a:rPr>
                        <a:t>from </a:t>
                      </a:r>
                      <a:r>
                        <a:rPr lang="en-GB" sz="700" b="1" kern="1200" dirty="0" err="1">
                          <a:solidFill>
                            <a:schemeClr val="tx1"/>
                          </a:solidFill>
                          <a:highlight>
                            <a:srgbClr val="51FDD8"/>
                          </a:highlight>
                          <a:latin typeface="Consolas" panose="020B0609020204030204" pitchFamily="49" charset="0"/>
                          <a:ea typeface="+mn-ea"/>
                          <a:cs typeface="+mn-cs"/>
                        </a:rPr>
                        <a:t>mysql.connector</a:t>
                      </a:r>
                      <a:r>
                        <a:rPr lang="en-GB" sz="700" b="1" kern="1200" dirty="0">
                          <a:solidFill>
                            <a:schemeClr val="tx1"/>
                          </a:solidFill>
                          <a:highlight>
                            <a:srgbClr val="51FDD8"/>
                          </a:highlight>
                          <a:latin typeface="Consolas" panose="020B0609020204030204" pitchFamily="49" charset="0"/>
                          <a:ea typeface="+mn-ea"/>
                          <a:cs typeface="+mn-cs"/>
                        </a:rPr>
                        <a:t> import </a:t>
                      </a:r>
                      <a:r>
                        <a:rPr lang="en-GB" sz="700" b="1" kern="1200" dirty="0" err="1">
                          <a:solidFill>
                            <a:schemeClr val="tx1"/>
                          </a:solidFill>
                          <a:highlight>
                            <a:srgbClr val="51FDD8"/>
                          </a:highlight>
                          <a:latin typeface="Consolas" panose="020B0609020204030204" pitchFamily="49" charset="0"/>
                          <a:ea typeface="+mn-ea"/>
                          <a:cs typeface="+mn-cs"/>
                        </a:rPr>
                        <a:t>errorcode</a:t>
                      </a:r>
                      <a:r>
                        <a:rPr lang="en-GB" sz="700" b="0" kern="1200" dirty="0">
                          <a:solidFill>
                            <a:schemeClr val="tx1"/>
                          </a:solidFill>
                          <a:highlight>
                            <a:srgbClr val="51FDD8"/>
                          </a:highlight>
                          <a:latin typeface="Consolas" panose="020B0609020204030204" pitchFamily="49" charset="0"/>
                          <a:ea typeface="+mn-ea"/>
                          <a:cs typeface="+mn-cs"/>
                        </a:rPr>
                        <a:t> </a:t>
                      </a:r>
                      <a:r>
                        <a:rPr lang="en-GB" sz="700" b="0" kern="1200" dirty="0" err="1">
                          <a:solidFill>
                            <a:schemeClr val="tx1"/>
                          </a:solidFill>
                          <a:highlight>
                            <a:srgbClr val="51FDD8"/>
                          </a:highlight>
                          <a:latin typeface="Consolas" panose="020B0609020204030204" pitchFamily="49" charset="0"/>
                          <a:ea typeface="+mn-ea"/>
                          <a:cs typeface="+mn-cs"/>
                        </a:rPr>
                        <a:t>importar</a:t>
                      </a:r>
                      <a:r>
                        <a:rPr lang="en-GB" sz="700" b="0" kern="1200" dirty="0">
                          <a:solidFill>
                            <a:schemeClr val="tx1"/>
                          </a:solidFill>
                          <a:highlight>
                            <a:srgbClr val="51FDD8"/>
                          </a:highlight>
                          <a:latin typeface="Consolas" panose="020B0609020204030204" pitchFamily="49" charset="0"/>
                          <a:ea typeface="+mn-ea"/>
                          <a:cs typeface="+mn-cs"/>
                        </a:rPr>
                        <a:t> </a:t>
                      </a:r>
                      <a:r>
                        <a:rPr lang="en-GB" sz="700" b="0" kern="1200" dirty="0" err="1">
                          <a:solidFill>
                            <a:schemeClr val="tx1"/>
                          </a:solidFill>
                          <a:highlight>
                            <a:srgbClr val="51FDD8"/>
                          </a:highlight>
                          <a:latin typeface="Consolas" panose="020B0609020204030204" pitchFamily="49" charset="0"/>
                          <a:ea typeface="+mn-ea"/>
                          <a:cs typeface="+mn-cs"/>
                        </a:rPr>
                        <a:t>errores</a:t>
                      </a:r>
                      <a:endParaRPr lang="en-GB" sz="700" b="0" kern="1200" dirty="0">
                        <a:solidFill>
                          <a:schemeClr val="tx1"/>
                        </a:solidFill>
                        <a:highlight>
                          <a:srgbClr val="51FDD8"/>
                        </a:highlight>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mysql.connector.Error</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highlight>
                            <a:srgbClr val="51FDD8"/>
                          </a:highlight>
                          <a:latin typeface="Consolas" panose="020B0609020204030204" pitchFamily="49" charset="0"/>
                          <a:ea typeface="+mn-ea"/>
                          <a:cs typeface="+mn-cs"/>
                        </a:rPr>
                        <a:t>se puede usar en un try/</a:t>
                      </a:r>
                      <a:r>
                        <a:rPr lang="es-ES" sz="700" b="0" kern="1200" dirty="0" err="1">
                          <a:solidFill>
                            <a:schemeClr val="tx1"/>
                          </a:solidFill>
                          <a:highlight>
                            <a:srgbClr val="51FDD8"/>
                          </a:highlight>
                          <a:latin typeface="Consolas" panose="020B0609020204030204" pitchFamily="49" charset="0"/>
                          <a:ea typeface="+mn-ea"/>
                          <a:cs typeface="+mn-cs"/>
                        </a:rPr>
                        <a:t>except</a:t>
                      </a:r>
                      <a:endParaRPr lang="es-ES" sz="700" b="0" kern="1200" dirty="0">
                        <a:solidFill>
                          <a:schemeClr val="tx1"/>
                        </a:solidFill>
                        <a:highlight>
                          <a:srgbClr val="51FDD8"/>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print("Error Code:",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print("SQLSTATE",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print("Message", err.msg)</a:t>
                      </a:r>
                      <a:endParaRPr lang="es-ES" sz="700" b="0" kern="1200" dirty="0">
                        <a:solidFill>
                          <a:schemeClr val="tx1"/>
                        </a:solidFill>
                        <a:highlight>
                          <a:srgbClr val="51FDD8"/>
                        </a:highlight>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355634293"/>
                  </a:ext>
                </a:extLst>
              </a:tr>
            </a:tbl>
          </a:graphicData>
        </a:graphic>
      </p:graphicFrame>
      <p:graphicFrame>
        <p:nvGraphicFramePr>
          <p:cNvPr id="3" name="Table 2">
            <a:extLst>
              <a:ext uri="{FF2B5EF4-FFF2-40B4-BE49-F238E27FC236}">
                <a16:creationId xmlns:a16="http://schemas.microsoft.com/office/drawing/2014/main" id="{8FCA2C4B-66EE-F14B-59DC-4BE9589E7463}"/>
              </a:ext>
            </a:extLst>
          </p:cNvPr>
          <p:cNvGraphicFramePr>
            <a:graphicFrameLocks noGrp="1"/>
          </p:cNvGraphicFramePr>
          <p:nvPr>
            <p:extLst>
              <p:ext uri="{D42A27DB-BD31-4B8C-83A1-F6EECF244321}">
                <p14:modId xmlns:p14="http://schemas.microsoft.com/office/powerpoint/2010/main" val="2797937092"/>
              </p:ext>
            </p:extLst>
          </p:nvPr>
        </p:nvGraphicFramePr>
        <p:xfrm>
          <a:off x="5701561" y="0"/>
          <a:ext cx="2751620" cy="8110096"/>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3261255717"/>
                    </a:ext>
                  </a:extLst>
                </a:gridCol>
              </a:tblGrid>
              <a:tr h="293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kern="1200" dirty="0">
                          <a:solidFill>
                            <a:schemeClr val="tx1"/>
                          </a:solidFill>
                          <a:latin typeface="+mn-lt"/>
                          <a:ea typeface="+mn-ea"/>
                          <a:cs typeface="+mn-cs"/>
                        </a:rPr>
                        <a:t>Subconsultas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947159807"/>
                  </a:ext>
                </a:extLst>
              </a:tr>
              <a:tr h="3851799">
                <a:tc>
                  <a:txBody>
                    <a:bodyPr/>
                    <a:lstStyle/>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it-IT" sz="700" b="0" kern="1200" dirty="0">
                          <a:solidFill>
                            <a:schemeClr val="tx1"/>
                          </a:solidFill>
                          <a:latin typeface="Consolas" panose="020B0609020204030204" pitchFamily="49" charset="0"/>
                          <a:ea typeface="+mn-ea"/>
                          <a:cs typeface="+mn-cs"/>
                        </a:rPr>
                        <a:t>se pueden usar como condicion con HAVING o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id_empleada, nombre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empleadas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id_empleada IN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SELECT id_empleada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FROM empleadas_en_proyectos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WHERE id_proyecto=2); </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it-IT" sz="700" b="0" kern="1200" dirty="0">
                          <a:solidFill>
                            <a:schemeClr val="tx1"/>
                          </a:solidFill>
                          <a:latin typeface="Consolas" panose="020B0609020204030204" pitchFamily="49" charset="0"/>
                          <a:ea typeface="+mn-ea"/>
                          <a:cs typeface="+mn-cs"/>
                        </a:rPr>
                        <a:t>se pueden usar con los operadores IN, NOT IN, ANY y ALL</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ANY</a:t>
                      </a:r>
                      <a:r>
                        <a:rPr lang="it-IT" sz="700" b="0" kern="1200" dirty="0">
                          <a:solidFill>
                            <a:schemeClr val="tx1"/>
                          </a:solidFill>
                          <a:latin typeface="Consolas" panose="020B0609020204030204" pitchFamily="49" charset="0"/>
                          <a:ea typeface="+mn-ea"/>
                          <a:cs typeface="+mn-cs"/>
                        </a:rPr>
                        <a:t>: la condicion tiene que cumplir para al menos un valor en la subconsulta</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ALL</a:t>
                      </a:r>
                      <a:r>
                        <a:rPr lang="it-IT" sz="700" b="0" kern="1200" dirty="0">
                          <a:solidFill>
                            <a:schemeClr val="tx1"/>
                          </a:solidFill>
                          <a:latin typeface="Consolas" panose="020B0609020204030204" pitchFamily="49" charset="0"/>
                          <a:ea typeface="+mn-ea"/>
                          <a:cs typeface="+mn-cs"/>
                        </a:rPr>
                        <a:t>: la condicion tiene que cumplir para todos los valores en la subconsulta (usar con &gt;= o &lt;= o no devuelve nada)</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1000" b="1" kern="1200" dirty="0">
                          <a:solidFill>
                            <a:schemeClr val="tx1"/>
                          </a:solidFill>
                          <a:latin typeface="+mn-lt"/>
                          <a:ea typeface="+mn-ea"/>
                          <a:cs typeface="+mn-cs"/>
                        </a:rPr>
                        <a:t>Subqueries correlacionadas</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a:solidFill>
                            <a:schemeClr val="tx1"/>
                          </a:solidFill>
                          <a:latin typeface="Consolas" panose="020B0609020204030204" pitchFamily="49" charset="0"/>
                          <a:ea typeface="+mn-ea"/>
                          <a:cs typeface="+mn-cs"/>
                        </a:rPr>
                        <a:t>- una manera de comparar cada fila de una tabla contra un valor relacionada</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a:solidFill>
                            <a:schemeClr val="tx1"/>
                          </a:solidFill>
                          <a:latin typeface="Consolas" panose="020B0609020204030204" pitchFamily="49" charset="0"/>
                          <a:ea typeface="+mn-ea"/>
                          <a:cs typeface="+mn-cs"/>
                        </a:rPr>
                        <a:t>- se usa cuando la subquery devuelve un resultado diferente de la query principal</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a:solidFill>
                            <a:schemeClr val="tx1"/>
                          </a:solidFill>
                          <a:latin typeface="Consolas" panose="020B0609020204030204" pitchFamily="49" charset="0"/>
                          <a:ea typeface="+mn-ea"/>
                          <a:cs typeface="+mn-cs"/>
                        </a:rPr>
                        <a:t>- </a:t>
                      </a:r>
                      <a:r>
                        <a:rPr lang="es-ES" sz="700" b="0" kern="1200">
                          <a:solidFill>
                            <a:schemeClr val="tx1"/>
                          </a:solidFill>
                          <a:latin typeface="Consolas" panose="020B0609020204030204" pitchFamily="49" charset="0"/>
                          <a:ea typeface="+mn-ea"/>
                          <a:cs typeface="+mn-cs"/>
                        </a:rPr>
                        <a:t>se ejecuta por cada fila de la consulta principal</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a:solidFill>
                            <a:schemeClr val="tx1"/>
                          </a:solidFill>
                          <a:latin typeface="Consolas" panose="020B0609020204030204" pitchFamily="49" charset="0"/>
                          <a:ea typeface="+mn-ea"/>
                          <a:cs typeface="+mn-cs"/>
                        </a:rPr>
                        <a:t>SELECT * (o columnas)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a:solidFill>
                            <a:schemeClr val="tx1"/>
                          </a:solidFill>
                          <a:latin typeface="Consolas" panose="020B0609020204030204" pitchFamily="49" charset="0"/>
                          <a:ea typeface="+mn-ea"/>
                          <a:cs typeface="+mn-cs"/>
                        </a:rPr>
                        <a:t>FROM </a:t>
                      </a:r>
                      <a:r>
                        <a:rPr lang="it-IT" sz="700" b="0" kern="1200" dirty="0">
                          <a:solidFill>
                            <a:schemeClr val="tx1"/>
                          </a:solidFill>
                          <a:latin typeface="Consolas" panose="020B0609020204030204" pitchFamily="49" charset="0"/>
                          <a:ea typeface="+mn-ea"/>
                          <a:cs typeface="+mn-cs"/>
                        </a:rPr>
                        <a:t>tabla1 AS t1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o condición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SELECT columna o operacion (columna)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FROM tabla2 AS t2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WHERE t1.id = t2.id</a:t>
                      </a:r>
                      <a:r>
                        <a:rPr lang="it-IT" sz="700" b="0" kern="120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187749444"/>
                  </a:ext>
                </a:extLst>
              </a:tr>
              <a:tr h="311008">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it-IT" sz="1400" b="1" kern="1200" dirty="0">
                          <a:solidFill>
                            <a:schemeClr val="tx1"/>
                          </a:solidFill>
                          <a:latin typeface="+mn-lt"/>
                          <a:ea typeface="+mn-ea"/>
                          <a:cs typeface="+mn-cs"/>
                        </a:rPr>
                        <a:t>Wildcards y Regex</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454863501"/>
                  </a:ext>
                </a:extLst>
              </a:tr>
              <a:tr h="363859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LIKE y NOT LIKE</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patrones</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filtrar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strings; LIKE para </a:t>
                      </a:r>
                      <a:r>
                        <a:rPr lang="en-GB" sz="700" b="0" kern="1200" dirty="0" err="1">
                          <a:solidFill>
                            <a:schemeClr val="tx1"/>
                          </a:solidFill>
                          <a:latin typeface="Consolas" panose="020B0609020204030204" pitchFamily="49" charset="0"/>
                          <a:ea typeface="+mn-ea"/>
                          <a:cs typeface="+mn-cs"/>
                        </a:rPr>
                        <a:t>incluir</a:t>
                      </a:r>
                      <a:r>
                        <a:rPr lang="en-GB" sz="700" b="0" kern="1200" dirty="0">
                          <a:solidFill>
                            <a:schemeClr val="tx1"/>
                          </a:solidFill>
                          <a:latin typeface="Consolas" panose="020B0609020204030204" pitchFamily="49" charset="0"/>
                          <a:ea typeface="+mn-ea"/>
                          <a:cs typeface="+mn-cs"/>
                        </a:rPr>
                        <a:t> y NOT LIKE para </a:t>
                      </a:r>
                      <a:r>
                        <a:rPr lang="en-GB" sz="700" b="0" kern="1200" dirty="0" err="1">
                          <a:solidFill>
                            <a:schemeClr val="tx1"/>
                          </a:solidFill>
                          <a:latin typeface="Consolas" panose="020B0609020204030204" pitchFamily="49" charset="0"/>
                          <a:ea typeface="+mn-ea"/>
                          <a:cs typeface="+mn-cs"/>
                        </a:rPr>
                        <a:t>excluir</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LIKE ‘patron’;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que las coincidencias sean de un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 de cero o más caracteres</a:t>
                      </a:r>
                    </a:p>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_</a:t>
                      </a:r>
                      <a:r>
                        <a:rPr lang="es-ES" sz="700" b="0" kern="1200" dirty="0">
                          <a:solidFill>
                            <a:schemeClr val="tx1"/>
                          </a:solidFill>
                          <a:latin typeface="Consolas" panose="020B0609020204030204" pitchFamily="49" charset="0"/>
                          <a:ea typeface="+mn-ea"/>
                          <a:cs typeface="+mn-cs"/>
                        </a:rPr>
                        <a:t> realiza las coincidencias para cualquier carácter individual</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dirty="0">
                          <a:solidFill>
                            <a:schemeClr val="tx1"/>
                          </a:solidFill>
                          <a:latin typeface="Consolas" panose="020B0609020204030204" pitchFamily="49" charset="0"/>
                          <a:ea typeface="+mn-ea"/>
                          <a:cs typeface="+mn-cs"/>
                        </a:rPr>
                        <a:t>- caracteres reservadas de SQL se tienen que usar con \ delante: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\0 caracter nulo de ASCII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comillas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comillas dobles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nueva linea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barra invertida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porcentaje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\_ barra baja</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REGEX</a:t>
                      </a:r>
                      <a:endParaRPr lang="it-IT" sz="700" b="1" kern="1200" dirty="0">
                        <a:solidFill>
                          <a:schemeClr val="tx1"/>
                        </a:solidFill>
                        <a:highlight>
                          <a:srgbClr val="51FDD8"/>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REGEXP ‘</a:t>
                      </a:r>
                      <a:r>
                        <a:rPr lang="en-GB" sz="700" b="0" kern="1200" dirty="0" err="1">
                          <a:solidFill>
                            <a:schemeClr val="tx1"/>
                          </a:solidFill>
                          <a:latin typeface="Consolas" panose="020B0609020204030204" pitchFamily="49" charset="0"/>
                          <a:ea typeface="+mn-ea"/>
                          <a:cs typeface="+mn-cs"/>
                        </a:rPr>
                        <a:t>patron_</a:t>
                      </a:r>
                      <a:r>
                        <a:rPr lang="en-GB" sz="700" b="0" kern="1200" err="1">
                          <a:solidFill>
                            <a:schemeClr val="tx1"/>
                          </a:solidFill>
                          <a:latin typeface="Consolas" panose="020B0609020204030204" pitchFamily="49" charset="0"/>
                          <a:ea typeface="+mn-ea"/>
                          <a:cs typeface="+mn-cs"/>
                        </a:rPr>
                        <a:t>regex</a:t>
                      </a:r>
                      <a:r>
                        <a:rPr lang="en-GB" sz="700" b="0" kern="1200">
                          <a:solidFill>
                            <a:schemeClr val="tx1"/>
                          </a:solidFill>
                          <a:latin typeface="Consolas" panose="020B0609020204030204" pitchFamily="49" charset="0"/>
                          <a:ea typeface="+mn-ea"/>
                          <a:cs typeface="+mn-cs"/>
                        </a:rPr>
                        <a:t>’;</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197518436"/>
                  </a:ext>
                </a:extLst>
              </a:tr>
            </a:tbl>
          </a:graphicData>
        </a:graphic>
      </p:graphicFrame>
      <p:graphicFrame>
        <p:nvGraphicFramePr>
          <p:cNvPr id="9" name="Table 9">
            <a:extLst>
              <a:ext uri="{FF2B5EF4-FFF2-40B4-BE49-F238E27FC236}">
                <a16:creationId xmlns:a16="http://schemas.microsoft.com/office/drawing/2014/main" id="{5AC0F74C-76EA-9B54-E1E2-E39E8C7AF2B7}"/>
              </a:ext>
            </a:extLst>
          </p:cNvPr>
          <p:cNvGraphicFramePr>
            <a:graphicFrameLocks noGrp="1"/>
          </p:cNvGraphicFramePr>
          <p:nvPr>
            <p:extLst>
              <p:ext uri="{D42A27DB-BD31-4B8C-83A1-F6EECF244321}">
                <p14:modId xmlns:p14="http://schemas.microsoft.com/office/powerpoint/2010/main" val="1247978645"/>
              </p:ext>
            </p:extLst>
          </p:nvPr>
        </p:nvGraphicFramePr>
        <p:xfrm>
          <a:off x="2942896" y="5191748"/>
          <a:ext cx="2765708" cy="2907679"/>
        </p:xfrm>
        <a:graphic>
          <a:graphicData uri="http://schemas.openxmlformats.org/drawingml/2006/table">
            <a:tbl>
              <a:tblPr firstRow="1" bandRow="1">
                <a:tableStyleId>{5C22544A-7EE6-4342-B048-85BDC9FD1C3A}</a:tableStyleId>
              </a:tblPr>
              <a:tblGrid>
                <a:gridCol w="1382854">
                  <a:extLst>
                    <a:ext uri="{9D8B030D-6E8A-4147-A177-3AD203B41FA5}">
                      <a16:colId xmlns:a16="http://schemas.microsoft.com/office/drawing/2014/main" val="3915869912"/>
                    </a:ext>
                  </a:extLst>
                </a:gridCol>
                <a:gridCol w="1382854">
                  <a:extLst>
                    <a:ext uri="{9D8B030D-6E8A-4147-A177-3AD203B41FA5}">
                      <a16:colId xmlns:a16="http://schemas.microsoft.com/office/drawing/2014/main" val="551438525"/>
                    </a:ext>
                  </a:extLst>
                </a:gridCol>
              </a:tblGrid>
              <a:tr h="316300">
                <a:tc>
                  <a:txBody>
                    <a:bodyPr/>
                    <a:lstStyle/>
                    <a:p>
                      <a:r>
                        <a:rPr lang="en-AU" sz="1100" dirty="0">
                          <a:solidFill>
                            <a:schemeClr val="tx1"/>
                          </a:solidFill>
                        </a:rPr>
                        <a:t>Orden de </a:t>
                      </a:r>
                      <a:r>
                        <a:rPr lang="en-AU" sz="1100" dirty="0" err="1">
                          <a:solidFill>
                            <a:schemeClr val="tx1"/>
                          </a:solidFill>
                        </a:rPr>
                        <a:t>escritura</a:t>
                      </a:r>
                      <a:endParaRPr lang="en-GB" sz="1100" dirty="0">
                        <a:solidFill>
                          <a:schemeClr val="tx1"/>
                        </a:solidFill>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tc>
                  <a:txBody>
                    <a:bodyPr/>
                    <a:lstStyle/>
                    <a:p>
                      <a:r>
                        <a:rPr lang="en-AU" sz="1100" dirty="0">
                          <a:solidFill>
                            <a:schemeClr val="tx1"/>
                          </a:solidFill>
                        </a:rPr>
                        <a:t>Orden de </a:t>
                      </a:r>
                      <a:r>
                        <a:rPr lang="en-AU" sz="1100" dirty="0" err="1">
                          <a:solidFill>
                            <a:schemeClr val="tx1"/>
                          </a:solidFill>
                        </a:rPr>
                        <a:t>ejecución</a:t>
                      </a:r>
                      <a:endParaRPr lang="en-GB" sz="1100" dirty="0">
                        <a:solidFill>
                          <a:schemeClr val="tx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1531508834"/>
                  </a:ext>
                </a:extLst>
              </a:tr>
              <a:tr h="287931">
                <a:tc>
                  <a:txBody>
                    <a:bodyPr/>
                    <a:lstStyle/>
                    <a:p>
                      <a:r>
                        <a:rPr lang="en-AU" sz="1050" dirty="0">
                          <a:latin typeface="Consolas" panose="020B0609020204030204" pitchFamily="49" charset="0"/>
                        </a:rPr>
                        <a:t>SELECT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FROM</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764075740"/>
                  </a:ext>
                </a:extLst>
              </a:tr>
              <a:tr h="287931">
                <a:tc>
                  <a:txBody>
                    <a:bodyPr/>
                    <a:lstStyle/>
                    <a:p>
                      <a:r>
                        <a:rPr lang="en-AU" sz="1050" dirty="0">
                          <a:latin typeface="Consolas" panose="020B0609020204030204" pitchFamily="49" charset="0"/>
                        </a:rPr>
                        <a:t>DISTINCT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JOIN</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275208268"/>
                  </a:ext>
                </a:extLst>
              </a:tr>
              <a:tr h="287931">
                <a:tc>
                  <a:txBody>
                    <a:bodyPr/>
                    <a:lstStyle/>
                    <a:p>
                      <a:r>
                        <a:rPr lang="en-AU" sz="1050" dirty="0">
                          <a:latin typeface="Consolas" panose="020B0609020204030204" pitchFamily="49" charset="0"/>
                        </a:rPr>
                        <a:t>FROM</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WHERE</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524395583"/>
                  </a:ext>
                </a:extLst>
              </a:tr>
              <a:tr h="287931">
                <a:tc>
                  <a:txBody>
                    <a:bodyPr/>
                    <a:lstStyle/>
                    <a:p>
                      <a:r>
                        <a:rPr lang="en-AU" sz="1050" dirty="0">
                          <a:latin typeface="Consolas" panose="020B0609020204030204" pitchFamily="49" charset="0"/>
                        </a:rPr>
                        <a:t>JOINS</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GROUP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784942663"/>
                  </a:ext>
                </a:extLst>
              </a:tr>
              <a:tr h="287931">
                <a:tc>
                  <a:txBody>
                    <a:bodyPr/>
                    <a:lstStyle/>
                    <a:p>
                      <a:r>
                        <a:rPr lang="en-AU" sz="1050" dirty="0">
                          <a:latin typeface="Consolas" panose="020B0609020204030204" pitchFamily="49" charset="0"/>
                        </a:rPr>
                        <a:t>WHERE</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HAVING</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344188311"/>
                  </a:ext>
                </a:extLst>
              </a:tr>
              <a:tr h="287931">
                <a:tc>
                  <a:txBody>
                    <a:bodyPr/>
                    <a:lstStyle/>
                    <a:p>
                      <a:r>
                        <a:rPr lang="en-AU" sz="1050" dirty="0">
                          <a:latin typeface="Consolas" panose="020B0609020204030204" pitchFamily="49" charset="0"/>
                        </a:rPr>
                        <a:t>GROUP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SELECT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562335690"/>
                  </a:ext>
                </a:extLst>
              </a:tr>
              <a:tr h="287931">
                <a:tc>
                  <a:txBody>
                    <a:bodyPr/>
                    <a:lstStyle/>
                    <a:p>
                      <a:r>
                        <a:rPr lang="en-AU" sz="1050" dirty="0">
                          <a:latin typeface="Consolas" panose="020B0609020204030204" pitchFamily="49" charset="0"/>
                        </a:rPr>
                        <a:t>HAVING</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DISTINCT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614537237"/>
                  </a:ext>
                </a:extLst>
              </a:tr>
              <a:tr h="287931">
                <a:tc>
                  <a:txBody>
                    <a:bodyPr/>
                    <a:lstStyle/>
                    <a:p>
                      <a:r>
                        <a:rPr lang="en-AU" sz="1050" dirty="0">
                          <a:latin typeface="Consolas" panose="020B0609020204030204" pitchFamily="49" charset="0"/>
                        </a:rPr>
                        <a:t>ORDER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ORDER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4024001751"/>
                  </a:ext>
                </a:extLst>
              </a:tr>
              <a:tr h="287931">
                <a:tc>
                  <a:txBody>
                    <a:bodyPr/>
                    <a:lstStyle/>
                    <a:p>
                      <a:r>
                        <a:rPr lang="en-AU" sz="1050" dirty="0">
                          <a:latin typeface="Consolas" panose="020B0609020204030204" pitchFamily="49" charset="0"/>
                        </a:rPr>
                        <a:t>LIMIT - OFFSET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LIMIT - OFFSET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192285272"/>
                  </a:ext>
                </a:extLst>
              </a:tr>
            </a:tbl>
          </a:graphicData>
        </a:graphic>
      </p:graphicFrame>
      <p:graphicFrame>
        <p:nvGraphicFramePr>
          <p:cNvPr id="2" name="Table 1">
            <a:extLst>
              <a:ext uri="{FF2B5EF4-FFF2-40B4-BE49-F238E27FC236}">
                <a16:creationId xmlns:a16="http://schemas.microsoft.com/office/drawing/2014/main" id="{A58C42AF-C655-C1E6-D1BE-8168EA9EC720}"/>
              </a:ext>
            </a:extLst>
          </p:cNvPr>
          <p:cNvGraphicFramePr>
            <a:graphicFrameLocks noGrp="1"/>
          </p:cNvGraphicFramePr>
          <p:nvPr>
            <p:extLst>
              <p:ext uri="{D42A27DB-BD31-4B8C-83A1-F6EECF244321}">
                <p14:modId xmlns:p14="http://schemas.microsoft.com/office/powerpoint/2010/main" val="1335787712"/>
              </p:ext>
            </p:extLst>
          </p:nvPr>
        </p:nvGraphicFramePr>
        <p:xfrm>
          <a:off x="11450272" y="-1"/>
          <a:ext cx="2949941" cy="8094956"/>
        </p:xfrm>
        <a:graphic>
          <a:graphicData uri="http://schemas.openxmlformats.org/drawingml/2006/table">
            <a:tbl>
              <a:tblPr firstRow="1" bandRow="1">
                <a:tableStyleId>{17292A2E-F333-43FB-9621-5CBBE7FDCDCB}</a:tableStyleId>
              </a:tblPr>
              <a:tblGrid>
                <a:gridCol w="2949941">
                  <a:extLst>
                    <a:ext uri="{9D8B030D-6E8A-4147-A177-3AD203B41FA5}">
                      <a16:colId xmlns:a16="http://schemas.microsoft.com/office/drawing/2014/main" val="1599308164"/>
                    </a:ext>
                  </a:extLst>
                </a:gridCol>
              </a:tblGrid>
              <a:tr h="235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kern="1200" noProof="0" dirty="0">
                          <a:solidFill>
                            <a:schemeClr val="tx1"/>
                          </a:solidFill>
                          <a:latin typeface="+mn-lt"/>
                          <a:ea typeface="+mn-ea"/>
                          <a:cs typeface="+mn-cs"/>
                        </a:rPr>
                        <a:t>MySQL Connector/Python</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961191635"/>
                  </a:ext>
                </a:extLst>
              </a:tr>
              <a:tr h="7670093">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a:t>
                      </a:r>
                      <a:r>
                        <a:rPr lang="es-ES" sz="700" b="1" kern="1200" dirty="0">
                          <a:solidFill>
                            <a:schemeClr val="tx1"/>
                          </a:solidFill>
                          <a:highlight>
                            <a:srgbClr val="51FDD8"/>
                          </a:highlight>
                          <a:latin typeface="Consolas" panose="020B0609020204030204" pitchFamily="49" charset="0"/>
                          <a:ea typeface="+mn-ea"/>
                          <a:cs typeface="+mn-cs"/>
                        </a:rPr>
                        <a:t> = </a:t>
                      </a:r>
                      <a:r>
                        <a:rPr lang="es-ES" sz="700" b="1" kern="1200" dirty="0" err="1">
                          <a:solidFill>
                            <a:schemeClr val="tx1"/>
                          </a:solidFill>
                          <a:highlight>
                            <a:srgbClr val="51FDD8"/>
                          </a:highlight>
                          <a:latin typeface="Consolas" panose="020B0609020204030204" pitchFamily="49" charset="0"/>
                          <a:ea typeface="+mn-ea"/>
                          <a:cs typeface="+mn-cs"/>
                        </a:rPr>
                        <a:t>cnx.cursor</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variable_cursor.close</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 = (“SQL </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import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datetime.date</a:t>
                      </a:r>
                      <a:r>
                        <a:rPr lang="es-ES" sz="700" b="1" kern="1200" dirty="0">
                          <a:solidFill>
                            <a:schemeClr val="tx1"/>
                          </a:solidFill>
                          <a:highlight>
                            <a:srgbClr val="51FDD8"/>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 = “SQL </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COLUMNS FROM </a:t>
                      </a:r>
                      <a:r>
                        <a:rPr lang="es-ES" sz="700" b="1" kern="1200" dirty="0" err="1">
                          <a:solidFill>
                            <a:schemeClr val="tx1"/>
                          </a:solidFill>
                          <a:highlight>
                            <a:srgbClr val="51FDD8"/>
                          </a:highlight>
                          <a:latin typeface="Consolas" panose="020B0609020204030204" pitchFamily="49" charset="0"/>
                          <a:ea typeface="+mn-ea"/>
                          <a:cs typeface="+mn-cs"/>
                        </a:rPr>
                        <a:t>bbdd.table</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TIPO, nombre_columna2 TIPO2)”)</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ALTERACIONES”)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numero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028344703"/>
                  </a:ext>
                </a:extLst>
              </a:tr>
            </a:tbl>
          </a:graphicData>
        </a:graphic>
      </p:graphicFrame>
    </p:spTree>
    <p:extLst>
      <p:ext uri="{BB962C8B-B14F-4D97-AF65-F5344CB8AC3E}">
        <p14:creationId xmlns:p14="http://schemas.microsoft.com/office/powerpoint/2010/main" val="303367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4302</TotalTime>
  <Words>3596</Words>
  <Application>Microsoft Office PowerPoint</Application>
  <PresentationFormat>Custom</PresentationFormat>
  <Paragraphs>469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Consolas</vt:lpstr>
      <vt:lpstr>Symbol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30</cp:revision>
  <dcterms:created xsi:type="dcterms:W3CDTF">2023-03-03T14:24:35Z</dcterms:created>
  <dcterms:modified xsi:type="dcterms:W3CDTF">2023-06-14T15:05:42Z</dcterms:modified>
</cp:coreProperties>
</file>