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9"/>
  </p:notesMasterIdLst>
  <p:sldIdLst>
    <p:sldId id="256" r:id="rId2"/>
    <p:sldId id="258" r:id="rId3"/>
    <p:sldId id="261" r:id="rId4"/>
    <p:sldId id="260" r:id="rId5"/>
    <p:sldId id="262" r:id="rId6"/>
    <p:sldId id="264" r:id="rId7"/>
    <p:sldId id="265" r:id="rId8"/>
  </p:sldIdLst>
  <p:sldSz cx="14400213" cy="80994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FF"/>
    <a:srgbClr val="E487FD"/>
    <a:srgbClr val="DC68FC"/>
    <a:srgbClr val="ECA8FE"/>
    <a:srgbClr val="E5A6EC"/>
    <a:srgbClr val="03D3FD"/>
    <a:srgbClr val="99DAF1"/>
    <a:srgbClr val="20AEE0"/>
    <a:srgbClr val="FF9BDB"/>
    <a:srgbClr val="FFC6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971" autoAdjust="0"/>
    <p:restoredTop sz="96652" autoAdjust="0"/>
  </p:normalViewPr>
  <p:slideViewPr>
    <p:cSldViewPr snapToGrid="0">
      <p:cViewPr>
        <p:scale>
          <a:sx n="75" d="100"/>
          <a:sy n="75" d="100"/>
        </p:scale>
        <p:origin x="1980" y="4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2CC11F-A8F4-4FDA-8981-FFBE029F8DEA}" type="datetimeFigureOut">
              <a:rPr lang="en-GB" smtClean="0"/>
              <a:t>08/05/2023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EC1327-4A50-4DF2-9247-AA681A2D1F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66397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EC1327-4A50-4DF2-9247-AA681A2D1F1C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00189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0027" y="1325531"/>
            <a:ext cx="10800160" cy="2819800"/>
          </a:xfrm>
        </p:spPr>
        <p:txBody>
          <a:bodyPr anchor="b"/>
          <a:lstStyle>
            <a:lvl1pPr algn="ctr">
              <a:defRPr sz="708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0027" y="4254073"/>
            <a:ext cx="10800160" cy="1955486"/>
          </a:xfrm>
        </p:spPr>
        <p:txBody>
          <a:bodyPr/>
          <a:lstStyle>
            <a:lvl1pPr marL="0" indent="0" algn="ctr">
              <a:buNone/>
              <a:defRPr sz="2834"/>
            </a:lvl1pPr>
            <a:lvl2pPr marL="539953" indent="0" algn="ctr">
              <a:buNone/>
              <a:defRPr sz="2362"/>
            </a:lvl2pPr>
            <a:lvl3pPr marL="1079906" indent="0" algn="ctr">
              <a:buNone/>
              <a:defRPr sz="2126"/>
            </a:lvl3pPr>
            <a:lvl4pPr marL="1619860" indent="0" algn="ctr">
              <a:buNone/>
              <a:defRPr sz="1890"/>
            </a:lvl4pPr>
            <a:lvl5pPr marL="2159813" indent="0" algn="ctr">
              <a:buNone/>
              <a:defRPr sz="1890"/>
            </a:lvl5pPr>
            <a:lvl6pPr marL="2699766" indent="0" algn="ctr">
              <a:buNone/>
              <a:defRPr sz="1890"/>
            </a:lvl6pPr>
            <a:lvl7pPr marL="3239719" indent="0" algn="ctr">
              <a:buNone/>
              <a:defRPr sz="1890"/>
            </a:lvl7pPr>
            <a:lvl8pPr marL="3779672" indent="0" algn="ctr">
              <a:buNone/>
              <a:defRPr sz="1890"/>
            </a:lvl8pPr>
            <a:lvl9pPr marL="4319626" indent="0" algn="ctr">
              <a:buNone/>
              <a:defRPr sz="189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7E4B9-3739-4D0F-A24D-ABA510332F03}" type="datetimeFigureOut">
              <a:rPr lang="en-GB" smtClean="0"/>
              <a:t>08/05/2023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04A8C-6489-4C2B-917A-4A04BAAB3D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9909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7E4B9-3739-4D0F-A24D-ABA510332F03}" type="datetimeFigureOut">
              <a:rPr lang="en-GB" smtClean="0"/>
              <a:t>08/05/2023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04A8C-6489-4C2B-917A-4A04BAAB3D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2315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05152" y="431220"/>
            <a:ext cx="3105046" cy="68638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015" y="431220"/>
            <a:ext cx="9135135" cy="68638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7E4B9-3739-4D0F-A24D-ABA510332F03}" type="datetimeFigureOut">
              <a:rPr lang="en-GB" smtClean="0"/>
              <a:t>08/05/2023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04A8C-6489-4C2B-917A-4A04BAAB3D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3594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7E4B9-3739-4D0F-A24D-ABA510332F03}" type="datetimeFigureOut">
              <a:rPr lang="en-GB" smtClean="0"/>
              <a:t>08/05/2023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04A8C-6489-4C2B-917A-4A04BAAB3D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9680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514" y="2019233"/>
            <a:ext cx="12420184" cy="3369135"/>
          </a:xfrm>
        </p:spPr>
        <p:txBody>
          <a:bodyPr anchor="b"/>
          <a:lstStyle>
            <a:lvl1pPr>
              <a:defRPr sz="708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514" y="5420241"/>
            <a:ext cx="12420184" cy="1771749"/>
          </a:xfrm>
        </p:spPr>
        <p:txBody>
          <a:bodyPr/>
          <a:lstStyle>
            <a:lvl1pPr marL="0" indent="0">
              <a:buNone/>
              <a:defRPr sz="2834">
                <a:solidFill>
                  <a:schemeClr val="tx1">
                    <a:tint val="75000"/>
                  </a:schemeClr>
                </a:solidFill>
              </a:defRPr>
            </a:lvl1pPr>
            <a:lvl2pPr marL="539953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2pPr>
            <a:lvl3pPr marL="1079906" indent="0">
              <a:buNone/>
              <a:defRPr sz="2126">
                <a:solidFill>
                  <a:schemeClr val="tx1">
                    <a:tint val="75000"/>
                  </a:schemeClr>
                </a:solidFill>
              </a:defRPr>
            </a:lvl3pPr>
            <a:lvl4pPr marL="161986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4pPr>
            <a:lvl5pPr marL="2159813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5pPr>
            <a:lvl6pPr marL="2699766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6pPr>
            <a:lvl7pPr marL="3239719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7pPr>
            <a:lvl8pPr marL="3779672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8pPr>
            <a:lvl9pPr marL="4319626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7E4B9-3739-4D0F-A24D-ABA510332F03}" type="datetimeFigureOut">
              <a:rPr lang="en-GB" smtClean="0"/>
              <a:t>08/05/2023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04A8C-6489-4C2B-917A-4A04BAAB3D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031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014" y="2156097"/>
            <a:ext cx="6120091" cy="51390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90108" y="2156097"/>
            <a:ext cx="6120091" cy="51390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7E4B9-3739-4D0F-A24D-ABA510332F03}" type="datetimeFigureOut">
              <a:rPr lang="en-GB" smtClean="0"/>
              <a:t>08/05/2023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04A8C-6489-4C2B-917A-4A04BAAB3D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3839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431220"/>
            <a:ext cx="12420184" cy="156551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1891" y="1985485"/>
            <a:ext cx="6091965" cy="973055"/>
          </a:xfrm>
        </p:spPr>
        <p:txBody>
          <a:bodyPr anchor="b"/>
          <a:lstStyle>
            <a:lvl1pPr marL="0" indent="0">
              <a:buNone/>
              <a:defRPr sz="2834" b="1"/>
            </a:lvl1pPr>
            <a:lvl2pPr marL="539953" indent="0">
              <a:buNone/>
              <a:defRPr sz="2362" b="1"/>
            </a:lvl2pPr>
            <a:lvl3pPr marL="1079906" indent="0">
              <a:buNone/>
              <a:defRPr sz="2126" b="1"/>
            </a:lvl3pPr>
            <a:lvl4pPr marL="1619860" indent="0">
              <a:buNone/>
              <a:defRPr sz="1890" b="1"/>
            </a:lvl4pPr>
            <a:lvl5pPr marL="2159813" indent="0">
              <a:buNone/>
              <a:defRPr sz="1890" b="1"/>
            </a:lvl5pPr>
            <a:lvl6pPr marL="2699766" indent="0">
              <a:buNone/>
              <a:defRPr sz="1890" b="1"/>
            </a:lvl6pPr>
            <a:lvl7pPr marL="3239719" indent="0">
              <a:buNone/>
              <a:defRPr sz="1890" b="1"/>
            </a:lvl7pPr>
            <a:lvl8pPr marL="3779672" indent="0">
              <a:buNone/>
              <a:defRPr sz="1890" b="1"/>
            </a:lvl8pPr>
            <a:lvl9pPr marL="4319626" indent="0">
              <a:buNone/>
              <a:defRPr sz="189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1891" y="2958540"/>
            <a:ext cx="6091965" cy="43515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90108" y="1985485"/>
            <a:ext cx="6121966" cy="973055"/>
          </a:xfrm>
        </p:spPr>
        <p:txBody>
          <a:bodyPr anchor="b"/>
          <a:lstStyle>
            <a:lvl1pPr marL="0" indent="0">
              <a:buNone/>
              <a:defRPr sz="2834" b="1"/>
            </a:lvl1pPr>
            <a:lvl2pPr marL="539953" indent="0">
              <a:buNone/>
              <a:defRPr sz="2362" b="1"/>
            </a:lvl2pPr>
            <a:lvl3pPr marL="1079906" indent="0">
              <a:buNone/>
              <a:defRPr sz="2126" b="1"/>
            </a:lvl3pPr>
            <a:lvl4pPr marL="1619860" indent="0">
              <a:buNone/>
              <a:defRPr sz="1890" b="1"/>
            </a:lvl4pPr>
            <a:lvl5pPr marL="2159813" indent="0">
              <a:buNone/>
              <a:defRPr sz="1890" b="1"/>
            </a:lvl5pPr>
            <a:lvl6pPr marL="2699766" indent="0">
              <a:buNone/>
              <a:defRPr sz="1890" b="1"/>
            </a:lvl6pPr>
            <a:lvl7pPr marL="3239719" indent="0">
              <a:buNone/>
              <a:defRPr sz="1890" b="1"/>
            </a:lvl7pPr>
            <a:lvl8pPr marL="3779672" indent="0">
              <a:buNone/>
              <a:defRPr sz="1890" b="1"/>
            </a:lvl8pPr>
            <a:lvl9pPr marL="4319626" indent="0">
              <a:buNone/>
              <a:defRPr sz="189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90108" y="2958540"/>
            <a:ext cx="6121966" cy="43515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7E4B9-3739-4D0F-A24D-ABA510332F03}" type="datetimeFigureOut">
              <a:rPr lang="en-GB" smtClean="0"/>
              <a:t>08/05/2023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04A8C-6489-4C2B-917A-4A04BAAB3D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3185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7E4B9-3739-4D0F-A24D-ABA510332F03}" type="datetimeFigureOut">
              <a:rPr lang="en-GB" smtClean="0"/>
              <a:t>08/05/2023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04A8C-6489-4C2B-917A-4A04BAAB3D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3797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7E4B9-3739-4D0F-A24D-ABA510332F03}" type="datetimeFigureOut">
              <a:rPr lang="en-GB" smtClean="0"/>
              <a:t>08/05/2023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04A8C-6489-4C2B-917A-4A04BAAB3D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8692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1" y="539962"/>
            <a:ext cx="4644443" cy="1889866"/>
          </a:xfrm>
        </p:spPr>
        <p:txBody>
          <a:bodyPr anchor="b"/>
          <a:lstStyle>
            <a:lvl1pPr>
              <a:defRPr sz="377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1966" y="1166168"/>
            <a:ext cx="7290108" cy="5755841"/>
          </a:xfrm>
        </p:spPr>
        <p:txBody>
          <a:bodyPr/>
          <a:lstStyle>
            <a:lvl1pPr>
              <a:defRPr sz="3779"/>
            </a:lvl1pPr>
            <a:lvl2pPr>
              <a:defRPr sz="3307"/>
            </a:lvl2pPr>
            <a:lvl3pPr>
              <a:defRPr sz="2834"/>
            </a:lvl3pPr>
            <a:lvl4pPr>
              <a:defRPr sz="2362"/>
            </a:lvl4pPr>
            <a:lvl5pPr>
              <a:defRPr sz="2362"/>
            </a:lvl5pPr>
            <a:lvl6pPr>
              <a:defRPr sz="2362"/>
            </a:lvl6pPr>
            <a:lvl7pPr>
              <a:defRPr sz="2362"/>
            </a:lvl7pPr>
            <a:lvl8pPr>
              <a:defRPr sz="2362"/>
            </a:lvl8pPr>
            <a:lvl9pPr>
              <a:defRPr sz="236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1" y="2429828"/>
            <a:ext cx="4644443" cy="4501556"/>
          </a:xfrm>
        </p:spPr>
        <p:txBody>
          <a:bodyPr/>
          <a:lstStyle>
            <a:lvl1pPr marL="0" indent="0">
              <a:buNone/>
              <a:defRPr sz="1890"/>
            </a:lvl1pPr>
            <a:lvl2pPr marL="539953" indent="0">
              <a:buNone/>
              <a:defRPr sz="1653"/>
            </a:lvl2pPr>
            <a:lvl3pPr marL="1079906" indent="0">
              <a:buNone/>
              <a:defRPr sz="1417"/>
            </a:lvl3pPr>
            <a:lvl4pPr marL="1619860" indent="0">
              <a:buNone/>
              <a:defRPr sz="1181"/>
            </a:lvl4pPr>
            <a:lvl5pPr marL="2159813" indent="0">
              <a:buNone/>
              <a:defRPr sz="1181"/>
            </a:lvl5pPr>
            <a:lvl6pPr marL="2699766" indent="0">
              <a:buNone/>
              <a:defRPr sz="1181"/>
            </a:lvl6pPr>
            <a:lvl7pPr marL="3239719" indent="0">
              <a:buNone/>
              <a:defRPr sz="1181"/>
            </a:lvl7pPr>
            <a:lvl8pPr marL="3779672" indent="0">
              <a:buNone/>
              <a:defRPr sz="1181"/>
            </a:lvl8pPr>
            <a:lvl9pPr marL="4319626" indent="0">
              <a:buNone/>
              <a:defRPr sz="118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7E4B9-3739-4D0F-A24D-ABA510332F03}" type="datetimeFigureOut">
              <a:rPr lang="en-GB" smtClean="0"/>
              <a:t>08/05/2023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04A8C-6489-4C2B-917A-4A04BAAB3D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1737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1" y="539962"/>
            <a:ext cx="4644443" cy="1889866"/>
          </a:xfrm>
        </p:spPr>
        <p:txBody>
          <a:bodyPr anchor="b"/>
          <a:lstStyle>
            <a:lvl1pPr>
              <a:defRPr sz="377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21966" y="1166168"/>
            <a:ext cx="7290108" cy="5755841"/>
          </a:xfrm>
        </p:spPr>
        <p:txBody>
          <a:bodyPr anchor="t"/>
          <a:lstStyle>
            <a:lvl1pPr marL="0" indent="0">
              <a:buNone/>
              <a:defRPr sz="3779"/>
            </a:lvl1pPr>
            <a:lvl2pPr marL="539953" indent="0">
              <a:buNone/>
              <a:defRPr sz="3307"/>
            </a:lvl2pPr>
            <a:lvl3pPr marL="1079906" indent="0">
              <a:buNone/>
              <a:defRPr sz="2834"/>
            </a:lvl3pPr>
            <a:lvl4pPr marL="1619860" indent="0">
              <a:buNone/>
              <a:defRPr sz="2362"/>
            </a:lvl4pPr>
            <a:lvl5pPr marL="2159813" indent="0">
              <a:buNone/>
              <a:defRPr sz="2362"/>
            </a:lvl5pPr>
            <a:lvl6pPr marL="2699766" indent="0">
              <a:buNone/>
              <a:defRPr sz="2362"/>
            </a:lvl6pPr>
            <a:lvl7pPr marL="3239719" indent="0">
              <a:buNone/>
              <a:defRPr sz="2362"/>
            </a:lvl7pPr>
            <a:lvl8pPr marL="3779672" indent="0">
              <a:buNone/>
              <a:defRPr sz="2362"/>
            </a:lvl8pPr>
            <a:lvl9pPr marL="4319626" indent="0">
              <a:buNone/>
              <a:defRPr sz="236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1" y="2429828"/>
            <a:ext cx="4644443" cy="4501556"/>
          </a:xfrm>
        </p:spPr>
        <p:txBody>
          <a:bodyPr/>
          <a:lstStyle>
            <a:lvl1pPr marL="0" indent="0">
              <a:buNone/>
              <a:defRPr sz="1890"/>
            </a:lvl1pPr>
            <a:lvl2pPr marL="539953" indent="0">
              <a:buNone/>
              <a:defRPr sz="1653"/>
            </a:lvl2pPr>
            <a:lvl3pPr marL="1079906" indent="0">
              <a:buNone/>
              <a:defRPr sz="1417"/>
            </a:lvl3pPr>
            <a:lvl4pPr marL="1619860" indent="0">
              <a:buNone/>
              <a:defRPr sz="1181"/>
            </a:lvl4pPr>
            <a:lvl5pPr marL="2159813" indent="0">
              <a:buNone/>
              <a:defRPr sz="1181"/>
            </a:lvl5pPr>
            <a:lvl6pPr marL="2699766" indent="0">
              <a:buNone/>
              <a:defRPr sz="1181"/>
            </a:lvl6pPr>
            <a:lvl7pPr marL="3239719" indent="0">
              <a:buNone/>
              <a:defRPr sz="1181"/>
            </a:lvl7pPr>
            <a:lvl8pPr marL="3779672" indent="0">
              <a:buNone/>
              <a:defRPr sz="1181"/>
            </a:lvl8pPr>
            <a:lvl9pPr marL="4319626" indent="0">
              <a:buNone/>
              <a:defRPr sz="118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7E4B9-3739-4D0F-A24D-ABA510332F03}" type="datetimeFigureOut">
              <a:rPr lang="en-GB" smtClean="0"/>
              <a:t>08/05/2023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04A8C-6489-4C2B-917A-4A04BAAB3D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3356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0015" y="431220"/>
            <a:ext cx="12420184" cy="15655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015" y="2156097"/>
            <a:ext cx="12420184" cy="51390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015" y="7506968"/>
            <a:ext cx="3240048" cy="4312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67E4B9-3739-4D0F-A24D-ABA510332F03}" type="datetimeFigureOut">
              <a:rPr lang="en-GB" smtClean="0"/>
              <a:t>08/05/2023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70071" y="7506968"/>
            <a:ext cx="4860072" cy="4312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70150" y="7506968"/>
            <a:ext cx="3240048" cy="4312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C04A8C-6489-4C2B-917A-4A04BAAB3D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3852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079906" rtl="0" eaLnBrk="1" latinLnBrk="0" hangingPunct="1">
        <a:lnSpc>
          <a:spcPct val="90000"/>
        </a:lnSpc>
        <a:spcBef>
          <a:spcPct val="0"/>
        </a:spcBef>
        <a:buNone/>
        <a:defRPr sz="519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9977" indent="-269977" algn="l" defTabSz="107990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3307" kern="1200">
          <a:solidFill>
            <a:schemeClr val="tx1"/>
          </a:solidFill>
          <a:latin typeface="+mn-lt"/>
          <a:ea typeface="+mn-ea"/>
          <a:cs typeface="+mn-cs"/>
        </a:defRPr>
      </a:lvl1pPr>
      <a:lvl2pPr marL="809930" indent="-269977" algn="l" defTabSz="1079906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834" kern="1200">
          <a:solidFill>
            <a:schemeClr val="tx1"/>
          </a:solidFill>
          <a:latin typeface="+mn-lt"/>
          <a:ea typeface="+mn-ea"/>
          <a:cs typeface="+mn-cs"/>
        </a:defRPr>
      </a:lvl2pPr>
      <a:lvl3pPr marL="1349883" indent="-269977" algn="l" defTabSz="1079906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3pPr>
      <a:lvl4pPr marL="1889836" indent="-269977" algn="l" defTabSz="1079906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429789" indent="-269977" algn="l" defTabSz="1079906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969743" indent="-269977" algn="l" defTabSz="1079906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509696" indent="-269977" algn="l" defTabSz="1079906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4049649" indent="-269977" algn="l" defTabSz="1079906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589602" indent="-269977" algn="l" defTabSz="1079906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79906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1pPr>
      <a:lvl2pPr marL="539953" algn="l" defTabSz="1079906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2pPr>
      <a:lvl3pPr marL="1079906" algn="l" defTabSz="1079906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3pPr>
      <a:lvl4pPr marL="1619860" algn="l" defTabSz="1079906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159813" algn="l" defTabSz="1079906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699766" algn="l" defTabSz="1079906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239719" algn="l" defTabSz="1079906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3779672" algn="l" defTabSz="1079906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319626" algn="l" defTabSz="1079906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matplotlib.org/3.1.0/gallery/color/named_colors.html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8B85A43-ED37-41EC-CAB3-3BC7577BF5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7135747"/>
              </p:ext>
            </p:extLst>
          </p:nvPr>
        </p:nvGraphicFramePr>
        <p:xfrm>
          <a:off x="0" y="6261"/>
          <a:ext cx="2751621" cy="7983013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976409">
                  <a:extLst>
                    <a:ext uri="{9D8B030D-6E8A-4147-A177-3AD203B41FA5}">
                      <a16:colId xmlns:a16="http://schemas.microsoft.com/office/drawing/2014/main" val="1612534420"/>
                    </a:ext>
                  </a:extLst>
                </a:gridCol>
                <a:gridCol w="1775212">
                  <a:extLst>
                    <a:ext uri="{9D8B030D-6E8A-4147-A177-3AD203B41FA5}">
                      <a16:colId xmlns:a16="http://schemas.microsoft.com/office/drawing/2014/main" val="3697150414"/>
                    </a:ext>
                  </a:extLst>
                </a:gridCol>
              </a:tblGrid>
              <a:tr h="301768">
                <a:tc gridSpan="2">
                  <a:txBody>
                    <a:bodyPr/>
                    <a:lstStyle/>
                    <a:p>
                      <a:r>
                        <a:rPr lang="en-AU" sz="1400" dirty="0">
                          <a:solidFill>
                            <a:schemeClr val="tx1"/>
                          </a:solidFill>
                        </a:rPr>
                        <a:t>Python Cheat Sheet 1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 marL="63991" marR="63991" marT="40634" marB="40634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0251295"/>
                  </a:ext>
                </a:extLst>
              </a:tr>
              <a:tr h="426643">
                <a:tc gridSpan="2">
                  <a:txBody>
                    <a:bodyPr/>
                    <a:lstStyle/>
                    <a:p>
                      <a:r>
                        <a:rPr lang="en-AU" sz="1100" b="1" dirty="0">
                          <a:solidFill>
                            <a:schemeClr val="tx1"/>
                          </a:solidFill>
                        </a:rPr>
                        <a:t>Variables </a:t>
                      </a:r>
                      <a:r>
                        <a:rPr lang="en-AU" sz="1100" b="1" dirty="0" err="1">
                          <a:solidFill>
                            <a:schemeClr val="tx1"/>
                          </a:solidFill>
                        </a:rPr>
                        <a:t>ampliadas</a:t>
                      </a:r>
                      <a:r>
                        <a:rPr lang="en-AU" sz="11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AU" sz="1100" b="1" dirty="0" err="1">
                          <a:solidFill>
                            <a:schemeClr val="tx1"/>
                          </a:solidFill>
                        </a:rPr>
                        <a:t>por</a:t>
                      </a:r>
                      <a:r>
                        <a:rPr lang="en-AU" sz="1100" b="1" dirty="0">
                          <a:solidFill>
                            <a:schemeClr val="tx1"/>
                          </a:solidFill>
                        </a:rPr>
                        <a:t> text </a:t>
                      </a:r>
                      <a:r>
                        <a:rPr lang="en-AU" sz="1100" dirty="0">
                          <a:solidFill>
                            <a:schemeClr val="tx1"/>
                          </a:solidFill>
                        </a:rPr>
                        <a:t>(CONCATENATION)</a:t>
                      </a:r>
                    </a:p>
                  </a:txBody>
                  <a:tcPr marL="63991" marR="63991" marT="40634" marB="40634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7279965"/>
                  </a:ext>
                </a:extLst>
              </a:tr>
              <a:tr h="87931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1" dirty="0">
                          <a:solidFill>
                            <a:schemeClr val="tx1"/>
                          </a:solidFill>
                        </a:rPr>
                        <a:t>Para </a:t>
                      </a:r>
                      <a:r>
                        <a:rPr lang="en-AU" sz="900" b="1" dirty="0" err="1">
                          <a:solidFill>
                            <a:schemeClr val="tx1"/>
                          </a:solidFill>
                        </a:rPr>
                        <a:t>encadenar</a:t>
                      </a:r>
                      <a:r>
                        <a:rPr lang="en-AU" sz="9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AU" sz="900" b="1" dirty="0" err="1">
                          <a:solidFill>
                            <a:schemeClr val="tx1"/>
                          </a:solidFill>
                        </a:rPr>
                        <a:t>texto</a:t>
                      </a:r>
                      <a:endParaRPr lang="en-AU" sz="9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s-E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categoria1 = "verde"</a:t>
                      </a:r>
                    </a:p>
                    <a:p>
                      <a:r>
                        <a:rPr lang="es-ES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color_detalle</a:t>
                      </a:r>
                      <a:r>
                        <a:rPr lang="es-E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= categoria1 + ' ' + 'oscuro’</a:t>
                      </a:r>
                    </a:p>
                    <a:p>
                      <a:endParaRPr lang="en-GB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GB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print(categoria1 + ' </a:t>
                      </a:r>
                      <a:r>
                        <a:rPr lang="en-GB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oscuro</a:t>
                      </a:r>
                      <a:r>
                        <a:rPr lang="en-GB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’)</a:t>
                      </a:r>
                    </a:p>
                    <a:p>
                      <a:r>
                        <a:rPr lang="en-GB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print(categoria1, '</a:t>
                      </a:r>
                      <a:r>
                        <a:rPr lang="en-GB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oscuro</a:t>
                      </a:r>
                      <a:r>
                        <a:rPr lang="en-GB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')</a:t>
                      </a:r>
                    </a:p>
                  </a:txBody>
                  <a:tcPr marL="63991" marR="63991" marT="40634" marB="40634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6615580"/>
                  </a:ext>
                </a:extLst>
              </a:tr>
              <a:tr h="254940">
                <a:tc gridSpan="2">
                  <a:txBody>
                    <a:bodyPr/>
                    <a:lstStyle/>
                    <a:p>
                      <a:r>
                        <a:rPr lang="es-ES" sz="11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  <a:r>
                        <a:rPr lang="es-ES" sz="11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 and </a:t>
                      </a:r>
                      <a:r>
                        <a:rPr lang="es-ES" sz="11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isinstance</a:t>
                      </a:r>
                      <a:r>
                        <a:rPr lang="es-ES" sz="11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marL="63991" marR="63991" marT="40634" marB="40634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0077879"/>
                  </a:ext>
                </a:extLst>
              </a:tr>
              <a:tr h="798861">
                <a:tc gridSpan="2">
                  <a:txBody>
                    <a:bodyPr/>
                    <a:lstStyle/>
                    <a:p>
                      <a:pPr marL="0" indent="0" algn="l" defTabSz="914400" rtl="0" eaLnBrk="1" latinLnBrk="0" hangingPunct="1">
                        <a:buFontTx/>
                        <a:buNone/>
                      </a:pPr>
                      <a:r>
                        <a:rPr lang="en-GB" sz="70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float/int/str(variable)</a:t>
                      </a:r>
                      <a:r>
                        <a:rPr lang="en-GB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cambia </a:t>
                      </a:r>
                      <a:r>
                        <a:rPr lang="en-GB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tipo</a:t>
                      </a:r>
                      <a:r>
                        <a:rPr lang="en-GB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data/type</a:t>
                      </a:r>
                    </a:p>
                    <a:p>
                      <a:pPr marL="0" indent="0" algn="l" defTabSz="914400" rtl="0" eaLnBrk="1" latinLnBrk="0" hangingPunct="1">
                        <a:buFontTx/>
                        <a:buNone/>
                      </a:pPr>
                      <a:endParaRPr lang="en-GB" sz="7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indent="0" algn="l" defTabSz="914400" rtl="0" eaLnBrk="1" latinLnBrk="0" hangingPunct="1">
                        <a:buFontTx/>
                        <a:buNone/>
                      </a:pPr>
                      <a:r>
                        <a:rPr lang="en-GB" sz="70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type(variable)</a:t>
                      </a:r>
                      <a:r>
                        <a:rPr lang="en-GB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GB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 class ‘float/int/str’</a:t>
                      </a:r>
                    </a:p>
                    <a:p>
                      <a:pPr marL="0" indent="0" algn="l" defTabSz="914400" rtl="0" eaLnBrk="1" latinLnBrk="0" hangingPunct="1">
                        <a:buFontTx/>
                        <a:buNone/>
                      </a:pPr>
                      <a:endParaRPr lang="en-GB" sz="7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indent="0" algn="l" defTabSz="914400" rtl="0" eaLnBrk="1" latinLnBrk="0" hangingPunct="1">
                        <a:buFontTx/>
                        <a:buNone/>
                      </a:pPr>
                      <a:r>
                        <a:rPr lang="en-GB" sz="700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isinstance</a:t>
                      </a:r>
                      <a:r>
                        <a:rPr lang="en-GB" sz="70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(variable, float/int/str) </a:t>
                      </a:r>
                      <a:r>
                        <a:rPr lang="en-GB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comprobar</a:t>
                      </a:r>
                      <a:r>
                        <a:rPr lang="en-GB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tipo</a:t>
                      </a:r>
                      <a:r>
                        <a:rPr lang="en-GB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lang="en-GB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dato</a:t>
                      </a:r>
                      <a:r>
                        <a:rPr lang="en-GB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(</a:t>
                      </a:r>
                      <a:r>
                        <a:rPr lang="en-GB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GB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True/False)</a:t>
                      </a:r>
                    </a:p>
                  </a:txBody>
                  <a:tcPr marL="63991" marR="63991" marT="40634" marB="40634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6992416"/>
                  </a:ext>
                </a:extLst>
              </a:tr>
              <a:tr h="254940">
                <a:tc gridSpan="2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AU" sz="11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Operaciones</a:t>
                      </a:r>
                      <a:r>
                        <a:rPr lang="en-AU" sz="11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11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Algebraicas</a:t>
                      </a:r>
                      <a:endParaRPr lang="en-AU" sz="1100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392756"/>
                  </a:ext>
                </a:extLst>
              </a:tr>
              <a:tr h="629564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AU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+ </a:t>
                      </a:r>
                      <a:r>
                        <a:rPr lang="en-AU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sumar</a:t>
                      </a:r>
                      <a:endParaRPr lang="en-AU" sz="7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indent="0" algn="l" defTabSz="914400" rtl="0" eaLnBrk="1" latinLnBrk="0" hangingPunct="1">
                        <a:buFontTx/>
                        <a:buNone/>
                      </a:pPr>
                      <a:r>
                        <a:rPr lang="en-AU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 </a:t>
                      </a:r>
                      <a:r>
                        <a:rPr lang="en-AU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restar</a:t>
                      </a:r>
                      <a:endParaRPr lang="en-AU" sz="7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indent="0" algn="l" defTabSz="914400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lang="en-AU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* </a:t>
                      </a:r>
                      <a:r>
                        <a:rPr lang="en-AU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multiplicar</a:t>
                      </a:r>
                      <a:endParaRPr lang="en-AU" sz="7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indent="0" algn="l" defTabSz="914400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lang="en-GB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** </a:t>
                      </a:r>
                      <a:r>
                        <a:rPr lang="en-GB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elevar</a:t>
                      </a:r>
                      <a:endParaRPr lang="en-GB" sz="7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3991" marR="63991" marT="40634" marB="40634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GB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/ </a:t>
                      </a:r>
                      <a:r>
                        <a:rPr lang="en-GB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dividir</a:t>
                      </a:r>
                      <a:endParaRPr lang="en-GB" sz="7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indent="0" algn="l" defTabSz="914400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lang="en-GB" sz="70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//</a:t>
                      </a:r>
                      <a:r>
                        <a:rPr lang="en-GB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divider y </a:t>
                      </a:r>
                      <a:r>
                        <a:rPr lang="en-GB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redondear</a:t>
                      </a:r>
                      <a:r>
                        <a:rPr lang="en-GB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(modulus)</a:t>
                      </a:r>
                    </a:p>
                    <a:p>
                      <a:pPr marL="0" indent="0" algn="l" defTabSz="914400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lang="en-GB" sz="70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%</a:t>
                      </a:r>
                      <a:r>
                        <a:rPr lang="en-GB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resto de </a:t>
                      </a:r>
                      <a:r>
                        <a:rPr lang="en-GB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lang="en-GB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division (floor division)</a:t>
                      </a:r>
                    </a:p>
                    <a:p>
                      <a:pPr marL="0" indent="0" algn="l" defTabSz="914400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round(x) </a:t>
                      </a:r>
                      <a:r>
                        <a:rPr lang="en-GB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redondear</a:t>
                      </a:r>
                      <a:r>
                        <a:rPr lang="en-GB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número</a:t>
                      </a:r>
                      <a:r>
                        <a:rPr lang="en-GB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x</a:t>
                      </a:r>
                    </a:p>
                  </a:txBody>
                  <a:tcPr marL="63991" marR="63991" marT="40634" marB="40634"/>
                </a:tc>
                <a:extLst>
                  <a:ext uri="{0D108BD9-81ED-4DB2-BD59-A6C34878D82A}">
                    <a16:rowId xmlns:a16="http://schemas.microsoft.com/office/drawing/2014/main" val="3281388390"/>
                  </a:ext>
                </a:extLst>
              </a:tr>
              <a:tr h="254940">
                <a:tc gridSpan="2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AU" sz="11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Operaciones</a:t>
                      </a:r>
                      <a:r>
                        <a:rPr lang="en-AU" sz="11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11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Binarias</a:t>
                      </a:r>
                      <a:endParaRPr lang="en-AU" sz="1100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7543490"/>
                  </a:ext>
                </a:extLst>
              </a:tr>
              <a:tr h="1361716">
                <a:tc gridSpan="2"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100"/>
                        </a:spcAft>
                      </a:pPr>
                      <a:r>
                        <a:rPr lang="en-AU" sz="70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==</a:t>
                      </a:r>
                      <a:r>
                        <a:rPr lang="en-AU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comprobar</a:t>
                      </a:r>
                      <a:r>
                        <a:rPr lang="en-AU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si</a:t>
                      </a:r>
                      <a:r>
                        <a:rPr lang="en-AU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lang="en-AU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coinciden</a:t>
                      </a:r>
                      <a:endParaRPr lang="en-AU" sz="7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>
                        <a:spcAft>
                          <a:spcPts val="100"/>
                        </a:spcAft>
                      </a:pP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is</a:t>
                      </a:r>
                      <a:r>
                        <a:rPr lang="en-AU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comprobar</a:t>
                      </a:r>
                      <a:r>
                        <a:rPr lang="en-AU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si</a:t>
                      </a:r>
                      <a:r>
                        <a:rPr lang="en-AU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lang="en-AU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son </a:t>
                      </a:r>
                      <a:r>
                        <a:rPr lang="en-AU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exacamente</a:t>
                      </a:r>
                      <a:r>
                        <a:rPr lang="en-AU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igual</a:t>
                      </a:r>
                      <a:endParaRPr lang="en-AU" sz="7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>
                        <a:spcAft>
                          <a:spcPts val="100"/>
                        </a:spcAft>
                      </a:pP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!=</a:t>
                      </a:r>
                      <a:r>
                        <a:rPr lang="en-GB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comprobar</a:t>
                      </a:r>
                      <a:r>
                        <a:rPr lang="en-GB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si</a:t>
                      </a:r>
                      <a:r>
                        <a:rPr lang="en-GB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lang="en-GB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son </a:t>
                      </a:r>
                      <a:r>
                        <a:rPr lang="en-GB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diferentes</a:t>
                      </a:r>
                      <a:endParaRPr lang="en-GB" sz="7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>
                        <a:spcAft>
                          <a:spcPts val="100"/>
                        </a:spcAft>
                      </a:pP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is not </a:t>
                      </a:r>
                      <a:r>
                        <a:rPr lang="en-GB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comprobar</a:t>
                      </a:r>
                      <a:r>
                        <a:rPr lang="en-GB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si</a:t>
                      </a:r>
                      <a:r>
                        <a:rPr lang="en-GB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lang="en-GB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no son </a:t>
                      </a:r>
                      <a:r>
                        <a:rPr lang="en-GB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exactamente</a:t>
                      </a:r>
                      <a:r>
                        <a:rPr lang="en-GB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iguales</a:t>
                      </a:r>
                      <a:endParaRPr lang="en-GB" sz="7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>
                        <a:spcAft>
                          <a:spcPts val="100"/>
                        </a:spcAft>
                      </a:pP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&gt; (&gt;=) 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mayor que (mayor o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igual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que)</a:t>
                      </a:r>
                      <a:endParaRPr lang="en-GB" sz="7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&lt; (&lt;=)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menor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que (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menor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o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igual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que)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and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ambas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verdaderas</a:t>
                      </a: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ambas o solo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verdadera</a:t>
                      </a: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in/not in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comprobar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si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hay un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etc.</a:t>
                      </a:r>
                      <a:endParaRPr lang="en-AU" sz="7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3991" marR="63991" marT="40634" marB="40634"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GB" sz="8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5437806"/>
                  </a:ext>
                </a:extLst>
              </a:tr>
              <a:tr h="254940">
                <a:tc gridSpan="2">
                  <a:txBody>
                    <a:bodyPr/>
                    <a:lstStyle/>
                    <a:p>
                      <a:pPr marL="0" marR="0" lvl="0" indent="0" algn="l" defTabSz="10799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1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Metodos</a:t>
                      </a:r>
                      <a:r>
                        <a:rPr kumimoji="0" lang="en-AU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String</a:t>
                      </a:r>
                    </a:p>
                  </a:txBody>
                  <a:tcPr marL="63991" marR="63991" marT="40634" marB="40634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9399047"/>
                  </a:ext>
                </a:extLst>
              </a:tr>
              <a:tr h="2315371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string.upper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()z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MAYUSCULAS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string.lower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()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minusculas</a:t>
                      </a:r>
                      <a:endParaRPr lang="en-A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string.capitalize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()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Primera </a:t>
                      </a:r>
                      <a:r>
                        <a:rPr lang="en-AU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letra</a:t>
                      </a:r>
                      <a:r>
                        <a:rPr lang="en-AU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la </a:t>
                      </a:r>
                      <a:r>
                        <a:rPr lang="en-AU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frase</a:t>
                      </a:r>
                      <a:r>
                        <a:rPr lang="en-AU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en</a:t>
                      </a:r>
                      <a:r>
                        <a:rPr lang="en-AU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may. 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string.title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()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Primera </a:t>
                      </a:r>
                      <a:r>
                        <a:rPr lang="en-AU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Letra</a:t>
                      </a:r>
                      <a:r>
                        <a:rPr lang="en-AU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</a:t>
                      </a:r>
                      <a:r>
                        <a:rPr lang="en-AU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Cada</a:t>
                      </a:r>
                      <a:r>
                        <a:rPr lang="en-AU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Palabra En May.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string.swapcase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()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mINUSCULAS</a:t>
                      </a:r>
                      <a:r>
                        <a:rPr lang="en-AU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A </a:t>
                      </a:r>
                      <a:r>
                        <a:rPr lang="en-AU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mAYUSCULAS</a:t>
                      </a:r>
                      <a:r>
                        <a:rPr lang="en-AU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O </a:t>
                      </a:r>
                      <a:r>
                        <a:rPr lang="en-AU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vICEVERSA</a:t>
                      </a:r>
                      <a:endParaRPr lang="en-A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string.strip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()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quita</a:t>
                      </a:r>
                      <a:r>
                        <a:rPr lang="en-AU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espacios</a:t>
                      </a:r>
                      <a:r>
                        <a:rPr lang="en-AU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del principio y final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string.split</a:t>
                      </a:r>
                      <a:r>
                        <a:rPr lang="en-GB" sz="7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() </a:t>
                      </a:r>
                      <a:r>
                        <a:rPr lang="en-GB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divide string </a:t>
                      </a:r>
                      <a:r>
                        <a:rPr lang="en-GB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en</a:t>
                      </a:r>
                      <a:r>
                        <a:rPr lang="en-GB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lista</a:t>
                      </a:r>
                      <a:r>
                        <a:rPr lang="en-GB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– </a:t>
                      </a:r>
                      <a:r>
                        <a:rPr lang="en-GB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por</a:t>
                      </a:r>
                      <a:r>
                        <a:rPr lang="en-GB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espacios</a:t>
                      </a:r>
                      <a:r>
                        <a:rPr lang="en-GB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por</a:t>
                      </a:r>
                      <a:r>
                        <a:rPr lang="en-GB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defecto</a:t>
                      </a:r>
                      <a:r>
                        <a:rPr lang="en-GB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, o </a:t>
                      </a:r>
                      <a:r>
                        <a:rPr lang="en-GB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especifica</a:t>
                      </a:r>
                      <a:r>
                        <a:rPr lang="en-GB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otro</a:t>
                      </a:r>
                      <a:r>
                        <a:rPr lang="en-GB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divisor </a:t>
                      </a:r>
                      <a:r>
                        <a:rPr lang="en-GB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en</a:t>
                      </a:r>
                      <a:r>
                        <a:rPr lang="en-GB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()</a:t>
                      </a:r>
                      <a:endParaRPr lang="en-GB" sz="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string.replace</a:t>
                      </a:r>
                      <a:r>
                        <a:rPr lang="en-GB" sz="7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(“</a:t>
                      </a:r>
                      <a:r>
                        <a:rPr lang="en-GB" sz="700" b="1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frase</a:t>
                      </a:r>
                      <a:r>
                        <a:rPr lang="en-GB" sz="7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”, “</a:t>
                      </a:r>
                      <a:r>
                        <a:rPr lang="en-GB" sz="700" b="1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frase</a:t>
                      </a:r>
                      <a:r>
                        <a:rPr lang="en-GB" sz="7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”)</a:t>
                      </a:r>
                      <a:r>
                        <a:rPr lang="en-GB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remplaza</a:t>
                      </a:r>
                      <a:r>
                        <a:rPr lang="en-GB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la </a:t>
                      </a:r>
                      <a:r>
                        <a:rPr lang="en-GB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primera</a:t>
                      </a:r>
                      <a:r>
                        <a:rPr lang="en-GB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frase</a:t>
                      </a:r>
                      <a:r>
                        <a:rPr lang="en-GB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del string </a:t>
                      </a:r>
                      <a:r>
                        <a:rPr lang="en-GB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por</a:t>
                      </a:r>
                      <a:r>
                        <a:rPr lang="en-GB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GB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otro</a:t>
                      </a:r>
                      <a:endParaRPr lang="en-GB" sz="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“ ”.join(string)</a:t>
                      </a:r>
                      <a:r>
                        <a:rPr lang="en-GB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une</a:t>
                      </a:r>
                      <a:r>
                        <a:rPr lang="en-GB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los</a:t>
                      </a:r>
                      <a:r>
                        <a:rPr lang="en-GB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elementos</a:t>
                      </a:r>
                      <a:r>
                        <a:rPr lang="en-GB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</a:t>
                      </a:r>
                      <a:r>
                        <a:rPr lang="en-GB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una</a:t>
                      </a:r>
                      <a:r>
                        <a:rPr lang="en-GB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lista</a:t>
                      </a:r>
                      <a:r>
                        <a:rPr lang="en-GB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en</a:t>
                      </a:r>
                      <a:r>
                        <a:rPr lang="en-GB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una</a:t>
                      </a:r>
                      <a:r>
                        <a:rPr lang="en-GB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string con </a:t>
                      </a:r>
                      <a:r>
                        <a:rPr lang="en-GB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GB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separador</a:t>
                      </a:r>
                      <a:r>
                        <a:rPr lang="en-GB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espificado</a:t>
                      </a:r>
                      <a:r>
                        <a:rPr lang="en-GB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en</a:t>
                      </a:r>
                      <a:r>
                        <a:rPr lang="en-GB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“ ”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list(string)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convierte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variable string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endParaRPr lang="en-GB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string.find</a:t>
                      </a:r>
                      <a:r>
                        <a:rPr lang="en-GB" sz="7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(“substring”)</a:t>
                      </a:r>
                      <a:r>
                        <a:rPr lang="en-GB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encuentra</a:t>
                      </a:r>
                      <a:r>
                        <a:rPr lang="en-GB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GB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indice</a:t>
                      </a:r>
                      <a:r>
                        <a:rPr lang="en-GB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en</a:t>
                      </a:r>
                      <a:r>
                        <a:rPr lang="en-GB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que </a:t>
                      </a:r>
                      <a:r>
                        <a:rPr lang="en-GB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empiece</a:t>
                      </a:r>
                      <a:r>
                        <a:rPr lang="en-GB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GB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substring/'-1' </a:t>
                      </a:r>
                      <a:r>
                        <a:rPr lang="en-GB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si</a:t>
                      </a:r>
                      <a:r>
                        <a:rPr lang="en-GB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no </a:t>
                      </a:r>
                      <a:r>
                        <a:rPr lang="en-GB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existe</a:t>
                      </a:r>
                      <a:r>
                        <a:rPr lang="en-GB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GB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substring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6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algn="l" defTabSz="914400" rtl="0" eaLnBrk="1" latinLnBrk="0" hangingPunct="1">
                        <a:spcBef>
                          <a:spcPts val="0"/>
                        </a:spcBef>
                        <a:spcAft>
                          <a:spcPts val="100"/>
                        </a:spcAft>
                      </a:pP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string[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]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AU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AU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</a:t>
                      </a:r>
                      <a:r>
                        <a:rPr lang="en-AU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AU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 </a:t>
                      </a:r>
                      <a:r>
                        <a:rPr lang="en-AU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indice</a:t>
                      </a:r>
                      <a:r>
                        <a:rPr lang="en-AU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</a:t>
                      </a:r>
                      <a:endParaRPr lang="en-AU" sz="7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>
                        <a:spcBef>
                          <a:spcPts val="0"/>
                        </a:spcBef>
                        <a:spcAft>
                          <a:spcPts val="100"/>
                        </a:spcAft>
                      </a:pP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string[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i:j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] </a:t>
                      </a:r>
                      <a:r>
                        <a:rPr lang="en-AU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AU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</a:t>
                      </a:r>
                      <a:r>
                        <a:rPr lang="en-AU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rango</a:t>
                      </a:r>
                      <a:r>
                        <a:rPr lang="en-AU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lang="en-AU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caracteres</a:t>
                      </a:r>
                      <a:endParaRPr lang="en-GB" sz="7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7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3991" marR="63991" marT="40634" marB="40634"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8653862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6B42650-F4C6-7A5E-4EE4-2DC7442F9F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8930882"/>
              </p:ext>
            </p:extLst>
          </p:nvPr>
        </p:nvGraphicFramePr>
        <p:xfrm>
          <a:off x="2758669" y="8597"/>
          <a:ext cx="2751620" cy="787240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751620">
                  <a:extLst>
                    <a:ext uri="{9D8B030D-6E8A-4147-A177-3AD203B41FA5}">
                      <a16:colId xmlns:a16="http://schemas.microsoft.com/office/drawing/2014/main" val="1612534420"/>
                    </a:ext>
                  </a:extLst>
                </a:gridCol>
              </a:tblGrid>
              <a:tr h="260553">
                <a:tc>
                  <a:txBody>
                    <a:bodyPr/>
                    <a:lstStyle/>
                    <a:p>
                      <a:r>
                        <a:rPr lang="es-ES" sz="11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Listas [ ] </a:t>
                      </a:r>
                      <a:r>
                        <a:rPr lang="es-ES" sz="11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Metodos</a:t>
                      </a:r>
                      <a:r>
                        <a:rPr lang="es-ES" sz="11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no permanentes</a:t>
                      </a:r>
                    </a:p>
                  </a:txBody>
                  <a:tcPr marL="63991" marR="63991" marT="40634" marB="40634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7279965"/>
                  </a:ext>
                </a:extLst>
              </a:tr>
              <a:tr h="273026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[] </a:t>
                      </a:r>
                      <a:r>
                        <a:rPr lang="en-AU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lang="en-AU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lang="en-AU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r>
                        <a:rPr lang="en-AU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vacia</a:t>
                      </a:r>
                      <a:endParaRPr lang="en-AU" sz="7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len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no. de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elementos</a:t>
                      </a:r>
                      <a:endParaRPr lang="en-AU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min(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)/max(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saca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minimo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y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maximo</a:t>
                      </a:r>
                      <a:endParaRPr lang="en-AU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lista.count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no. de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elementos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que hay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un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determinado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sorted(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ordenar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menor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 mayor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lista.copy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hacer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copia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la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endParaRPr lang="en-AU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9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Metodos</a:t>
                      </a:r>
                      <a:r>
                        <a:rPr lang="en-GB" sz="9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con indices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list.index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(x)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indice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x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]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indice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</a:t>
                      </a: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start:stop:step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i:j:x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]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rango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 j (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incluye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pero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no j)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saltando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x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[-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:-j]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indices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negativos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(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incluye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–j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pero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no –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63991" marR="63991" marT="40634" marB="40634"/>
                </a:tc>
                <a:extLst>
                  <a:ext uri="{0D108BD9-81ED-4DB2-BD59-A6C34878D82A}">
                    <a16:rowId xmlns:a16="http://schemas.microsoft.com/office/drawing/2014/main" val="1666615580"/>
                  </a:ext>
                </a:extLst>
              </a:tr>
              <a:tr h="260553">
                <a:tc>
                  <a:txBody>
                    <a:bodyPr/>
                    <a:lstStyle/>
                    <a:p>
                      <a:pPr marL="0" marR="0" lvl="0" indent="0" algn="l" defTabSz="10799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1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Listas</a:t>
                      </a:r>
                      <a:r>
                        <a:rPr kumimoji="0" lang="en-AU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– </a:t>
                      </a:r>
                      <a:r>
                        <a:rPr kumimoji="0" lang="en-AU" sz="11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Acciones</a:t>
                      </a:r>
                      <a:r>
                        <a:rPr kumimoji="0" lang="en-AU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11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Permanentes</a:t>
                      </a:r>
                      <a:endParaRPr kumimoji="0" lang="en-AU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0077879"/>
                  </a:ext>
                </a:extLst>
              </a:tr>
              <a:tr h="462103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9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Ampliar</a:t>
                      </a:r>
                      <a:r>
                        <a:rPr lang="en-GB" sz="9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9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una</a:t>
                      </a:r>
                      <a:r>
                        <a:rPr lang="en-GB" sz="9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9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lista</a:t>
                      </a:r>
                      <a:endParaRPr lang="en-GB" sz="900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[lista1, lista2] </a:t>
                      </a:r>
                      <a:r>
                        <a:rPr lang="en-AU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junta </a:t>
                      </a:r>
                      <a:r>
                        <a:rPr lang="en-AU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listas</a:t>
                      </a:r>
                      <a:r>
                        <a:rPr lang="en-AU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pero</a:t>
                      </a:r>
                      <a:r>
                        <a:rPr lang="en-AU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se </a:t>
                      </a:r>
                      <a:r>
                        <a:rPr lang="en-AU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mantienen</a:t>
                      </a:r>
                      <a:r>
                        <a:rPr lang="en-AU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como</a:t>
                      </a:r>
                      <a:r>
                        <a:rPr lang="en-AU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listas</a:t>
                      </a:r>
                      <a:r>
                        <a:rPr lang="en-AU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separadas</a:t>
                      </a:r>
                      <a:endParaRPr lang="en-AU" sz="7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lista1 + lista2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hace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mas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larga</a:t>
                      </a:r>
                      <a:endParaRPr lang="en-AU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4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.append()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lista.append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(x)#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añade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u="sng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solo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(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string, integer o tuple) a la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endParaRPr lang="en-AU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.extend()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lista.extend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(lista2)#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u="none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añade</a:t>
                      </a:r>
                      <a:r>
                        <a:rPr lang="en-AU" sz="700" b="0" u="none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u="none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lang="en-AU" sz="700" b="0" u="none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u="none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elementos</a:t>
                      </a:r>
                      <a:r>
                        <a:rPr lang="en-AU" sz="700" b="0" u="none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lang="en-AU" sz="700" b="1" u="sng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lang="en-AU" sz="700" b="0" u="none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u="none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r>
                        <a:rPr lang="en-AU" sz="700" b="0" u="none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al final de la </a:t>
                      </a:r>
                      <a:r>
                        <a:rPr lang="en-AU" sz="700" b="0" u="none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endParaRPr lang="en-AU" sz="700" b="0" u="none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.insert()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.insert(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x)#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mete un elemento (x) en un índice(i)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9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Ordenar</a:t>
                      </a:r>
                      <a:r>
                        <a:rPr lang="en-GB" sz="9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9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una</a:t>
                      </a:r>
                      <a:r>
                        <a:rPr lang="en-GB" sz="9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9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lista</a:t>
                      </a:r>
                      <a:r>
                        <a:rPr lang="en-GB" sz="9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.sort()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lista.sort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()#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ordena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menor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 mayor, usar con (reverse=True) para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ordenar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mayor a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menor</a:t>
                      </a:r>
                      <a:endParaRPr lang="en-AU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lista.reverse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#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ordena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elementos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al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reves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del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orden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guardado</a:t>
                      </a:r>
                      <a:endParaRPr lang="en-AU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4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Quitar</a:t>
                      </a:r>
                      <a:r>
                        <a:rPr lang="en-AU" sz="9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9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elementos</a:t>
                      </a:r>
                      <a:r>
                        <a:rPr lang="en-AU" sz="9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 </a:t>
                      </a:r>
                      <a:r>
                        <a:rPr lang="en-AU" sz="9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una</a:t>
                      </a:r>
                      <a:r>
                        <a:rPr lang="en-AU" sz="9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9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lista</a:t>
                      </a:r>
                      <a:endParaRPr lang="en-AU" sz="900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.pop()</a:t>
                      </a:r>
                      <a:endParaRPr lang="en-AU" sz="900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lista.pop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#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quita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indice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y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su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endParaRPr lang="en-AU" sz="5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.remove()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lista.remove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(x)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#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quita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primer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la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x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4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lista.clear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#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vacia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endParaRPr lang="en-AU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4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del 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# 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borra la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del 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]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# 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borra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indice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</a:t>
                      </a:r>
                      <a:endParaRPr lang="en-AU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3991" marR="63991" marT="40634" marB="40634"/>
                </a:tc>
                <a:extLst>
                  <a:ext uri="{0D108BD9-81ED-4DB2-BD59-A6C34878D82A}">
                    <a16:rowId xmlns:a16="http://schemas.microsoft.com/office/drawing/2014/main" val="476992416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C76B4141-CD5B-1765-67FA-90D958542A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6634068"/>
              </p:ext>
            </p:extLst>
          </p:nvPr>
        </p:nvGraphicFramePr>
        <p:xfrm>
          <a:off x="-1" y="7880997"/>
          <a:ext cx="14400213" cy="218428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4400213">
                  <a:extLst>
                    <a:ext uri="{9D8B030D-6E8A-4147-A177-3AD203B41FA5}">
                      <a16:colId xmlns:a16="http://schemas.microsoft.com/office/drawing/2014/main" val="2086623718"/>
                    </a:ext>
                  </a:extLst>
                </a:gridCol>
              </a:tblGrid>
              <a:tr h="216730">
                <a:tc>
                  <a:txBody>
                    <a:bodyPr/>
                    <a:lstStyle/>
                    <a:p>
                      <a:r>
                        <a:rPr lang="en-AU" sz="900" dirty="0">
                          <a:solidFill>
                            <a:schemeClr val="tx1"/>
                          </a:solidFill>
                        </a:rPr>
                        <a:t># </a:t>
                      </a:r>
                      <a:r>
                        <a:rPr lang="en-AU" sz="900" dirty="0" err="1">
                          <a:solidFill>
                            <a:schemeClr val="tx1"/>
                          </a:solidFill>
                        </a:rPr>
                        <a:t>metodos</a:t>
                      </a:r>
                      <a:r>
                        <a:rPr lang="en-AU" sz="9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AU" sz="900" dirty="0" err="1">
                          <a:solidFill>
                            <a:schemeClr val="tx1"/>
                          </a:solidFill>
                        </a:rPr>
                        <a:t>permanentes</a:t>
                      </a:r>
                      <a:r>
                        <a:rPr lang="en-AU" sz="900" dirty="0">
                          <a:solidFill>
                            <a:schemeClr val="tx1"/>
                          </a:solidFill>
                        </a:rPr>
                        <a:t> (cambia </a:t>
                      </a:r>
                      <a:r>
                        <a:rPr lang="en-AU" sz="900" dirty="0" err="1">
                          <a:solidFill>
                            <a:schemeClr val="tx1"/>
                          </a:solidFill>
                        </a:rPr>
                        <a:t>el</a:t>
                      </a:r>
                      <a:r>
                        <a:rPr lang="en-AU" sz="900" dirty="0">
                          <a:solidFill>
                            <a:schemeClr val="tx1"/>
                          </a:solidFill>
                        </a:rPr>
                        <a:t> variable, no </a:t>
                      </a:r>
                      <a:r>
                        <a:rPr lang="en-AU" sz="900" dirty="0" err="1">
                          <a:solidFill>
                            <a:schemeClr val="tx1"/>
                          </a:solidFill>
                        </a:rPr>
                        <a:t>devuelve</a:t>
                      </a:r>
                      <a:r>
                        <a:rPr lang="en-AU" sz="900" dirty="0">
                          <a:solidFill>
                            <a:schemeClr val="tx1"/>
                          </a:solidFill>
                        </a:rPr>
                        <a:t> nada)</a:t>
                      </a:r>
                      <a:endParaRPr lang="en-GB" sz="900" dirty="0">
                        <a:solidFill>
                          <a:schemeClr val="tx1"/>
                        </a:solidFill>
                      </a:endParaRPr>
                    </a:p>
                  </a:txBody>
                  <a:tcPr marL="81269" marR="81269" marT="40634" marB="4063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4219498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7AC3134-9D56-C87B-CE2D-CF0C7B5FB8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9579370"/>
              </p:ext>
            </p:extLst>
          </p:nvPr>
        </p:nvGraphicFramePr>
        <p:xfrm>
          <a:off x="5517335" y="8604"/>
          <a:ext cx="2655633" cy="8073099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655633">
                  <a:extLst>
                    <a:ext uri="{9D8B030D-6E8A-4147-A177-3AD203B41FA5}">
                      <a16:colId xmlns:a16="http://schemas.microsoft.com/office/drawing/2014/main" val="1612534420"/>
                    </a:ext>
                  </a:extLst>
                </a:gridCol>
              </a:tblGrid>
              <a:tr h="259937">
                <a:tc>
                  <a:txBody>
                    <a:bodyPr/>
                    <a:lstStyle/>
                    <a:p>
                      <a:r>
                        <a:rPr lang="es-ES" sz="11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Diccionarios { </a:t>
                      </a:r>
                      <a:r>
                        <a:rPr lang="es-ES" sz="11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</a:t>
                      </a:r>
                      <a:r>
                        <a:rPr lang="es-ES" sz="11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: </a:t>
                      </a:r>
                      <a:r>
                        <a:rPr lang="es-ES" sz="11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value</a:t>
                      </a:r>
                      <a:r>
                        <a:rPr lang="es-ES" sz="11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, } </a:t>
                      </a:r>
                    </a:p>
                  </a:txBody>
                  <a:tcPr marL="63991" marR="63991" marT="40634" marB="40634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7279965"/>
                  </a:ext>
                </a:extLst>
              </a:tr>
              <a:tr h="157416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diccionario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{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x:y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}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compuestos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key(x) unica y un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(y) (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cualquier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tipo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datos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endParaRPr lang="en-GB" sz="7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900" b="1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dict</a:t>
                      </a:r>
                      <a:r>
                        <a:rPr lang="en-GB" sz="9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 = 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dict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(x=y, m=n)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un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diccionario</a:t>
                      </a: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4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dicc.copy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copia</a:t>
                      </a: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len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dicc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no. de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(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x:y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 hay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diccionario</a:t>
                      </a: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sorted(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dicc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ordena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keys; usar con .items() para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ordenar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tuplas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o .values() para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ordenar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values solos</a:t>
                      </a:r>
                    </a:p>
                  </a:txBody>
                  <a:tcPr marL="63991" marR="63991" marT="40634" marB="40634"/>
                </a:tc>
                <a:extLst>
                  <a:ext uri="{0D108BD9-81ED-4DB2-BD59-A6C34878D82A}">
                    <a16:rowId xmlns:a16="http://schemas.microsoft.com/office/drawing/2014/main" val="1666615580"/>
                  </a:ext>
                </a:extLst>
              </a:tr>
              <a:tr h="259937">
                <a:tc>
                  <a:txBody>
                    <a:bodyPr/>
                    <a:lstStyle/>
                    <a:p>
                      <a:pPr marL="0" marR="0" lvl="0" indent="0" algn="l" defTabSz="10799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1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Diccionarios</a:t>
                      </a:r>
                      <a:r>
                        <a:rPr kumimoji="0" lang="en-AU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– </a:t>
                      </a:r>
                      <a:r>
                        <a:rPr kumimoji="0" lang="en-AU" sz="11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Metodos</a:t>
                      </a:r>
                      <a:endParaRPr kumimoji="0" lang="en-AU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2299430"/>
                  </a:ext>
                </a:extLst>
              </a:tr>
              <a:tr h="31140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Obtener</a:t>
                      </a:r>
                      <a:r>
                        <a:rPr kumimoji="0" lang="en-GB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informacion</a:t>
                      </a:r>
                      <a:r>
                        <a:rPr kumimoji="0" lang="en-GB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de un </a:t>
                      </a:r>
                      <a:r>
                        <a:rPr kumimoji="0" lang="en-GB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diccionario</a:t>
                      </a:r>
                      <a:endParaRPr kumimoji="0" lang="en-GB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dicc.keys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todas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las keys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dicc.values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todos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values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dicc.items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tuplas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key:value</a:t>
                      </a:r>
                      <a:endParaRPr kumimoji="0" lang="en-GB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in/not in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comprobar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si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existe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clave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dicc.get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(x, y)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asociado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al key x, o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si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no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existe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output 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dicc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[“key”]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del key (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ver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abajo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que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tiene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mas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usos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endParaRPr kumimoji="0" lang="en-GB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Ampliar</a:t>
                      </a:r>
                      <a:r>
                        <a:rPr kumimoji="0" lang="en-GB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un </a:t>
                      </a:r>
                      <a:r>
                        <a:rPr kumimoji="0" lang="en-GB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diccionario</a:t>
                      </a:r>
                      <a:endParaRPr kumimoji="0" lang="en-GB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900" b="1" kern="1200" noProof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.update()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dicc.update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({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x:y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})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# 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para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insertar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nuevos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elementos</a:t>
                      </a: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dicc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[“key”] = 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# 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para inserter un nuevo key o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o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cambiar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un key</a:t>
                      </a:r>
                      <a:endParaRPr kumimoji="0" lang="en-GB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dicc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 </a:t>
                      </a:r>
                      <a:r>
                        <a:rPr kumimoji="0" lang="en-GB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setdefault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(x, y)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#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value del key x, o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si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no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existe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 key x, la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y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asigna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y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defecto</a:t>
                      </a:r>
                      <a:endParaRPr kumimoji="0" lang="en-GB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Quitar</a:t>
                      </a:r>
                      <a:r>
                        <a:rPr kumimoji="0" lang="en-GB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elementos</a:t>
                      </a:r>
                      <a:r>
                        <a:rPr kumimoji="0" lang="en-GB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de un </a:t>
                      </a:r>
                      <a:r>
                        <a:rPr kumimoji="0" lang="en-GB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diccionario</a:t>
                      </a:r>
                      <a:endParaRPr kumimoji="0" lang="en-GB" sz="9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dicc.pop</a:t>
                      </a:r>
                      <a:r>
                        <a:rPr lang="en-GB" sz="7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(x)</a:t>
                      </a:r>
                      <a:r>
                        <a:rPr lang="en-GB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# </a:t>
                      </a:r>
                      <a:r>
                        <a:rPr lang="en-GB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elimina</a:t>
                      </a:r>
                      <a:r>
                        <a:rPr lang="en-GB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la key x (y lo </a:t>
                      </a:r>
                      <a:r>
                        <a:rPr lang="en-GB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GB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dicc.popitem</a:t>
                      </a:r>
                      <a:r>
                        <a:rPr lang="en-GB" sz="7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()</a:t>
                      </a:r>
                      <a:r>
                        <a:rPr lang="en-GB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# </a:t>
                      </a:r>
                      <a:r>
                        <a:rPr lang="en-GB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elimina</a:t>
                      </a:r>
                      <a:r>
                        <a:rPr lang="en-GB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GB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ultimo par de </a:t>
                      </a:r>
                      <a:r>
                        <a:rPr lang="en-GB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key:value</a:t>
                      </a:r>
                      <a:endParaRPr lang="en-GB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dicc.clear</a:t>
                      </a:r>
                      <a:r>
                        <a:rPr lang="en-GB" sz="7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()</a:t>
                      </a:r>
                      <a:r>
                        <a:rPr lang="en-GB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# </a:t>
                      </a:r>
                      <a:r>
                        <a:rPr lang="en-GB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vacia</a:t>
                      </a:r>
                      <a:r>
                        <a:rPr lang="en-GB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GB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diccionario</a:t>
                      </a:r>
                      <a:endParaRPr lang="en-GB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3991" marR="63991" marT="40634" marB="40634"/>
                </a:tc>
                <a:extLst>
                  <a:ext uri="{0D108BD9-81ED-4DB2-BD59-A6C34878D82A}">
                    <a16:rowId xmlns:a16="http://schemas.microsoft.com/office/drawing/2014/main" val="4222430846"/>
                  </a:ext>
                </a:extLst>
              </a:tr>
              <a:tr h="328628">
                <a:tc>
                  <a:txBody>
                    <a:bodyPr/>
                    <a:lstStyle/>
                    <a:p>
                      <a:pPr marL="0" marR="0" lvl="0" indent="0" algn="l" defTabSz="10799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Tuplas (,) inmutables, indexados</a:t>
                      </a:r>
                    </a:p>
                  </a:txBody>
                  <a:tcPr marL="63991" marR="63991" marT="40634" marB="40634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8147408"/>
                  </a:ext>
                </a:extLst>
              </a:tr>
              <a:tr h="242972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tupla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(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x,y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tuplas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se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definen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() y , o solo 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tupla1 + tupla2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juntar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tuplas</a:t>
                      </a: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tuple(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crear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tuplas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endParaRPr lang="en-AU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tuple(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dicc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crear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tuplas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keys de un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diccionario</a:t>
                      </a:r>
                      <a:endParaRPr lang="en-AU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tuple(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dicc.values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())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crear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tuplas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values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tuple(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dicc.items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())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crear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tuplas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key:values</a:t>
                      </a:r>
                      <a:endParaRPr lang="en-AU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len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tupla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no. de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elementos</a:t>
                      </a: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in/not in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comprobar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si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hay un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</a:t>
                      </a: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tupla.index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(x)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indice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x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tupla.count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(x)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no. de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x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tupla</a:t>
                      </a: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5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*para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cambiar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contenido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tupla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hay que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convertirla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y luego a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tupla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*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3991" marR="63991" marT="40634" marB="40634"/>
                </a:tc>
                <a:extLst>
                  <a:ext uri="{0D108BD9-81ED-4DB2-BD59-A6C34878D82A}">
                    <a16:rowId xmlns:a16="http://schemas.microsoft.com/office/drawing/2014/main" val="3970153509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86067BC1-F939-0BAA-ACE6-A7EDF2A1BC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1354660"/>
              </p:ext>
            </p:extLst>
          </p:nvPr>
        </p:nvGraphicFramePr>
        <p:xfrm>
          <a:off x="8180012" y="8598"/>
          <a:ext cx="2934189" cy="8292085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934189">
                  <a:extLst>
                    <a:ext uri="{9D8B030D-6E8A-4147-A177-3AD203B41FA5}">
                      <a16:colId xmlns:a16="http://schemas.microsoft.com/office/drawing/2014/main" val="406348464"/>
                    </a:ext>
                  </a:extLst>
                </a:gridCol>
              </a:tblGrid>
              <a:tr h="2464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1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zip()</a:t>
                      </a:r>
                      <a:endParaRPr lang="en-GB" sz="11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9266633"/>
                  </a:ext>
                </a:extLst>
              </a:tr>
              <a:tr h="71428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zip(iterable1, iterable2)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tuplas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parejas de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las dos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(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mientras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se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puede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listzip.sort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ordena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las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tuplas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del zip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primer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</a:t>
                      </a: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3991" marR="63991" marT="40634" marB="40634"/>
                </a:tc>
                <a:extLst>
                  <a:ext uri="{0D108BD9-81ED-4DB2-BD59-A6C34878D82A}">
                    <a16:rowId xmlns:a16="http://schemas.microsoft.com/office/drawing/2014/main" val="1805054283"/>
                  </a:ext>
                </a:extLst>
              </a:tr>
              <a:tr h="38228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Sets {}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no </a:t>
                      </a:r>
                      <a:r>
                        <a:rPr kumimoji="0" lang="en-GB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permiten</a:t>
                      </a:r>
                      <a:r>
                        <a:rPr kumimoji="0" lang="en-GB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duplicados</a:t>
                      </a:r>
                      <a:r>
                        <a:rPr kumimoji="0" lang="en-GB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no </a:t>
                      </a:r>
                      <a:r>
                        <a:rPr kumimoji="0" lang="en-GB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tienen</a:t>
                      </a:r>
                      <a:r>
                        <a:rPr kumimoji="0" lang="en-GB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orden</a:t>
                      </a:r>
                      <a:endParaRPr kumimoji="0" lang="en-GB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3264313"/>
                  </a:ext>
                </a:extLst>
              </a:tr>
              <a:tr h="46227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set = {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x,y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set(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iterable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solo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permite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argumento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iterable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elimina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duplicados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4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in/not in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comprobar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si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hay un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</a:t>
                      </a: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len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(set)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no. de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elementos</a:t>
                      </a: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4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Ampliar</a:t>
                      </a:r>
                      <a:r>
                        <a:rPr kumimoji="0" lang="en-GB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un set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set.add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(x)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# 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añadir un elemento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set.update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(set o 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# 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añadir uno o mas elementos con [] o {} o un variable tipo lista o set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4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Quitar</a:t>
                      </a:r>
                      <a:r>
                        <a:rPr kumimoji="0" lang="en-GB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elementos</a:t>
                      </a:r>
                      <a:r>
                        <a:rPr kumimoji="0" lang="en-GB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de un set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set.pop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#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elimina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al azar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set.remove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(x)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#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elimina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x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set.discard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(x)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#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elimina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x (y </a:t>
                      </a:r>
                      <a:r>
                        <a:rPr lang="en-GB" sz="700" b="0" u="sng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error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si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no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existe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set.clear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#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vacia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set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4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Operaciones</a:t>
                      </a:r>
                      <a:r>
                        <a:rPr kumimoji="0" lang="en-GB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con dos Sets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4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set1.union(set2)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 union de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dos sets: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todos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menos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dupl.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set1.intersection(set2)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comunes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dos sets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set1.difference(set2)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sets que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estan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set1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pero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no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set2 (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restar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set1.symmetric_difference(set2)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todos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que no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estan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ambos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set1.isdisjoint(set2)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comprobar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si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todos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dos sets son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diferentes</a:t>
                      </a: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set1.issubset(set2)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comprobar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si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todos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set1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estan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set2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set1.superset(set2)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comprobar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si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todos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set2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estan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set1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3991" marR="63991" marT="40634" marB="40634"/>
                </a:tc>
                <a:extLst>
                  <a:ext uri="{0D108BD9-81ED-4DB2-BD59-A6C34878D82A}">
                    <a16:rowId xmlns:a16="http://schemas.microsoft.com/office/drawing/2014/main" val="1853054903"/>
                  </a:ext>
                </a:extLst>
              </a:tr>
              <a:tr h="2464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1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input()</a:t>
                      </a:r>
                      <a:endParaRPr lang="en-GB" sz="11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3517521"/>
                  </a:ext>
                </a:extLst>
              </a:tr>
              <a:tr h="1754185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permite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obtener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texto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escrito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teclado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del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usuario</a:t>
                      </a:r>
                      <a:endParaRPr lang="en-AU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input(“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texto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que 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quieres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mostrar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al 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usuario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”)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puede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guardar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variable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defecto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se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guarda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string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GB" sz="700" b="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x = int(input(“escribe un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número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”) 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para usar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variable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integer o float se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puede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convertir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variable </a:t>
                      </a:r>
                    </a:p>
                  </a:txBody>
                  <a:tcPr marL="63991" marR="63991" marT="40634" marB="40634"/>
                </a:tc>
                <a:extLst>
                  <a:ext uri="{0D108BD9-81ED-4DB2-BD59-A6C34878D82A}">
                    <a16:rowId xmlns:a16="http://schemas.microsoft.com/office/drawing/2014/main" val="3997863776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5EE9721-6AE8-43FD-0793-75A35C8FB7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6911392"/>
              </p:ext>
            </p:extLst>
          </p:nvPr>
        </p:nvGraphicFramePr>
        <p:xfrm>
          <a:off x="11121245" y="9338"/>
          <a:ext cx="3278967" cy="8082231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3278967">
                  <a:extLst>
                    <a:ext uri="{9D8B030D-6E8A-4147-A177-3AD203B41FA5}">
                      <a16:colId xmlns:a16="http://schemas.microsoft.com/office/drawing/2014/main" val="406348464"/>
                    </a:ext>
                  </a:extLst>
                </a:gridCol>
              </a:tblGrid>
              <a:tr h="25232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1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Sentencias</a:t>
                      </a:r>
                      <a:r>
                        <a:rPr kumimoji="0" lang="en-AU" sz="11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de control</a:t>
                      </a:r>
                      <a:endParaRPr kumimoji="0" lang="en-GB" sz="11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9266633"/>
                  </a:ext>
                </a:extLst>
              </a:tr>
              <a:tr h="256971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if ... 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elif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... else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if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estableca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una condición para que se ejecute el código que esta debajo del </a:t>
                      </a: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if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 *tiene que estar </a:t>
                      </a: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indentado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*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elif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para chequear mas condiciones después de un </a:t>
                      </a: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if</a:t>
                      </a:r>
                      <a:endParaRPr lang="es-ES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else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agrupa las condiciones que no se han cumplido; no puede llevar condiciones nuevas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if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x &gt; y: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</a:t>
                      </a: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print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(“x es mayor que y”)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elif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x == y: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</a:t>
                      </a: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print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(“x es igual que y”)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else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</a:t>
                      </a: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print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(“x e y son iguales”)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while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repite el código mientras la condición sea True, o sea se parará cuando la condición sea False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 pueden incluir condiciones con 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if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... 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elif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... 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else</a:t>
                      </a:r>
                      <a:endParaRPr kumimoji="0" lang="es-E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*pueden ser infinitos* (si la condición no llega a ser False)</a:t>
                      </a:r>
                      <a:endParaRPr kumimoji="0" lang="es-E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s-E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while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x &lt; 5: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print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(“x es mayor que 5”)</a:t>
                      </a:r>
                    </a:p>
                  </a:txBody>
                  <a:tcPr marL="63991" marR="63991" marT="40634" marB="40634"/>
                </a:tc>
                <a:extLst>
                  <a:ext uri="{0D108BD9-81ED-4DB2-BD59-A6C34878D82A}">
                    <a16:rowId xmlns:a16="http://schemas.microsoft.com/office/drawing/2014/main" val="1805054283"/>
                  </a:ext>
                </a:extLst>
              </a:tr>
              <a:tr h="2642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For loops</a:t>
                      </a:r>
                      <a:endParaRPr kumimoji="0" lang="en-GB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3264313"/>
                  </a:ext>
                </a:extLst>
              </a:tr>
              <a:tr h="1240842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sirven para iterar por todos los elementos de un variable que tiene que ser un iterable (lista, diccionario, tupla, set, </a:t>
                      </a: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or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string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 pueden combinar con </a:t>
                      </a: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if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... </a:t>
                      </a: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elif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... </a:t>
                      </a: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else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</a:t>
                      </a: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while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u otro </a:t>
                      </a: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for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loop</a:t>
                      </a:r>
                      <a:endParaRPr lang="es-ES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 diccionarios por defecto </a:t>
                      </a: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intera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por las </a:t>
                      </a: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keys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 podemos usar </a:t>
                      </a: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dicc.values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 para acceder a los </a:t>
                      </a: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values</a:t>
                      </a:r>
                      <a:endParaRPr lang="es-ES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for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i in lista: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</a:t>
                      </a: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print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(“hola mundo”)</a:t>
                      </a:r>
                    </a:p>
                  </a:txBody>
                  <a:tcPr marL="63991" marR="63991" marT="40634" marB="40634"/>
                </a:tc>
                <a:extLst>
                  <a:ext uri="{0D108BD9-81ED-4DB2-BD59-A6C34878D82A}">
                    <a16:rowId xmlns:a16="http://schemas.microsoft.com/office/drawing/2014/main" val="1853054903"/>
                  </a:ext>
                </a:extLst>
              </a:tr>
              <a:tr h="3028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List comprehension</a:t>
                      </a:r>
                      <a:endParaRPr kumimoji="0" lang="en-GB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1970587"/>
                  </a:ext>
                </a:extLst>
              </a:tr>
              <a:tr h="538445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su principal uso es para crear una lista nueva de un un </a:t>
                      </a: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for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loop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en una sola línea de </a:t>
                      </a: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codigo</a:t>
                      </a:r>
                      <a:endParaRPr lang="es-ES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 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highlight>
                            <a:srgbClr val="00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 que queremos obtener 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highlight>
                            <a:srgbClr val="FF00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iterable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condición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(opcional) ]</a:t>
                      </a: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3991" marR="63991" marT="40634" marB="40634"/>
                </a:tc>
                <a:extLst>
                  <a:ext uri="{0D108BD9-81ED-4DB2-BD59-A6C34878D82A}">
                    <a16:rowId xmlns:a16="http://schemas.microsoft.com/office/drawing/2014/main" val="2179511911"/>
                  </a:ext>
                </a:extLst>
              </a:tr>
              <a:tr h="31694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1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try ... except </a:t>
                      </a:r>
                      <a:endParaRPr lang="en-GB" sz="11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6724490"/>
                  </a:ext>
                </a:extLst>
              </a:tr>
              <a:tr h="10086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 usan para evitar que nuestro código se pare debido a un error en el código. Se puede imprimir un mensaje que avisa del error.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try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</a:t>
                      </a: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print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(“2.split())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except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</a:t>
                      </a: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print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(“no funciona”)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3991" marR="63991" marT="40634" marB="40634"/>
                </a:tc>
                <a:extLst>
                  <a:ext uri="{0D108BD9-81ED-4DB2-BD59-A6C34878D82A}">
                    <a16:rowId xmlns:a16="http://schemas.microsoft.com/office/drawing/2014/main" val="3330763297"/>
                  </a:ext>
                </a:extLst>
              </a:tr>
              <a:tr h="33754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100" b="1" kern="1200" noProof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range()</a:t>
                      </a:r>
                      <a:endParaRPr lang="en-GB" sz="1100" b="1" kern="1200" noProof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8250308"/>
                  </a:ext>
                </a:extLst>
              </a:tr>
              <a:tr h="1240842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nos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números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que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defecto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se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aumentan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uno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uno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empezando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range(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start:stop:step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puede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especificar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donde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empieza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y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limite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(que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debe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ser +1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que se para uno antes del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limite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que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ponemos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como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stop)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tambien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se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puede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especificar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saltos</a:t>
                      </a: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3991" marR="63991" marT="40634" marB="40634"/>
                </a:tc>
                <a:extLst>
                  <a:ext uri="{0D108BD9-81ED-4DB2-BD59-A6C34878D82A}">
                    <a16:rowId xmlns:a16="http://schemas.microsoft.com/office/drawing/2014/main" val="32041093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1962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8B85A43-ED37-41EC-CAB3-3BC7577BF5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9959955"/>
              </p:ext>
            </p:extLst>
          </p:nvPr>
        </p:nvGraphicFramePr>
        <p:xfrm>
          <a:off x="-1" y="6262"/>
          <a:ext cx="2717800" cy="8093164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717800">
                  <a:extLst>
                    <a:ext uri="{9D8B030D-6E8A-4147-A177-3AD203B41FA5}">
                      <a16:colId xmlns:a16="http://schemas.microsoft.com/office/drawing/2014/main" val="1612534420"/>
                    </a:ext>
                  </a:extLst>
                </a:gridCol>
              </a:tblGrid>
              <a:tr h="298735">
                <a:tc>
                  <a:txBody>
                    <a:bodyPr/>
                    <a:lstStyle/>
                    <a:p>
                      <a:r>
                        <a:rPr lang="en-AU" sz="1400" dirty="0">
                          <a:solidFill>
                            <a:schemeClr val="tx1"/>
                          </a:solidFill>
                        </a:rPr>
                        <a:t>Python Cheat Sheet 2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 marL="63991" marR="63991" marT="40634" marB="40634"/>
                </a:tc>
                <a:extLst>
                  <a:ext uri="{0D108BD9-81ED-4DB2-BD59-A6C34878D82A}">
                    <a16:rowId xmlns:a16="http://schemas.microsoft.com/office/drawing/2014/main" val="650251295"/>
                  </a:ext>
                </a:extLst>
              </a:tr>
              <a:tr h="295260">
                <a:tc>
                  <a:txBody>
                    <a:bodyPr/>
                    <a:lstStyle/>
                    <a:p>
                      <a:r>
                        <a:rPr lang="en-AU" sz="1200" b="1" dirty="0" err="1">
                          <a:solidFill>
                            <a:schemeClr val="tx1"/>
                          </a:solidFill>
                        </a:rPr>
                        <a:t>Funciones</a:t>
                      </a:r>
                      <a:endParaRPr lang="en-AU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63991" marR="63991" marT="40634" marB="40634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7279965"/>
                  </a:ext>
                </a:extLst>
              </a:tr>
              <a:tr h="335428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Definir</a:t>
                      </a:r>
                      <a:r>
                        <a:rPr kumimoji="0" lang="en-AU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funcion</a:t>
                      </a:r>
                      <a:r>
                        <a:rPr kumimoji="0" lang="en-AU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def 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nombre_funcion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(parametro1, parametro2, ...):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    </a:t>
                      </a:r>
                      <a:r>
                        <a:rPr lang="en-GB" sz="7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return </a:t>
                      </a:r>
                      <a:r>
                        <a:rPr lang="en-GB" sz="700" b="1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valor_del_return</a:t>
                      </a:r>
                      <a:r>
                        <a:rPr lang="en-GB" sz="7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Llamar</a:t>
                      </a:r>
                      <a:r>
                        <a:rPr kumimoji="0" lang="en-GB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GB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funcion</a:t>
                      </a:r>
                      <a:r>
                        <a:rPr kumimoji="0" lang="en-GB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nombre_funcion</a:t>
                      </a:r>
                      <a:r>
                        <a:rPr lang="en-GB" sz="7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(argumento1, argumento2, ...)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7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lang="en-GB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: es </a:t>
                      </a:r>
                      <a:r>
                        <a:rPr lang="en-GB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opcional</a:t>
                      </a:r>
                      <a:r>
                        <a:rPr lang="en-GB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GB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pero</a:t>
                      </a:r>
                      <a:r>
                        <a:rPr lang="en-GB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sin return </a:t>
                      </a:r>
                      <a:r>
                        <a:rPr lang="en-GB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GB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None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parametros</a:t>
                      </a:r>
                      <a:r>
                        <a:rPr lang="en-GB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por</a:t>
                      </a:r>
                      <a:r>
                        <a:rPr lang="en-GB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defecto</a:t>
                      </a:r>
                      <a:r>
                        <a:rPr lang="en-GB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: – </a:t>
                      </a:r>
                      <a:r>
                        <a:rPr lang="en-GB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siempre</a:t>
                      </a:r>
                      <a:r>
                        <a:rPr lang="en-GB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deben</a:t>
                      </a:r>
                      <a:r>
                        <a:rPr lang="en-GB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ser lo ultimo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GB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*</a:t>
                      </a:r>
                      <a:r>
                        <a:rPr lang="en-GB" sz="700" b="1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args</a:t>
                      </a:r>
                      <a:r>
                        <a:rPr lang="en-GB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: </a:t>
                      </a:r>
                      <a:r>
                        <a:rPr lang="en-GB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una</a:t>
                      </a:r>
                      <a:r>
                        <a:rPr lang="en-GB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tupla</a:t>
                      </a:r>
                      <a:r>
                        <a:rPr lang="en-GB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</a:t>
                      </a:r>
                      <a:r>
                        <a:rPr lang="en-GB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argumentos</a:t>
                      </a:r>
                      <a:r>
                        <a:rPr lang="en-GB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sin </a:t>
                      </a:r>
                      <a:r>
                        <a:rPr lang="en-GB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limite</a:t>
                      </a:r>
                      <a:endParaRPr lang="en-GB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**</a:t>
                      </a:r>
                      <a:r>
                        <a:rPr lang="en-GB" sz="700" b="1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kwargs</a:t>
                      </a:r>
                      <a:r>
                        <a:rPr lang="en-GB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: </a:t>
                      </a:r>
                      <a:r>
                        <a:rPr lang="en-GB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diccionarios</a:t>
                      </a:r>
                      <a:r>
                        <a:rPr lang="en-GB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cuyas</a:t>
                      </a:r>
                      <a:r>
                        <a:rPr lang="en-GB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keys </a:t>
                      </a:r>
                      <a:r>
                        <a:rPr lang="es-E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se convierten en parámetros y sus valores en los argumentos de los parámetros</a:t>
                      </a:r>
                      <a:endParaRPr lang="en-GB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def 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nombre_funcion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parametros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, *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args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, **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kwargs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,  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                  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parametro_por_defecto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valor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    </a:t>
                      </a:r>
                      <a:r>
                        <a:rPr lang="en-AU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arg</a:t>
                      </a:r>
                      <a:r>
                        <a:rPr lang="en-AU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/</a:t>
                      </a:r>
                      <a:r>
                        <a:rPr lang="en-AU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kwarg</a:t>
                      </a:r>
                      <a:r>
                        <a:rPr lang="en-AU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: sin */** </a:t>
                      </a:r>
                      <a:r>
                        <a:rPr lang="en-AU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dentro</a:t>
                      </a:r>
                      <a:r>
                        <a:rPr lang="en-AU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la </a:t>
                      </a:r>
                      <a:r>
                        <a:rPr lang="en-AU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funcion</a:t>
                      </a:r>
                      <a:endParaRPr lang="en-A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    </a:t>
                      </a:r>
                      <a:r>
                        <a:rPr lang="en-AU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arg</a:t>
                      </a:r>
                      <a:r>
                        <a:rPr lang="en-AU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[0]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Llamar</a:t>
                      </a:r>
                      <a:r>
                        <a:rPr kumimoji="0" lang="en-GB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GB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funcion</a:t>
                      </a:r>
                      <a:r>
                        <a:rPr kumimoji="0" lang="en-GB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con *</a:t>
                      </a:r>
                      <a:r>
                        <a:rPr kumimoji="0" lang="en-GB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args</a:t>
                      </a:r>
                      <a:r>
                        <a:rPr kumimoji="0" lang="en-GB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endParaRPr kumimoji="0" lang="en-AU" sz="9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nombre_funcion</a:t>
                      </a:r>
                      <a:r>
                        <a:rPr lang="en-GB" sz="7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GB" sz="700" b="1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argumento</a:t>
                      </a:r>
                      <a:r>
                        <a:rPr lang="en-GB" sz="7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GB" sz="700" b="1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argumento</a:t>
                      </a:r>
                      <a:r>
                        <a:rPr lang="en-GB" sz="7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GB" sz="700" b="1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argumento</a:t>
                      </a:r>
                      <a:r>
                        <a:rPr lang="en-GB" sz="7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, ...)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o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nombre_funcion</a:t>
                      </a:r>
                      <a:r>
                        <a:rPr lang="en-GB" sz="7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(*[</a:t>
                      </a:r>
                      <a:r>
                        <a:rPr lang="en-GB" sz="700" b="1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lista_o_tupla_de_args</a:t>
                      </a:r>
                      <a:r>
                        <a:rPr lang="en-GB" sz="7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])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Llamar</a:t>
                      </a:r>
                      <a:r>
                        <a:rPr kumimoji="0" lang="en-GB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GB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funcion</a:t>
                      </a:r>
                      <a:r>
                        <a:rPr kumimoji="0" lang="en-GB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con **</a:t>
                      </a:r>
                      <a:r>
                        <a:rPr kumimoji="0" lang="en-GB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kwargs</a:t>
                      </a:r>
                      <a:r>
                        <a:rPr kumimoji="0" lang="en-GB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nombre_funcion</a:t>
                      </a:r>
                      <a:r>
                        <a:rPr lang="en-GB" sz="7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(**</a:t>
                      </a:r>
                      <a:r>
                        <a:rPr lang="en-GB" sz="700" b="1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diccionario</a:t>
                      </a:r>
                      <a:r>
                        <a:rPr lang="en-GB" sz="7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)</a:t>
                      </a:r>
                    </a:p>
                  </a:txBody>
                  <a:tcPr marL="63991" marR="63991" marT="40634" marB="40634"/>
                </a:tc>
                <a:extLst>
                  <a:ext uri="{0D108BD9-81ED-4DB2-BD59-A6C34878D82A}">
                    <a16:rowId xmlns:a16="http://schemas.microsoft.com/office/drawing/2014/main" val="1666615580"/>
                  </a:ext>
                </a:extLst>
              </a:tr>
              <a:tr h="25237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AU" sz="11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Clases</a:t>
                      </a:r>
                      <a:endParaRPr lang="en-AU" sz="1100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7543490"/>
                  </a:ext>
                </a:extLst>
              </a:tr>
              <a:tr h="3892503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100"/>
                        </a:spcAft>
                      </a:pPr>
                      <a:r>
                        <a:rPr kumimoji="0" lang="en-AU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Definir</a:t>
                      </a:r>
                      <a:r>
                        <a:rPr kumimoji="0" lang="en-AU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clase</a:t>
                      </a:r>
                      <a:r>
                        <a:rPr kumimoji="0" lang="en-AU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pPr marL="0" algn="l" defTabSz="914400" rtl="0" eaLnBrk="1" latinLnBrk="0" hangingPunct="1">
                        <a:spcAft>
                          <a:spcPts val="100"/>
                        </a:spcAft>
                      </a:pP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class 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NombreClase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pPr marL="0" algn="l" defTabSz="914400" rtl="0" eaLnBrk="1" latinLnBrk="0" hangingPunct="1">
                        <a:spcAft>
                          <a:spcPts val="100"/>
                        </a:spcAft>
                      </a:pP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</a:t>
                      </a:r>
                    </a:p>
                    <a:p>
                      <a:pPr marL="0" algn="l" defTabSz="914400" rtl="0" eaLnBrk="1" latinLnBrk="0" hangingPunct="1">
                        <a:spcAft>
                          <a:spcPts val="100"/>
                        </a:spcAft>
                      </a:pP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def __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init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__(self, atributo1, atributo2):</a:t>
                      </a:r>
                    </a:p>
                    <a:p>
                      <a:pPr marL="0" algn="l" defTabSz="914400" rtl="0" eaLnBrk="1" latinLnBrk="0" hangingPunct="1">
                        <a:spcAft>
                          <a:spcPts val="100"/>
                        </a:spcAft>
                      </a:pP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self.atributo1 = atributo1</a:t>
                      </a:r>
                    </a:p>
                    <a:p>
                      <a:pPr marL="0" algn="l" defTabSz="914400" rtl="0" eaLnBrk="1" latinLnBrk="0" hangingPunct="1">
                        <a:spcAft>
                          <a:spcPts val="100"/>
                        </a:spcAft>
                      </a:pP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self.atributo2 = atributo2</a:t>
                      </a:r>
                    </a:p>
                    <a:p>
                      <a:pPr marL="0" algn="l" defTabSz="914400" rtl="0" eaLnBrk="1" latinLnBrk="0" hangingPunct="1">
                        <a:spcAft>
                          <a:spcPts val="100"/>
                        </a:spcAft>
                      </a:pP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self.atributo_por_defecto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‘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’</a:t>
                      </a:r>
                    </a:p>
                    <a:p>
                      <a:pPr marL="0" algn="l" defTabSz="914400" rtl="0" eaLnBrk="1" latinLnBrk="0" hangingPunct="1">
                        <a:spcAft>
                          <a:spcPts val="100"/>
                        </a:spcAft>
                      </a:pP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</a:t>
                      </a:r>
                    </a:p>
                    <a:p>
                      <a:pPr marL="0" algn="l" defTabSz="914400" rtl="0" eaLnBrk="1" latinLnBrk="0" hangingPunct="1">
                        <a:spcAft>
                          <a:spcPts val="100"/>
                        </a:spcAft>
                      </a:pP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def nombre_funcion1(self, 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parametros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latinLnBrk="0" hangingPunct="1">
                        <a:spcAft>
                          <a:spcPts val="100"/>
                        </a:spcAft>
                      </a:pP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self.atributo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+= 1</a:t>
                      </a:r>
                    </a:p>
                    <a:p>
                      <a:pPr marL="0" algn="l" defTabSz="914400" rtl="0" eaLnBrk="1" latinLnBrk="0" hangingPunct="1">
                        <a:spcAft>
                          <a:spcPts val="100"/>
                        </a:spcAft>
                      </a:pP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return 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f“el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nuevo 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es {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self.atributo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}”</a:t>
                      </a:r>
                    </a:p>
                    <a:p>
                      <a:pPr marL="0" algn="l" defTabSz="914400" rtl="0" eaLnBrk="1" latinLnBrk="0" hangingPunct="1">
                        <a:spcAft>
                          <a:spcPts val="100"/>
                        </a:spcAft>
                      </a:pPr>
                      <a:endParaRPr lang="en-AU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>
                        <a:spcAft>
                          <a:spcPts val="100"/>
                        </a:spcAft>
                      </a:pPr>
                      <a:r>
                        <a:rPr kumimoji="0" lang="en-AU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Definir</a:t>
                      </a:r>
                      <a:r>
                        <a:rPr kumimoji="0" lang="en-AU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clase</a:t>
                      </a:r>
                      <a:r>
                        <a:rPr kumimoji="0" lang="en-AU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hija</a:t>
                      </a:r>
                      <a:r>
                        <a:rPr kumimoji="0" lang="en-AU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pPr marL="0" algn="l" defTabSz="914400" rtl="0" eaLnBrk="1" latinLnBrk="0" hangingPunct="1">
                        <a:spcAft>
                          <a:spcPts val="100"/>
                        </a:spcAft>
                      </a:pP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class 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NombreClaseHija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NombreClaseMadre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):</a:t>
                      </a:r>
                      <a:endParaRPr lang="en-AU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def __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init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__(self, atributo1, atributo2):</a:t>
                      </a:r>
                    </a:p>
                    <a:p>
                      <a:pPr marL="0" algn="l" defTabSz="914400" rtl="0" eaLnBrk="1" latinLnBrk="0" hangingPunct="1">
                        <a:spcAft>
                          <a:spcPts val="100"/>
                        </a:spcAft>
                      </a:pP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super().__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init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__(atributo_heredado1, ...)</a:t>
                      </a:r>
                    </a:p>
                    <a:p>
                      <a:pPr marL="0" algn="l" defTabSz="914400" rtl="0" eaLnBrk="1" latinLnBrk="0" hangingPunct="1">
                        <a:spcAft>
                          <a:spcPts val="100"/>
                        </a:spcAft>
                      </a:pP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</a:t>
                      </a:r>
                    </a:p>
                    <a:p>
                      <a:pPr marL="0" algn="l" defTabSz="914400" rtl="0" eaLnBrk="1" latinLnBrk="0" hangingPunct="1">
                        <a:spcAft>
                          <a:spcPts val="100"/>
                        </a:spcAft>
                      </a:pP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def 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nombre_funcion_hija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(self, 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parametros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):</a:t>
                      </a:r>
                    </a:p>
                    <a:p>
                      <a:pPr marL="0" algn="l" defTabSz="914400" rtl="0" eaLnBrk="1" latinLnBrk="0" hangingPunct="1">
                        <a:spcAft>
                          <a:spcPts val="100"/>
                        </a:spcAft>
                      </a:pPr>
                      <a:endParaRPr lang="en-AU" sz="7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>
                        <a:spcAft>
                          <a:spcPts val="100"/>
                        </a:spcAft>
                      </a:pPr>
                      <a:r>
                        <a:rPr kumimoji="0" lang="en-AU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Crear</a:t>
                      </a:r>
                      <a:r>
                        <a:rPr kumimoji="0" lang="en-AU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un </a:t>
                      </a:r>
                      <a:r>
                        <a:rPr kumimoji="0" lang="en-AU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objeto</a:t>
                      </a:r>
                      <a:r>
                        <a:rPr kumimoji="0" lang="en-AU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de la </a:t>
                      </a:r>
                      <a:r>
                        <a:rPr kumimoji="0" lang="en-AU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clase</a:t>
                      </a:r>
                      <a:r>
                        <a:rPr kumimoji="0" lang="en-AU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pPr marL="0" algn="l" defTabSz="914400" rtl="0" eaLnBrk="1" latinLnBrk="0" hangingPunct="1">
                        <a:spcAft>
                          <a:spcPts val="100"/>
                        </a:spcAft>
                      </a:pP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variable_objeto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NombreClase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(valor_atributo1, valor_atributo2)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instanciar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(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crear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 un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objeto</a:t>
                      </a:r>
                      <a:endParaRPr lang="en-AU" sz="7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>
                        <a:spcAft>
                          <a:spcPts val="100"/>
                        </a:spcAft>
                      </a:pP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variable_objeto.atributo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del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atributo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guardado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para ese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objeto</a:t>
                      </a:r>
                      <a:endParaRPr lang="en-AU" sz="7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>
                        <a:spcAft>
                          <a:spcPts val="100"/>
                        </a:spcAft>
                      </a:pP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variable_objeto.atributo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nuevo_valor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para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cambiar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del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atributo</a:t>
                      </a:r>
                      <a:endParaRPr lang="en-AU" sz="7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>
                        <a:spcAft>
                          <a:spcPts val="100"/>
                        </a:spcAft>
                      </a:pP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variable_objeto.nombre_funcion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llamar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funcion</a:t>
                      </a:r>
                      <a:endParaRPr lang="en-AU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>
                        <a:spcAft>
                          <a:spcPts val="100"/>
                        </a:spcAft>
                      </a:pP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</a:t>
                      </a:r>
                    </a:p>
                    <a:p>
                      <a:pPr marL="0" algn="l" defTabSz="914400" rtl="0" eaLnBrk="1" latinLnBrk="0" hangingPunct="1">
                        <a:spcAft>
                          <a:spcPts val="100"/>
                        </a:spcAft>
                      </a:pP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print(help(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NombreClase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imprime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informacion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sobre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clase</a:t>
                      </a:r>
                      <a:endParaRPr lang="en-AU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3991" marR="63991" marT="40634" marB="40634"/>
                </a:tc>
                <a:extLst>
                  <a:ext uri="{0D108BD9-81ED-4DB2-BD59-A6C34878D82A}">
                    <a16:rowId xmlns:a16="http://schemas.microsoft.com/office/drawing/2014/main" val="4095437806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7AC3134-9D56-C87B-CE2D-CF0C7B5FB8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8566565"/>
              </p:ext>
            </p:extLst>
          </p:nvPr>
        </p:nvGraphicFramePr>
        <p:xfrm>
          <a:off x="2717800" y="0"/>
          <a:ext cx="2449471" cy="8109295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449471">
                  <a:extLst>
                    <a:ext uri="{9D8B030D-6E8A-4147-A177-3AD203B41FA5}">
                      <a16:colId xmlns:a16="http://schemas.microsoft.com/office/drawing/2014/main" val="1612534420"/>
                    </a:ext>
                  </a:extLst>
                </a:gridCol>
              </a:tblGrid>
              <a:tr h="265068">
                <a:tc>
                  <a:txBody>
                    <a:bodyPr/>
                    <a:lstStyle/>
                    <a:p>
                      <a:r>
                        <a:rPr lang="es-ES" sz="11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Regex</a:t>
                      </a:r>
                      <a:endParaRPr lang="es-ES" sz="1100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7279965"/>
                  </a:ext>
                </a:extLst>
              </a:tr>
              <a:tr h="784422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 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 abreviatura de `expresión regular`,  `</a:t>
                      </a: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regex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` es una cadena de texto que permite crear patrones que ayudan a emparejar, localizar y gestionar </a:t>
                      </a: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strings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import re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para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poder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trabajar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regex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Operadores</a:t>
                      </a:r>
                      <a:r>
                        <a:rPr kumimoji="0" lang="en-AU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communes de regex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+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coincide con el carácter precedente una o más veces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*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coincide con el carácter precedente cero o más veces u opcional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?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indica cero o una ocurrencia del elemento precedente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coincide con cualquier carácter individual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^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coincide con la posición inicial de cualquier </a:t>
                      </a: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string</a:t>
                      </a:r>
                      <a:endParaRPr lang="es-ES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$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coincide con la posición final de cualquier </a:t>
                      </a: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string</a:t>
                      </a:r>
                      <a:endParaRPr lang="es-ES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Sintaxis básica de </a:t>
                      </a:r>
                      <a:r>
                        <a:rPr kumimoji="0" lang="es-ES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regex</a:t>
                      </a:r>
                      <a:endParaRPr kumimoji="0" lang="es-ES" sz="9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\w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cualquier </a:t>
                      </a: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caracter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tipo alfabético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\d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cualquier </a:t>
                      </a: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caracter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tipo </a:t>
                      </a: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númerico</a:t>
                      </a:r>
                      <a:endParaRPr lang="es-ES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\s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espacios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\n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saltos de línea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\W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cualquier </a:t>
                      </a: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caracter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que no sea una letra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\D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cualquier </a:t>
                      </a: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caracter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que no sea un dígitos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\S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cualquier elemento que no sea un espacio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aísla sólo una parte de nuestro patrón de búsqueda que queremos devolver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[]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incluye todos los caracteres que queremos que coincidan e incluso incluye rangos como este: a-z y 0-9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|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es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operador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‘or’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\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señala una secuencia especial ( escapar caracteres especiales)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{}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Exactamente el número especificado de ocurrencias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{n}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Exactamente n veces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{n,}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Al menos n veces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{</a:t>
                      </a: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n,m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}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Entre n y m veces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s-ES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s-ES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Métodos </a:t>
                      </a:r>
                      <a:r>
                        <a:rPr kumimoji="0" lang="es-ES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Regex</a:t>
                      </a:r>
                      <a:endParaRPr kumimoji="0" lang="es-ES" sz="9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re.findall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(“patron”, string)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busca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todo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string y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todas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las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coincidencias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nuestro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string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re.search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(“patron”, 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string_original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busca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todo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string y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objeto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la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primera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coincidencia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nuestro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string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re.match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(“patron”, “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string_original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busca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primera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linea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del string y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objeto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la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primera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coincidencia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nuestro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string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resultado_match.span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referencia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las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posiciones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donde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hizo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“match”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resultado_match.group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element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resultando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la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coincidencia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del “match”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re.split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(“patron”, “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string_original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”)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busca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todo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string y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separados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patron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re.sub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(“patron”, “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string_nuevo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”, “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string_original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”)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busca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todo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string y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string con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element que coincide</a:t>
                      </a:r>
                    </a:p>
                  </a:txBody>
                  <a:tcPr marL="63991" marR="63991" marT="40634" marB="40634"/>
                </a:tc>
                <a:extLst>
                  <a:ext uri="{0D108BD9-81ED-4DB2-BD59-A6C34878D82A}">
                    <a16:rowId xmlns:a16="http://schemas.microsoft.com/office/drawing/2014/main" val="1666615580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86067BC1-F939-0BAA-ACE6-A7EDF2A1BC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2272199"/>
              </p:ext>
            </p:extLst>
          </p:nvPr>
        </p:nvGraphicFramePr>
        <p:xfrm>
          <a:off x="5167271" y="4298"/>
          <a:ext cx="3186192" cy="8090827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3186192">
                  <a:extLst>
                    <a:ext uri="{9D8B030D-6E8A-4147-A177-3AD203B41FA5}">
                      <a16:colId xmlns:a16="http://schemas.microsoft.com/office/drawing/2014/main" val="406348464"/>
                    </a:ext>
                  </a:extLst>
                </a:gridCol>
              </a:tblGrid>
              <a:tr h="2547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Modulos</a:t>
                      </a:r>
                      <a:r>
                        <a:rPr lang="en-AU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AU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Librerias</a:t>
                      </a:r>
                      <a:r>
                        <a:rPr lang="en-AU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en-AU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paquetes</a:t>
                      </a:r>
                      <a:r>
                        <a:rPr lang="en-AU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de </a:t>
                      </a:r>
                      <a:r>
                        <a:rPr lang="en-AU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funciones</a:t>
                      </a:r>
                      <a:r>
                        <a:rPr lang="en-AU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GB" sz="9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9266633"/>
                  </a:ext>
                </a:extLst>
              </a:tr>
              <a:tr h="78360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Importar</a:t>
                      </a:r>
                      <a:r>
                        <a:rPr kumimoji="0" lang="en-AU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y usar </a:t>
                      </a:r>
                      <a:r>
                        <a:rPr kumimoji="0" lang="en-AU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modulos</a:t>
                      </a:r>
                      <a:r>
                        <a:rPr kumimoji="0" lang="en-AU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y sus </a:t>
                      </a:r>
                      <a:r>
                        <a:rPr kumimoji="0" lang="en-AU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funciones</a:t>
                      </a:r>
                      <a:endParaRPr kumimoji="0" lang="en-AU" sz="9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import modulo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para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importar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modulo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from modulo import 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funcion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importar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solo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funcion</a:t>
                      </a:r>
                      <a:endParaRPr lang="en-AU" sz="7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modulo.funcion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usar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funcion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un modulo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modulo.clase.funcion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para usar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funcion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clase</a:t>
                      </a: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import modulo as md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asignar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alias a un modulo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800" b="1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Libreria</a:t>
                      </a:r>
                      <a:r>
                        <a:rPr lang="en-GB" sz="8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800" b="1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os</a:t>
                      </a:r>
                      <a:endParaRPr lang="en-GB" sz="8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os.getcwd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ruta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donde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estamos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trabajando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 se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puede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guardar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variable e.g.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ruta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os.getcwd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os.listdir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archivos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y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carpetas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donde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estamos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trabajando</a:t>
                      </a: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os.listdir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(‘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carpeta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’)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contenidos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otra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carpeta</a:t>
                      </a: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os.chdir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(‘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ruta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’)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cambia la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carpeta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 que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estes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os.mkdir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(‘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nueva_carpeta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’)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nueva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carpeta</a:t>
                      </a: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os.rename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(‘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nombre_carpeta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’, ‘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nueva_nombre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’)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cambia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carpeta</a:t>
                      </a: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os.rmdir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(‘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carpeta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’)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borra la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carpeta</a:t>
                      </a: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800" b="1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Libreria</a:t>
                      </a:r>
                      <a:r>
                        <a:rPr lang="en-GB" sz="8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800" b="1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shutil</a:t>
                      </a:r>
                      <a:endParaRPr lang="en-GB" sz="8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from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shutil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inmport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rmtree</a:t>
                      </a: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rmtree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(‘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carpeta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’)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borra la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carpeta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y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subcarpetas</a:t>
                      </a: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Abrir</a:t>
                      </a:r>
                      <a:r>
                        <a:rPr kumimoji="0" lang="en-GB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y </a:t>
                      </a:r>
                      <a:r>
                        <a:rPr kumimoji="0" lang="en-GB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cerrar</a:t>
                      </a:r>
                      <a:r>
                        <a:rPr kumimoji="0" lang="en-GB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ficheros</a:t>
                      </a:r>
                      <a:endParaRPr kumimoji="0" lang="en-GB" sz="9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Primero hay que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guardar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ruta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del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archivo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ubicacion_carpeta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os.getcwd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nombre_archivo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“text.txt”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ubicacion_archivo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ubicacion_carpeta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+ “/” + 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nombre_archivo</a:t>
                      </a:r>
                      <a:endParaRPr lang="en-GB" sz="700" b="1" kern="12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700" b="0" kern="12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 = open(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ubicacion_archivo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abrir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archivo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variable f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f.close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cerrar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archivo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* IMPORTANTE *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with open(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ubicacion_archivo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 as f: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codigo e.g. variable = 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f.read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abre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archivo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solo para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ejecutar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codigo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indicado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(y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despues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lo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deja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Encoding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from locale import 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getpreferredencoding</a:t>
                      </a:r>
                      <a:endParaRPr lang="en-GB" sz="700" b="1" kern="12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getpreferredencoding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para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saber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que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sistema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encoding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estamos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usando</a:t>
                      </a: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 = open(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ubicacion_archivo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encoding="utf-8")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abrir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archivo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y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leerlo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encoding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usado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guardar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.read()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mode: </a:t>
                      </a:r>
                      <a:r>
                        <a:rPr kumimoji="0" lang="en-GB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argumento</a:t>
                      </a:r>
                      <a:r>
                        <a:rPr kumimoji="0" lang="en-GB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opcional</a:t>
                      </a:r>
                      <a:r>
                        <a:rPr kumimoji="0" lang="en-GB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al </a:t>
                      </a:r>
                      <a:r>
                        <a:rPr kumimoji="0" lang="en-GB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abrir</a:t>
                      </a:r>
                      <a:r>
                        <a:rPr kumimoji="0" lang="en-GB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un </a:t>
                      </a:r>
                      <a:r>
                        <a:rPr kumimoji="0" lang="en-GB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archivo</a:t>
                      </a:r>
                      <a:endParaRPr kumimoji="0" lang="en-GB" sz="9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– read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w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– write -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sobreescribe</a:t>
                      </a: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x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– exclusive creation, 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sólo crearlo si no existe todavía</a:t>
                      </a: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– appending, 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añadir texto al archivo sin manipular el texto que ya había</a:t>
                      </a: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hay que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anadir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otra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letra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–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texto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– leer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texto</a:t>
                      </a: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– bytes – leer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bytes (no se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puede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usar con encoding)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 = open(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ubicacion_archivo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mode = “rt”)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Leer </a:t>
                      </a:r>
                      <a:r>
                        <a:rPr kumimoji="0" lang="en-GB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ficheros</a:t>
                      </a:r>
                      <a:endParaRPr kumimoji="0" lang="en-GB" sz="9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f.read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leer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contenido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un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archivo</a:t>
                      </a: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f.read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(n)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leer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primeros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n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caracteres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un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archivo</a:t>
                      </a: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i="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 = </a:t>
                      </a:r>
                      <a:r>
                        <a:rPr lang="en-GB" sz="700" b="1" i="0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f.read</a:t>
                      </a:r>
                      <a:r>
                        <a:rPr lang="en-GB" sz="700" b="1" i="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guardar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contenido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del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archivo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(o n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caracteres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un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archivo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variable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f.readline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(n)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defecto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primera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linea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o n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lineas</a:t>
                      </a: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f.readlines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todas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las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lineas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del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archivo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(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cada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linea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es un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); se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usa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vacio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sin n y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list_name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[x:] para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seleccionar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lineas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especificas</a:t>
                      </a: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Escribir</a:t>
                      </a:r>
                      <a:r>
                        <a:rPr kumimoji="0" lang="en-GB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GB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ficheros</a:t>
                      </a:r>
                      <a:endParaRPr kumimoji="0" lang="en-GB" sz="9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with open(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ubicacion_archivo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“w”) as f: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f.write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(“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Texto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que 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fichero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.”)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para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escribir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with open(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ubicacion_archivo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“a”) as f: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f.write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(“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Texto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que 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fichero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.”)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para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anadir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texto</a:t>
                      </a: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f.writelines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(‘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’)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para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anadir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lineas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texto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5054283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5EE9721-6AE8-43FD-0793-75A35C8FB7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7802878"/>
              </p:ext>
            </p:extLst>
          </p:nvPr>
        </p:nvGraphicFramePr>
        <p:xfrm>
          <a:off x="8353463" y="-1"/>
          <a:ext cx="3023375" cy="8095125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3023375">
                  <a:extLst>
                    <a:ext uri="{9D8B030D-6E8A-4147-A177-3AD203B41FA5}">
                      <a16:colId xmlns:a16="http://schemas.microsoft.com/office/drawing/2014/main" val="406348464"/>
                    </a:ext>
                  </a:extLst>
                </a:gridCol>
              </a:tblGrid>
              <a:tr h="2535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1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Ficheros</a:t>
                      </a:r>
                      <a:r>
                        <a:rPr kumimoji="0" lang="en-AU" sz="11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xml</a:t>
                      </a:r>
                      <a:endParaRPr kumimoji="0" lang="en-GB" sz="11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9266633"/>
                  </a:ext>
                </a:extLst>
              </a:tr>
              <a:tr h="201141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import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xml.etree.ElementTree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as ET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importa la librería 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xml</a:t>
                      </a:r>
                      <a:endParaRPr kumimoji="0" lang="es-E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variable_tree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ET.parse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(‘ruta/archivo.xml’)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abre el archivo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variable_root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variable_tree.getroot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saca el elemento que envuelve todo (el elemento raíz) en una lista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&lt;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root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&lt;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child_tag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atributo1=“valor” atributo2=valor&gt;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&lt;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subchild_tag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&gt; elemento &lt;/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subchild_tag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&lt;/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child_tag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&lt;/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root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variable_root.tag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devuelve el nombre del tag del 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raiz</a:t>
                      </a:r>
                      <a:endParaRPr kumimoji="0" lang="es-E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variable_root.attrib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 los atributos del fichero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variable_root.find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(“tag”).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find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(“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childtag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”).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text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devuelve la primera ocasión en que el tag de un elemento coincida con el 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string</a:t>
                      </a:r>
                      <a:endParaRPr kumimoji="0" lang="es-E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variable_root.findall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(“tag”).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findall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(“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childtag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”).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text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devuelve todos los elementos cuyos tag coincide</a:t>
                      </a:r>
                    </a:p>
                  </a:txBody>
                  <a:tcPr marL="63991" marR="63991" marT="40634" marB="40634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5054283"/>
                  </a:ext>
                </a:extLst>
              </a:tr>
              <a:tr h="2655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MySQL Connector/Python</a:t>
                      </a:r>
                    </a:p>
                  </a:txBody>
                  <a:tcPr marL="63991" marR="63991" marT="40634" marB="40634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3264313"/>
                  </a:ext>
                </a:extLst>
              </a:tr>
              <a:tr h="55645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s-ES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Conectar a una base de datos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import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mysql.connector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para importar MySQL </a:t>
                      </a: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Connector</a:t>
                      </a:r>
                      <a:endParaRPr lang="es-ES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pip install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mysql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-connector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pip install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mysql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-connector-Python</a:t>
                      </a:r>
                      <a:endParaRPr lang="es-ES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connect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para conectar a una base de datos:</a:t>
                      </a:r>
                    </a:p>
                    <a:p>
                      <a:pPr marL="1433513" marR="0" lvl="0" indent="-143351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variable_cnx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mysql.connector.connect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user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='</a:t>
                      </a: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root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', </a:t>
                      </a: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password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='</a:t>
                      </a: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AlumnaAdalab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’, host='127.0.0.1’, </a:t>
                      </a: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database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=‘</a:t>
                      </a: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nombre_BBDD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’)</a:t>
                      </a:r>
                    </a:p>
                    <a:p>
                      <a:pPr marL="1433513" marR="0" lvl="0" indent="-143351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from 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mysql.connector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import 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errorcode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importar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errores</a:t>
                      </a: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1433513" marR="0" lvl="0" indent="-143351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mysql.connector.Error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 puede usar en un try/</a:t>
                      </a: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except</a:t>
                      </a:r>
                      <a:endParaRPr lang="es-ES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1433513" marR="0" lvl="0" indent="-143351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cnx.close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 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desconectar de la base de datos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s-ES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Realizar </a:t>
                      </a:r>
                      <a:r>
                        <a:rPr kumimoji="0" lang="es-ES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queries</a:t>
                      </a:r>
                      <a:r>
                        <a:rPr kumimoji="0" lang="es-ES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variable_cursor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cnx.cursor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crear el objeto cursor que nos permite comunicar con la base de datos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variable_cursor.close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desconectar el cursor</a:t>
                      </a:r>
                      <a:endParaRPr lang="es-ES" sz="700" b="0" kern="12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variable_query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(“SQL </a:t>
                      </a: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Query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”)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guardar un </a:t>
                      </a: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query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en un variable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variable_cursor.execute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variable_query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ejecutar el </a:t>
                      </a: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query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 devuelve una lista de tuplas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import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datetime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sacar fechas en el formato AAAA-MM-DD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datetime.date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(AAAA, M, D)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devuelve el formato de fecha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variable_query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“SQL </a:t>
                      </a: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Query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... %s AND %s”)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query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dinamica</a:t>
                      </a:r>
                      <a:endParaRPr lang="es-ES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variable_cursor.execute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query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(variable1, variable2))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valores que van en lugar de los %s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variable_cursor.execute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("SHOW DATABASES")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mostrar las BBDD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variable_cursor.execute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("SHOW TABLES")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mostrar las tablas de la BBDD indicado en la conexión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variable_cursor.execute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("SHOW TABLES")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variable_cursor.execute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(“SHOW COLUMNS FROM </a:t>
                      </a: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bbdd.table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”)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mostrar las columnas de la tabla especificada; hay que conectarse a la </a:t>
                      </a: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bbdd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information_schema</a:t>
                      </a:r>
                      <a:endParaRPr lang="es-ES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s-ES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Argumentos cursor: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variable_cursor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cnx.cursor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([</a:t>
                      </a: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arg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</a:t>
                      </a: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value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[, </a:t>
                      </a: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arg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</a:t>
                      </a: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value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]...])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buffered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=True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devuelve todas las filas de la </a:t>
                      </a: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bbdd</a:t>
                      </a:r>
                      <a:endParaRPr lang="es-ES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raw=True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el cursor no realizará las conversiones automáticas entre tipos de datos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dictionary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=True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devuelve las filas como diccionarios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named_tuple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=True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 las filas como </a:t>
                      </a: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named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tuples</a:t>
                      </a:r>
                      <a:endParaRPr lang="es-ES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cursor_class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argumento que se puede usar para indicar que subclase queremos usar para instanciar el nuevo cursor</a:t>
                      </a:r>
                    </a:p>
                  </a:txBody>
                  <a:tcPr marL="63991" marR="63991" marT="40634" marB="40634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3054903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3FD9CAD-87F7-EF3E-2CB8-42A5C2F937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9286371"/>
              </p:ext>
            </p:extLst>
          </p:nvPr>
        </p:nvGraphicFramePr>
        <p:xfrm>
          <a:off x="11376837" y="0"/>
          <a:ext cx="3023377" cy="8110433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3023377">
                  <a:extLst>
                    <a:ext uri="{9D8B030D-6E8A-4147-A177-3AD203B41FA5}">
                      <a16:colId xmlns:a16="http://schemas.microsoft.com/office/drawing/2014/main" val="406348464"/>
                    </a:ext>
                  </a:extLst>
                </a:gridCol>
              </a:tblGrid>
              <a:tr h="24777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MySQL Connector/Python</a:t>
                      </a:r>
                    </a:p>
                  </a:txBody>
                  <a:tcPr marL="63991" marR="63991" marT="40634" marB="40634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9266633"/>
                  </a:ext>
                </a:extLst>
              </a:tr>
              <a:tr h="78615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Obtener resultados de una </a:t>
                      </a:r>
                      <a:r>
                        <a:rPr kumimoji="0" lang="es-ES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query</a:t>
                      </a:r>
                      <a:endParaRPr kumimoji="0" lang="es-E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variable_cursor.fetchone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devuelve el primer resultado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variable_cursor.fetchall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devuelve todos los resultados como iterable – cada fila es una tupla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Pandas </a:t>
                      </a:r>
                      <a:r>
                        <a:rPr kumimoji="0" lang="es-ES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dataframe</a:t>
                      </a:r>
                      <a:r>
                        <a:rPr kumimoji="0" lang="es-E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ES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with</a:t>
                      </a:r>
                      <a:r>
                        <a:rPr kumimoji="0" lang="es-E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SQL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import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pandas as 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pd</a:t>
                      </a:r>
                      <a:endParaRPr kumimoji="0" lang="es-E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variable_df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n-GB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pd.DataFrame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GB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variable_resultado_fetchall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columns = [‘columna1’, ‘columna2’, ...])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crear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dataframe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resultados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query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variable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variable_df.head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(n)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las n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primeras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filas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del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o 5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defecto</a:t>
                      </a:r>
                      <a:endParaRPr kumimoji="0" lang="en-GB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variable_df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n-GB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pd.read_sql_query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GB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variable_query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GB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variable_cnx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convertir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resultados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la query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endParaRPr kumimoji="0" lang="en-GB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pd.read_sql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GB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variable_query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GB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variable_cnx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variable_df.to_csv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(“nombre_archivo.csv”)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guardar en 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csv</a:t>
                      </a:r>
                      <a:endParaRPr kumimoji="0" lang="es-E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variable_df.to_string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formatear el dato en 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string</a:t>
                      </a:r>
                      <a:endParaRPr kumimoji="0" lang="es-E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variable_df.to_latex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formatear el dato en un 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string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que facilite la inserción en un documento 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latex</a:t>
                      </a:r>
                      <a:endParaRPr kumimoji="0" lang="es-E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Crear y alterar una base de datos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variable_cursor.execute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(“CREATE DATABASE 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nombre_BBDD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”)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variable_cursor.execute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(“CREATE TABLE 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nombre_tabla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(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nombre_columna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TIPO, nombre_columna2 TIPO2)”)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variable_cursor.execute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(“ALTER TABLE 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nombre_tabla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ALTERACIONES”)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Insertar datos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variable_query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“INSERT INTO 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nombre_tabla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(columna1, columna2) VALUES (%s, %s)”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variable_valores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(valor1, valor2)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variable_cursor.execute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variable_query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variable_valores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otro método: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variable_query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“UPDATE 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nombre_tabla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SET 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nombre_columna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“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nuevo_valor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” WHERE 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nombre_columna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“valor”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Insertar múltiples filas a una tabla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variable_valores_en_tuplas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((valor1columna1, valor1columna2), (valor2columna1, valor2columna2)) 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variable_cursor.executemany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variable_query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variable_valores_en_tuplas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variable_conexion.commit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después de ejecutar la inserción, para que los cambios efectúen en la BBDD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variable_conexion.rollback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se puede usar después de 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execute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y antes de 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commit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para deshacer los cambios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print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variable_cursor.rowcount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“mensaje”)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imprimir el número de filas en las cuales se han tomado la 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accion</a:t>
                      </a:r>
                      <a:endParaRPr kumimoji="0" lang="es-E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Eliminar registros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variable_query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“DROP TABLE 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nombre_tabla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”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Añadir errores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importar 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errorcode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y usar try/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except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try: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</a:t>
                      </a:r>
                      <a:r>
                        <a:rPr kumimoji="0" lang="en-GB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accion</a:t>
                      </a:r>
                      <a:endParaRPr kumimoji="0" lang="en-GB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except </a:t>
                      </a:r>
                      <a:r>
                        <a:rPr kumimoji="0" lang="en-GB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mysql.connector.Error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as err: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print(err)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print("Error Code:", </a:t>
                      </a:r>
                      <a:r>
                        <a:rPr kumimoji="0" lang="en-GB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err.errno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print("SQLSTATE", </a:t>
                      </a:r>
                      <a:r>
                        <a:rPr kumimoji="0" lang="en-GB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err.sqlstate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print("Message", err.msg)</a:t>
                      </a:r>
                      <a:endParaRPr kumimoji="0" lang="es-E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50542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7358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8B85A43-ED37-41EC-CAB3-3BC7577BF5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2180506"/>
              </p:ext>
            </p:extLst>
          </p:nvPr>
        </p:nvGraphicFramePr>
        <p:xfrm>
          <a:off x="-2" y="6262"/>
          <a:ext cx="2799081" cy="8088863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799081">
                  <a:extLst>
                    <a:ext uri="{9D8B030D-6E8A-4147-A177-3AD203B41FA5}">
                      <a16:colId xmlns:a16="http://schemas.microsoft.com/office/drawing/2014/main" val="1612534420"/>
                    </a:ext>
                  </a:extLst>
                </a:gridCol>
              </a:tblGrid>
              <a:tr h="301051">
                <a:tc>
                  <a:txBody>
                    <a:bodyPr/>
                    <a:lstStyle/>
                    <a:p>
                      <a:r>
                        <a:rPr lang="en-AU" sz="1400" dirty="0">
                          <a:solidFill>
                            <a:schemeClr val="tx1"/>
                          </a:solidFill>
                        </a:rPr>
                        <a:t>Python Cheat Sheet 3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7B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0251295"/>
                  </a:ext>
                </a:extLst>
              </a:tr>
              <a:tr h="297549">
                <a:tc>
                  <a:txBody>
                    <a:bodyPr/>
                    <a:lstStyle/>
                    <a:p>
                      <a:r>
                        <a:rPr lang="en-AU" sz="1200" b="1" dirty="0">
                          <a:solidFill>
                            <a:schemeClr val="tx1"/>
                          </a:solidFill>
                        </a:rPr>
                        <a:t>Pandas</a:t>
                      </a: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9DC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3445113"/>
                  </a:ext>
                </a:extLst>
              </a:tr>
              <a:tr h="297549">
                <a:tc>
                  <a:txBody>
                    <a:bodyPr/>
                    <a:lstStyle/>
                    <a:p>
                      <a:r>
                        <a:rPr lang="en-AU" sz="1200" b="1" dirty="0">
                          <a:solidFill>
                            <a:schemeClr val="tx1"/>
                          </a:solidFill>
                        </a:rPr>
                        <a:t>Series: </a:t>
                      </a:r>
                      <a:r>
                        <a:rPr lang="en-AU" sz="1200" b="1" dirty="0" err="1">
                          <a:solidFill>
                            <a:schemeClr val="tx1"/>
                          </a:solidFill>
                        </a:rPr>
                        <a:t>estructuras</a:t>
                      </a:r>
                      <a:r>
                        <a:rPr lang="en-AU" sz="12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AU" sz="1200" b="1" dirty="0" err="1">
                          <a:solidFill>
                            <a:schemeClr val="tx1"/>
                          </a:solidFill>
                        </a:rPr>
                        <a:t>en</a:t>
                      </a:r>
                      <a:r>
                        <a:rPr lang="en-AU" sz="12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AU" sz="1200" b="1" dirty="0" err="1">
                          <a:solidFill>
                            <a:schemeClr val="tx1"/>
                          </a:solidFill>
                        </a:rPr>
                        <a:t>una</a:t>
                      </a:r>
                      <a:r>
                        <a:rPr lang="en-AU" sz="1200" b="1" dirty="0">
                          <a:solidFill>
                            <a:schemeClr val="tx1"/>
                          </a:solidFill>
                        </a:rPr>
                        <a:t> dimension</a:t>
                      </a: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BE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7279965"/>
                  </a:ext>
                </a:extLst>
              </a:tr>
              <a:tr h="71927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Crear</a:t>
                      </a:r>
                      <a:r>
                        <a:rPr kumimoji="0" lang="en-AU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series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serie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pd.Series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()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crear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serie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vac</a:t>
                      </a:r>
                      <a:r>
                        <a:rPr lang="es-ES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ía</a:t>
                      </a: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serie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pd.Series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(array)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crear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serie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a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partir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un array con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indice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defecto</a:t>
                      </a: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serie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pd.Series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(array, index = [‘a’, ‘b’, ‘c’...])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crear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una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serie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con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indice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definida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;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debe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ser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lista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la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misma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longitude del array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serie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pd.Series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lista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crear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una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seria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a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partir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una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lista</a:t>
                      </a: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serie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pd.Series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número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indice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crear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una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serie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a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partir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un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escalar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con la longitude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igual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al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número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indices</a:t>
                      </a:r>
                      <a:endParaRPr lang="en-GB" sz="700" b="1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serie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pd.Series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diccionario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crear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una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serie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a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partir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un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diccionario</a:t>
                      </a: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Acceder a </a:t>
                      </a:r>
                      <a:r>
                        <a:rPr kumimoji="0" lang="en-AU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informacion</a:t>
                      </a:r>
                      <a:r>
                        <a:rPr kumimoji="0" lang="en-AU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serie</a:t>
                      </a:r>
                      <a:endParaRPr kumimoji="0" lang="en-AU" sz="9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serie.index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indices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serie.values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valores</a:t>
                      </a: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serie.shape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la forma (no.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filas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serie.size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tama</a:t>
                      </a:r>
                      <a:r>
                        <a:rPr lang="es-ES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ño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serie.dtypes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tipo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dato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700" b="1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serie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[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]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valor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del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elemento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indice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</a:t>
                      </a: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serie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[[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i,j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]]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valor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dos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elementos</a:t>
                      </a: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serie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[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i:m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]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valor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un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rango</a:t>
                      </a: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serie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[“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etiqueta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”]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valor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elementos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indices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y j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Operaciones</a:t>
                      </a:r>
                      <a:r>
                        <a:rPr kumimoji="0" lang="en-AU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con series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serie1 +-*/ serie2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suma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/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resta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/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multiplica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/divide las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filas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con indices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comunes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entre las dos series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serie1.add(serie2, 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fill_value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número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suma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las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filas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con indices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comunes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, y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suma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fill value a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valores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sin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indice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comun</a:t>
                      </a: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serie1.sub(serie2, 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fill_value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número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restan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las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filas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la seria2 de la serie1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cuando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tienen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indices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comunes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, y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resta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fill value de las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otras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indices de serie1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serie1.mul(serie2, 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fill_value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número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multiplica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las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filas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con indices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comunes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y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multiplica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fill value con las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otras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*usar 1 para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conservar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valor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*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serie1.mul(serie2, 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fill_value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número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divida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las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filas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la serie1 entre las de la serie2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cuando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tienen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indices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comunes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, y divide las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otras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fill value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serie1.mod(serie2, 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fill_value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número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modulo (division sin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resta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serie1.pow(serie2, 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fill_value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número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calcula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exponencial</a:t>
                      </a: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serie1.ge(serie2)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compara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si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serie1 es </a:t>
                      </a:r>
                      <a:r>
                        <a:rPr lang="en-AU" sz="700" b="0" u="sng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mayor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que serie2 y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True o False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serie1.le(serie2)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compara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si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serie1 es </a:t>
                      </a:r>
                      <a:r>
                        <a:rPr lang="en-AU" sz="700" b="0" u="sng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menor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que serie2 y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True o False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Filtrado</a:t>
                      </a:r>
                      <a:r>
                        <a:rPr kumimoji="0" lang="en-AU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booleanos</a:t>
                      </a:r>
                      <a:endParaRPr kumimoji="0" lang="en-AU" sz="9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serie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 &lt; &gt; &gt;= &lt;= == 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valor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True o False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segun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si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cada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condición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cumple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la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condición</a:t>
                      </a: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serie1[serie1 &lt; &gt; &gt;= &lt;= == 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valor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]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solo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valores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que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cumplen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la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condición</a:t>
                      </a: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np.nan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crear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valor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nulo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(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NaN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)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serie.isnull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()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True o False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segun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si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valores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existen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o son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nulos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(“” no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cuenta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como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nulo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serie.notnull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()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True o False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segun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si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valores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existen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o son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nulos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(“” no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cuenta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como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nulo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661558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489BD1F-27A6-41C8-A086-91A430A0D0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2483476"/>
              </p:ext>
            </p:extLst>
          </p:nvPr>
        </p:nvGraphicFramePr>
        <p:xfrm>
          <a:off x="2799080" y="5703"/>
          <a:ext cx="3030220" cy="2060621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3030220">
                  <a:extLst>
                    <a:ext uri="{9D8B030D-6E8A-4147-A177-3AD203B41FA5}">
                      <a16:colId xmlns:a16="http://schemas.microsoft.com/office/drawing/2014/main" val="1612534420"/>
                    </a:ext>
                  </a:extLst>
                </a:gridCol>
              </a:tblGrid>
              <a:tr h="246472">
                <a:tc>
                  <a:txBody>
                    <a:bodyPr/>
                    <a:lstStyle/>
                    <a:p>
                      <a:r>
                        <a:rPr lang="en-AU" sz="1200" b="1" dirty="0" err="1">
                          <a:solidFill>
                            <a:schemeClr val="tx1"/>
                          </a:solidFill>
                        </a:rPr>
                        <a:t>DataFrames</a:t>
                      </a:r>
                      <a:endParaRPr lang="en-AU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BE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7279965"/>
                  </a:ext>
                </a:extLst>
              </a:tr>
              <a:tr h="17964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Crear</a:t>
                      </a:r>
                      <a:r>
                        <a:rPr kumimoji="0" lang="en-AU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DataFrames</a:t>
                      </a:r>
                      <a:endParaRPr kumimoji="0" lang="en-AU" sz="9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df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pd.DataFrame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(data, index, columns)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data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: NumPy Array,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diccionario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lista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diccionarios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index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: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indice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que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defecto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se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asigna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como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0-(n-1), n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siendo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número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filas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;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index = [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lista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]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para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asignar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“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etiquetas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” (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nombres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filas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column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: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nombre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las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columnas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;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defecto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0-(n-1);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columns =[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lista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]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para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poner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mas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nombres</a:t>
                      </a: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df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pd.DataFrame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(array)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crear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un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dataframe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a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partir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un array con indices y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columnas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defecto</a:t>
                      </a: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df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pd.DataFrame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diccionario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crear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un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dataframe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a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partir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un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diccionario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–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keys son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nombres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las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columnas</a:t>
                      </a:r>
                      <a:endParaRPr lang="en-AU" sz="700" b="1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Consolas" panose="020B0609020204030204" pitchFamily="49" charset="0"/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661558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2C92486-6146-5DDB-06F2-1B8AEEABB8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9200234"/>
              </p:ext>
            </p:extLst>
          </p:nvPr>
        </p:nvGraphicFramePr>
        <p:xfrm>
          <a:off x="2799078" y="2066324"/>
          <a:ext cx="3030220" cy="6026839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3030220">
                  <a:extLst>
                    <a:ext uri="{9D8B030D-6E8A-4147-A177-3AD203B41FA5}">
                      <a16:colId xmlns:a16="http://schemas.microsoft.com/office/drawing/2014/main" val="1612534420"/>
                    </a:ext>
                  </a:extLst>
                </a:gridCol>
              </a:tblGrid>
              <a:tr h="269611">
                <a:tc>
                  <a:txBody>
                    <a:bodyPr/>
                    <a:lstStyle/>
                    <a:p>
                      <a:r>
                        <a:rPr lang="en-AU" sz="1200" b="1" dirty="0" err="1">
                          <a:solidFill>
                            <a:schemeClr val="tx1"/>
                          </a:solidFill>
                        </a:rPr>
                        <a:t>DataFrames</a:t>
                      </a:r>
                      <a:r>
                        <a:rPr lang="en-AU" sz="1200" b="1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en-AU" sz="1100" b="1" dirty="0" err="1">
                          <a:solidFill>
                            <a:schemeClr val="tx1"/>
                          </a:solidFill>
                        </a:rPr>
                        <a:t>carga</a:t>
                      </a:r>
                      <a:r>
                        <a:rPr lang="en-AU" sz="1100" b="1" dirty="0">
                          <a:solidFill>
                            <a:schemeClr val="tx1"/>
                          </a:solidFill>
                        </a:rPr>
                        <a:t> de </a:t>
                      </a:r>
                      <a:r>
                        <a:rPr lang="en-AU" sz="1100" b="1" dirty="0" err="1">
                          <a:solidFill>
                            <a:schemeClr val="tx1"/>
                          </a:solidFill>
                        </a:rPr>
                        <a:t>datos</a:t>
                      </a:r>
                      <a:endParaRPr lang="en-AU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BE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3187464"/>
                  </a:ext>
                </a:extLst>
              </a:tr>
              <a:tr h="57572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Carga</a:t>
                      </a:r>
                      <a:r>
                        <a:rPr kumimoji="0" lang="en-AU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datos</a:t>
                      </a:r>
                      <a:endParaRPr kumimoji="0" lang="en-AU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pd.read_csv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(“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ruta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/nombre_archivo.csv”)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dataframe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un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archivo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Comma Separated Values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pd.read_csv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(“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ruta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/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nombre_archivo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”,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sep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 “;”)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dataframe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un csv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si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separador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es 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pd.read_csv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(“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ruta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/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nombre_archivo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”,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index_col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 0)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dataframe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un csv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si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archivo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ya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tiene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indice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pd.read_excel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(“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ruta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/nombre_archivo.xlsx”)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dataframe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un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archivo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Excel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si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sale “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ImportError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:...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openpyxl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...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”,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terminal: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pip3 install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openpyxl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 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pip install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openpyxl</a:t>
                      </a:r>
                      <a:endParaRPr kumimoji="0" lang="en-AU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pd.read_json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(“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ruta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/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nombre_archivo.json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”)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dataframe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un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archivo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JavaScript Object Notation (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formato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crudo)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[‘data’].apply(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pd.Series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convertir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dataframe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json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formato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legible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pd.read_clipboard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sep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=‘\t’)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dataframe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forma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dataframe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clipboard;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separador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podria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ser \n ; , etc.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with open(‘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ruta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/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nombre_archivo.pkl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’, ‘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wb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’) as f: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pickle.dump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df,f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pone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un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dataframe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archivo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pkl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pd.read_pickle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(‘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ruta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/nombre_archivo.csv’).head(n)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leer n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filas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y 5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columnas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del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archivo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pickle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pd.read_parquet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(‘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ruta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/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nombre_archivo.parquet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’)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leer un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archivo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parquet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Guardado</a:t>
                      </a:r>
                      <a:r>
                        <a:rPr kumimoji="0" lang="en-AU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datos</a:t>
                      </a:r>
                      <a:endParaRPr kumimoji="0" lang="en-AU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df.to_csv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(‘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ruta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/nombre_archivo.csv’)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guardar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dataframe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archivo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csv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df.to_excel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(‘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ruta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/nombre_archivo.xlsx’)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guardar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dataframe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archivo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Excel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df.to_json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(‘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ruta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/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nombre_archivo.json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’)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guardar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dataframe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archivo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JSON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df.to_parquet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(‘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ruta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/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nombre_archivo.parquet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’)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guardar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dataframe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archivo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parquet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df.to_pickle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(‘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ruta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/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nombre_archivo.pkl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’)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guardar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dataframe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archivo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pickle</a:t>
                      </a:r>
                    </a:p>
                    <a:p>
                      <a:pPr marL="0" marR="0" lvl="0" indent="0" algn="l" defTabSz="10799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10799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ExcelWriter</a:t>
                      </a:r>
                      <a:endParaRPr kumimoji="0" lang="es-E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10799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with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pd.ExcelWriter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(“ruta/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archivo.ext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”) as 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writer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pPr marL="0" marR="0" lvl="0" indent="0" algn="l" defTabSz="10799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df.to_Excel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writer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nombre_hoja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‘nombre’)</a:t>
                      </a:r>
                    </a:p>
                    <a:p>
                      <a:pPr marL="0" marR="0" lvl="0" indent="0" algn="l" defTabSz="10799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guardar un 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dataframe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en una hoja de Excel</a:t>
                      </a: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5606868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C6F608F-C80C-6828-F6EC-1299E604D6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0179651"/>
              </p:ext>
            </p:extLst>
          </p:nvPr>
        </p:nvGraphicFramePr>
        <p:xfrm>
          <a:off x="5829299" y="1"/>
          <a:ext cx="2895601" cy="3500096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895601">
                  <a:extLst>
                    <a:ext uri="{9D8B030D-6E8A-4147-A177-3AD203B41FA5}">
                      <a16:colId xmlns:a16="http://schemas.microsoft.com/office/drawing/2014/main" val="1612534420"/>
                    </a:ext>
                  </a:extLst>
                </a:gridCol>
              </a:tblGrid>
              <a:tr h="257409">
                <a:tc>
                  <a:txBody>
                    <a:bodyPr/>
                    <a:lstStyle/>
                    <a:p>
                      <a:r>
                        <a:rPr lang="en-AU" sz="1200" b="1" dirty="0" err="1">
                          <a:solidFill>
                            <a:schemeClr val="tx1"/>
                          </a:solidFill>
                        </a:rPr>
                        <a:t>Metodos</a:t>
                      </a:r>
                      <a:r>
                        <a:rPr lang="en-AU" sz="1200" b="1" dirty="0">
                          <a:solidFill>
                            <a:schemeClr val="tx1"/>
                          </a:solidFill>
                        </a:rPr>
                        <a:t> de </a:t>
                      </a:r>
                      <a:r>
                        <a:rPr lang="en-AU" sz="1200" b="1" dirty="0" err="1">
                          <a:solidFill>
                            <a:schemeClr val="tx1"/>
                          </a:solidFill>
                        </a:rPr>
                        <a:t>exploracion</a:t>
                      </a:r>
                      <a:endParaRPr lang="en-AU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BE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7279965"/>
                  </a:ext>
                </a:extLst>
              </a:tr>
              <a:tr h="297667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</a:t>
                      </a:r>
                      <a:r>
                        <a:rPr kumimoji="0" lang="en-AU" sz="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head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(n)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las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primeras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n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lineas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del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dataframe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</a:t>
                      </a:r>
                      <a:r>
                        <a:rPr kumimoji="0" lang="en-AU" sz="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tail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(n)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las 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últimas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n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lineas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del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dataframe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</a:t>
                      </a:r>
                      <a:r>
                        <a:rPr kumimoji="0" lang="en-AU" sz="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sample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(n)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n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filas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aleatorias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nuestro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dataframe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o uno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defecto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</a:t>
                      </a:r>
                      <a:r>
                        <a:rPr kumimoji="0" lang="en-AU" sz="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shape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n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úmero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filas y columnas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</a:t>
                      </a:r>
                      <a:r>
                        <a:rPr kumimoji="0" lang="en-AU" sz="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dtypes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tipo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que hay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cada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</a:t>
                      </a:r>
                      <a:r>
                        <a:rPr kumimoji="0" lang="en-AU" sz="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 nombres de las columnas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</a:t>
                      </a:r>
                      <a:r>
                        <a:rPr kumimoji="0" lang="en-AU" sz="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describe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evuelve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dataframe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un resumen de los principales estadísticos de las columnas numéricas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</a:t>
                      </a:r>
                      <a:r>
                        <a:rPr kumimoji="0" lang="en-AU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info()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resumen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sobre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no.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numero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no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nulos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y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tipos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[“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nombre_columna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”].</a:t>
                      </a:r>
                      <a:r>
                        <a:rPr kumimoji="0" lang="en-AU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unique()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o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df.nombre_columna.unique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array con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únicos de la columna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[“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nombre_columna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”].</a:t>
                      </a:r>
                      <a:r>
                        <a:rPr kumimoji="0" lang="en-AU" sz="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value_counts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o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df.nombre_columna.value_counts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serie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recuento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únicos en orden descendente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df.</a:t>
                      </a:r>
                      <a:r>
                        <a:rPr lang="en-AU" sz="8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duplicated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().sum()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numero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filas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duplicadas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Eliminar</a:t>
                      </a:r>
                      <a:r>
                        <a:rPr kumimoji="0" lang="en-AU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filas</a:t>
                      </a:r>
                      <a:r>
                        <a:rPr kumimoji="0" lang="en-AU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duplicadas</a:t>
                      </a:r>
                      <a:endParaRPr kumimoji="0" lang="en-AU" sz="9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</a:t>
                      </a:r>
                      <a:r>
                        <a:rPr kumimoji="0" lang="en-AU" sz="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drop_duplicates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inplace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True,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ignore_index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=True)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elimina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filas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duplicadas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ignore_index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para no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tener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indice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cuenta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6615580"/>
                  </a:ext>
                </a:extLst>
              </a:tr>
            </a:tbl>
          </a:graphicData>
        </a:graphic>
      </p:graphicFrame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80D39B14-E76A-A417-68DD-BD27469EE6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4509598"/>
              </p:ext>
            </p:extLst>
          </p:nvPr>
        </p:nvGraphicFramePr>
        <p:xfrm>
          <a:off x="8724895" y="0"/>
          <a:ext cx="2399241" cy="3667736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399241">
                  <a:extLst>
                    <a:ext uri="{9D8B030D-6E8A-4147-A177-3AD203B41FA5}">
                      <a16:colId xmlns:a16="http://schemas.microsoft.com/office/drawing/2014/main" val="1612534420"/>
                    </a:ext>
                  </a:extLst>
                </a:gridCol>
              </a:tblGrid>
              <a:tr h="218291">
                <a:tc>
                  <a:txBody>
                    <a:bodyPr/>
                    <a:lstStyle/>
                    <a:p>
                      <a:r>
                        <a:rPr lang="en-AU" sz="1200" b="1" dirty="0" err="1">
                          <a:solidFill>
                            <a:schemeClr val="tx1"/>
                          </a:solidFill>
                        </a:rPr>
                        <a:t>Tipos</a:t>
                      </a:r>
                      <a:r>
                        <a:rPr lang="en-AU" sz="1200" b="1" dirty="0">
                          <a:solidFill>
                            <a:schemeClr val="tx1"/>
                          </a:solidFill>
                        </a:rPr>
                        <a:t> de </a:t>
                      </a:r>
                      <a:r>
                        <a:rPr lang="en-AU" sz="1200" b="1" dirty="0" err="1">
                          <a:solidFill>
                            <a:schemeClr val="tx1"/>
                          </a:solidFill>
                        </a:rPr>
                        <a:t>datos</a:t>
                      </a:r>
                      <a:endParaRPr lang="en-AU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BE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7279965"/>
                  </a:ext>
                </a:extLst>
              </a:tr>
              <a:tr h="303796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Tipos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datos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Pandas: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object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int64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float64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datetime,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timedelta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[ns]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category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bool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</a:t>
                      </a:r>
                      <a:r>
                        <a:rPr kumimoji="0" lang="en-AU" sz="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dtypes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tipo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que hay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cada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</a:t>
                      </a: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df_tipo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df.select_dtypes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(include = “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tipo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”)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crea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un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dataframe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las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columnas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del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tipo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datos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especificado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df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[‘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columna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’] = 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df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[‘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columna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’].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astype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(‘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tipo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’, copy = True, errors = ‘ignore’)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convierte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una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columna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tipo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dato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especificado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copy = True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una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copia</a:t>
                      </a: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copy = False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*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cuidado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: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cambios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valores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pueden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propagarse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a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otros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objetos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pandas*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errors = ignore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omita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excepciones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;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caso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error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objeto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original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errors = raise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permite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que se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generen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excepciones</a:t>
                      </a: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pd.options.display.max_columns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None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ejecutar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antes del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df.head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 para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poder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ver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todas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las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columnas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pd.set_option</a:t>
                      </a:r>
                      <a:r>
                        <a:rPr lang="en-GB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("</a:t>
                      </a:r>
                      <a:r>
                        <a:rPr lang="en-GB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display.precision</a:t>
                      </a:r>
                      <a:r>
                        <a:rPr lang="en-GB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", 2)</a:t>
                      </a: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6615580"/>
                  </a:ext>
                </a:extLst>
              </a:tr>
            </a:tbl>
          </a:graphicData>
        </a:graphic>
      </p:graphicFrame>
      <p:graphicFrame>
        <p:nvGraphicFramePr>
          <p:cNvPr id="11" name="Table 4">
            <a:extLst>
              <a:ext uri="{FF2B5EF4-FFF2-40B4-BE49-F238E27FC236}">
                <a16:creationId xmlns:a16="http://schemas.microsoft.com/office/drawing/2014/main" id="{05AF5A4B-11F5-93E7-8E02-438332E276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7340618"/>
              </p:ext>
            </p:extLst>
          </p:nvPr>
        </p:nvGraphicFramePr>
        <p:xfrm>
          <a:off x="5829291" y="6033102"/>
          <a:ext cx="2895602" cy="2060062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895602">
                  <a:extLst>
                    <a:ext uri="{9D8B030D-6E8A-4147-A177-3AD203B41FA5}">
                      <a16:colId xmlns:a16="http://schemas.microsoft.com/office/drawing/2014/main" val="1612534420"/>
                    </a:ext>
                  </a:extLst>
                </a:gridCol>
              </a:tblGrid>
              <a:tr h="2767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Sidetable</a:t>
                      </a:r>
                      <a:r>
                        <a:rPr lang="en-AU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en-AU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frecuencias</a:t>
                      </a:r>
                      <a:r>
                        <a:rPr lang="en-AU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de </a:t>
                      </a:r>
                      <a:r>
                        <a:rPr lang="en-AU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datos</a:t>
                      </a:r>
                      <a:endParaRPr lang="en-AU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BE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0804081"/>
                  </a:ext>
                </a:extLst>
              </a:tr>
              <a:tr h="178332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df.stb.freq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([‘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columna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’])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un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dataframe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con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informacion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sobre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la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frecuencia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ocurrencia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cada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categoría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un variable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categorica</a:t>
                      </a: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parametros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thresh = 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limita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valores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mostrados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a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m</a:t>
                      </a:r>
                      <a:r>
                        <a:rPr lang="es-ES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ás</a:t>
                      </a:r>
                      <a:r>
                        <a:rPr lang="es-ES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frecuentes hasta un umbral de 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n% cumulative y </a:t>
                      </a:r>
                      <a:r>
                        <a:rPr lang="es-ES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agrupando los restantes bajo la etiqueta 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“other”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other_label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= ‘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etiqueta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’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cambia la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etiqueta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‘other’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value = ‘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columna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’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ordena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resultados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la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columna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especificada</a:t>
                      </a: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df.stb.freq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([‘columna1’, ‘columna2’])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combina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dos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columnas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y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las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frecuencias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las subcategories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df.stb.missing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([‘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columna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’]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informacion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sobre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la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frequencia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datos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nulos</a:t>
                      </a: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1407524"/>
                  </a:ext>
                </a:extLst>
              </a:tr>
            </a:tbl>
          </a:graphicData>
        </a:graphic>
      </p:graphicFrame>
      <p:graphicFrame>
        <p:nvGraphicFramePr>
          <p:cNvPr id="12" name="Table 4">
            <a:extLst>
              <a:ext uri="{FF2B5EF4-FFF2-40B4-BE49-F238E27FC236}">
                <a16:creationId xmlns:a16="http://schemas.microsoft.com/office/drawing/2014/main" id="{BF96D1A8-08C8-413C-3195-221C6AEF26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547351"/>
              </p:ext>
            </p:extLst>
          </p:nvPr>
        </p:nvGraphicFramePr>
        <p:xfrm>
          <a:off x="11124141" y="0"/>
          <a:ext cx="3276072" cy="8107656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3276072">
                  <a:extLst>
                    <a:ext uri="{9D8B030D-6E8A-4147-A177-3AD203B41FA5}">
                      <a16:colId xmlns:a16="http://schemas.microsoft.com/office/drawing/2014/main" val="1612534420"/>
                    </a:ext>
                  </a:extLst>
                </a:gridCol>
              </a:tblGrid>
              <a:tr h="198220">
                <a:tc>
                  <a:txBody>
                    <a:bodyPr/>
                    <a:lstStyle/>
                    <a:p>
                      <a:r>
                        <a:rPr lang="en-AU" sz="1200" b="1" dirty="0" err="1">
                          <a:solidFill>
                            <a:schemeClr val="tx1"/>
                          </a:solidFill>
                        </a:rPr>
                        <a:t>Valores</a:t>
                      </a:r>
                      <a:r>
                        <a:rPr lang="en-AU" sz="12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AU" sz="1200" b="1" dirty="0" err="1">
                          <a:solidFill>
                            <a:schemeClr val="tx1"/>
                          </a:solidFill>
                        </a:rPr>
                        <a:t>nulos</a:t>
                      </a:r>
                      <a:endParaRPr lang="en-AU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BE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7279965"/>
                  </a:ext>
                </a:extLst>
              </a:tr>
              <a:tr h="12547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Identificar</a:t>
                      </a:r>
                      <a:r>
                        <a:rPr kumimoji="0" lang="en-AU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nulos</a:t>
                      </a:r>
                      <a:endParaRPr kumimoji="0" lang="en-AU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</a:t>
                      </a:r>
                      <a:r>
                        <a:rPr kumimoji="0" lang="en-AU" sz="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isnull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o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</a:t>
                      </a:r>
                      <a:r>
                        <a:rPr kumimoji="0" lang="en-AU" sz="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isna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True o False seg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ún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si cada valor es nulo o no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df.isnull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().sum()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o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df.isna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().sum()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serie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n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ú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mero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nulos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columnas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_%_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nulos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((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df.isnull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().sum() /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df.shape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[0] * 100).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reset_index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_%_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nulos.columns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[‘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’, ‘%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nulos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’]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dataframe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porcentajes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nulos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Eliminar</a:t>
                      </a:r>
                      <a:r>
                        <a:rPr kumimoji="0" lang="en-AU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nulos</a:t>
                      </a:r>
                      <a:endParaRPr kumimoji="0" lang="en-AU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</a:t>
                      </a:r>
                      <a:r>
                        <a:rPr kumimoji="0" lang="en-AU" sz="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dropna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inplace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True, axis=b, subset=[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lista_de_columnas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], how=)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quitar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nulos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how = ‘any’ | ‘all’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defecto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‘any’: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si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hay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algun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NA, se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elimina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 fila o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 all: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si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todos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son NA, se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elimina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 fila o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subset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o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columnas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Tipos</a:t>
                      </a:r>
                      <a:r>
                        <a:rPr kumimoji="0" lang="en-AU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nulos</a:t>
                      </a:r>
                      <a:endParaRPr kumimoji="0" lang="en-AU" sz="9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np.nan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significa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“not a number”; es un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tipo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num</a:t>
                      </a:r>
                      <a:r>
                        <a:rPr lang="es-ES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érico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700" b="1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None</a:t>
                      </a:r>
                      <a:r>
                        <a:rPr lang="es-ES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valores nulos en columnas tipo </a:t>
                      </a:r>
                      <a:r>
                        <a:rPr lang="es-ES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string</a:t>
                      </a:r>
                      <a:endParaRPr lang="es-ES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700" b="1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NaT</a:t>
                      </a:r>
                      <a:r>
                        <a:rPr lang="es-ES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valores nulos tipo </a:t>
                      </a:r>
                      <a:r>
                        <a:rPr lang="es-ES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datetime</a:t>
                      </a:r>
                      <a:endParaRPr lang="es-ES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valores</a:t>
                      </a:r>
                      <a:r>
                        <a:rPr lang="en-GB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b="1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texto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: “n/a”, “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NaN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”, “nan”, “null”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strings que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normalmente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se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convierten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automaticamente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a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np.nan</a:t>
                      </a: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99999 </a:t>
                      </a:r>
                      <a:r>
                        <a:rPr lang="en-GB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o</a:t>
                      </a:r>
                      <a:r>
                        <a:rPr lang="en-GB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00000 </a:t>
                      </a:r>
                      <a:r>
                        <a:rPr lang="en-GB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integers que se </a:t>
                      </a:r>
                      <a:r>
                        <a:rPr lang="en-GB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pueden</a:t>
                      </a:r>
                      <a:r>
                        <a:rPr lang="en-GB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convertir</a:t>
                      </a:r>
                      <a:r>
                        <a:rPr lang="en-GB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a </a:t>
                      </a:r>
                      <a:r>
                        <a:rPr lang="en-GB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nulos</a:t>
                      </a:r>
                      <a:endParaRPr lang="en-GB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Reemplazar</a:t>
                      </a:r>
                      <a:r>
                        <a:rPr kumimoji="0" lang="en-GB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nulos</a:t>
                      </a:r>
                      <a:r>
                        <a:rPr kumimoji="0" lang="en-GB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pd.read_csv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(‘archivo.csv’,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na_values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[‘n/a’]) .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fillna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np.nan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reemplaza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strings ‘n/a’ con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np.nan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al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cargar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dataframe</a:t>
                      </a:r>
                      <a:endParaRPr kumimoji="0" lang="en-GB" sz="9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df.fillna</a:t>
                      </a:r>
                      <a:r>
                        <a:rPr lang="es-ES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s-ES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df</a:t>
                      </a:r>
                      <a:r>
                        <a:rPr lang="es-ES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[</a:t>
                      </a:r>
                      <a:r>
                        <a:rPr lang="es-ES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value</a:t>
                      </a:r>
                      <a:r>
                        <a:rPr lang="es-ES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=n, axis=b, </a:t>
                      </a:r>
                      <a:r>
                        <a:rPr lang="es-ES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inplace</a:t>
                      </a:r>
                      <a:r>
                        <a:rPr lang="es-ES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=True)</a:t>
                      </a:r>
                      <a:r>
                        <a:rPr lang="es-ES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reemplazar todos los </a:t>
                      </a:r>
                      <a:r>
                        <a:rPr lang="es-ES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NaN</a:t>
                      </a:r>
                      <a:r>
                        <a:rPr lang="es-ES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del </a:t>
                      </a:r>
                      <a:r>
                        <a:rPr lang="es-ES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dataframe</a:t>
                      </a:r>
                      <a:r>
                        <a:rPr lang="es-ES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con el valor que especifiquemos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df</a:t>
                      </a:r>
                      <a:r>
                        <a:rPr lang="es-ES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[‘columna’].</a:t>
                      </a:r>
                      <a:r>
                        <a:rPr lang="es-ES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fillna</a:t>
                      </a:r>
                      <a:r>
                        <a:rPr lang="es-ES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s-ES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df</a:t>
                      </a:r>
                      <a:r>
                        <a:rPr lang="es-ES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[‘columna’].median, axis=b, </a:t>
                      </a:r>
                      <a:r>
                        <a:rPr lang="es-ES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inplace</a:t>
                      </a:r>
                      <a:r>
                        <a:rPr lang="es-ES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=True)</a:t>
                      </a:r>
                      <a:r>
                        <a:rPr lang="es-ES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ES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reemplazar los nulos de una columna por la mediana de esa columna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value=n</a:t>
                      </a:r>
                      <a:r>
                        <a:rPr lang="en-GB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por</a:t>
                      </a:r>
                      <a:r>
                        <a:rPr lang="en-GB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defecto</a:t>
                      </a:r>
                      <a:r>
                        <a:rPr lang="en-GB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NaN</a:t>
                      </a:r>
                      <a:r>
                        <a:rPr lang="en-GB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; es </a:t>
                      </a:r>
                      <a:r>
                        <a:rPr lang="en-GB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GB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valor</a:t>
                      </a:r>
                      <a:r>
                        <a:rPr lang="en-GB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por</a:t>
                      </a:r>
                      <a:r>
                        <a:rPr lang="en-GB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GB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que </a:t>
                      </a:r>
                      <a:r>
                        <a:rPr lang="en-GB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queremos</a:t>
                      </a:r>
                      <a:r>
                        <a:rPr lang="en-GB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reemplazar</a:t>
                      </a:r>
                      <a:r>
                        <a:rPr lang="en-GB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los</a:t>
                      </a:r>
                      <a:r>
                        <a:rPr lang="en-GB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valores</a:t>
                      </a:r>
                      <a:r>
                        <a:rPr lang="en-GB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nulos</a:t>
                      </a:r>
                      <a:r>
                        <a:rPr lang="en-GB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que </a:t>
                      </a:r>
                      <a:r>
                        <a:rPr lang="en-GB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puede</a:t>
                      </a:r>
                      <a:r>
                        <a:rPr lang="en-GB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ser un </a:t>
                      </a:r>
                      <a:r>
                        <a:rPr lang="en-GB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escalar</a:t>
                      </a:r>
                      <a:r>
                        <a:rPr lang="en-GB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GB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diccionario</a:t>
                      </a:r>
                      <a:r>
                        <a:rPr lang="en-GB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GB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serie</a:t>
                      </a:r>
                      <a:r>
                        <a:rPr lang="en-GB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o </a:t>
                      </a:r>
                      <a:r>
                        <a:rPr lang="en-GB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dataframe</a:t>
                      </a:r>
                      <a:endParaRPr lang="en-GB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axis</a:t>
                      </a:r>
                      <a:r>
                        <a:rPr lang="en-GB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por</a:t>
                      </a:r>
                      <a:r>
                        <a:rPr lang="en-GB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defecto</a:t>
                      </a:r>
                      <a:r>
                        <a:rPr lang="en-GB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0 (</a:t>
                      </a:r>
                      <a:r>
                        <a:rPr lang="en-GB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filas</a:t>
                      </a:r>
                      <a:r>
                        <a:rPr lang="en-GB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df.replace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GB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valor_nulo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GB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valor_nuevo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GB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inplace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=True, regex=False)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reemplazar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nulos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nuevo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Imputacion</a:t>
                      </a:r>
                      <a:r>
                        <a:rPr kumimoji="0" lang="en-GB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GB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nulos</a:t>
                      </a:r>
                      <a:endParaRPr kumimoji="0" lang="en-GB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from </a:t>
                      </a:r>
                      <a:r>
                        <a:rPr kumimoji="0" lang="en-GB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sklearn.impute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import </a:t>
                      </a:r>
                      <a:r>
                        <a:rPr kumimoji="0" lang="en-GB" sz="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SimpleImputer</a:t>
                      </a:r>
                      <a:endParaRPr kumimoji="0" lang="en-GB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imputer = </a:t>
                      </a:r>
                      <a:r>
                        <a:rPr kumimoji="0" lang="en-GB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SimpleImputer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(strategy=‘mean’, </a:t>
                      </a:r>
                      <a:r>
                        <a:rPr kumimoji="0" lang="en-GB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missing_values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n-GB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np.nan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inicia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instancia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del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metodo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especificando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que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queremos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reemplazar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nulos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 media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imputer = </a:t>
                      </a:r>
                      <a:r>
                        <a:rPr kumimoji="0" lang="en-GB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imputer.fit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GB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[‘columna1’])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aplicamos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imputer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[‘media_columna1’] = </a:t>
                      </a:r>
                      <a:r>
                        <a:rPr kumimoji="0" lang="en-GB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imputer.transform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GB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[[‘price’]])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rellena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nulos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segun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como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hemos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especificado</a:t>
                      </a:r>
                      <a:endParaRPr kumimoji="0" lang="en-GB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from </a:t>
                      </a:r>
                      <a:r>
                        <a:rPr kumimoji="0" lang="en-GB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sklearn.experimental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import </a:t>
                      </a:r>
                      <a:r>
                        <a:rPr kumimoji="0" lang="en-GB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enable_iterative_imputer</a:t>
                      </a:r>
                      <a:endParaRPr kumimoji="0" lang="en-GB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from </a:t>
                      </a:r>
                      <a:r>
                        <a:rPr kumimoji="0" lang="en-GB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sklearn.impute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import </a:t>
                      </a:r>
                      <a:r>
                        <a:rPr kumimoji="0" lang="en-GB" sz="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IterativeImputer</a:t>
                      </a:r>
                      <a:endParaRPr kumimoji="0" lang="en-GB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imputer = </a:t>
                      </a:r>
                      <a:r>
                        <a:rPr kumimoji="0" lang="en-GB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IterativeImputer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GB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n_nearest_features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=n, </a:t>
                      </a:r>
                      <a:r>
                        <a:rPr kumimoji="0" lang="en-GB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imputation_order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='ascending’)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instancia</a:t>
                      </a:r>
                      <a:endParaRPr kumimoji="0" lang="en-GB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n_nearest_features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defecto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None;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numero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columnas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utilizar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para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estimar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nulos</a:t>
                      </a:r>
                      <a:endParaRPr kumimoji="0" lang="en-GB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imputation_order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defecto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ascendente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orden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imputacion</a:t>
                      </a:r>
                      <a:endParaRPr kumimoji="0" lang="en-GB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imputer.fit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GB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df_numericas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aplicamos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imputer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df_datos_trans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n-GB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pd.DataFrame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GB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imputer.transform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GB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df_numericas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), columns = </a:t>
                      </a:r>
                      <a:r>
                        <a:rPr kumimoji="0" lang="en-GB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df_numericas.columns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dataframe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datos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transformados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metemos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estas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columnas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dataframe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original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from </a:t>
                      </a:r>
                      <a:r>
                        <a:rPr kumimoji="0" lang="en-GB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sklearn.impute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import </a:t>
                      </a:r>
                      <a:r>
                        <a:rPr kumimoji="0" lang="en-GB" sz="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KNNImputer</a:t>
                      </a:r>
                      <a:endParaRPr kumimoji="0" lang="en-GB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imputerKNN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KNNImputer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n_neighbors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=5)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instancia</a:t>
                      </a:r>
                      <a:endParaRPr kumimoji="0" lang="en-GB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imputerKNN.fit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numericas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df_knn_imp</a:t>
                      </a:r>
                      <a:r>
                        <a:rPr lang="en-GB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GB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pd.DataFrame</a:t>
                      </a:r>
                      <a:r>
                        <a:rPr lang="en-GB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GB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imputerKNN.transform</a:t>
                      </a:r>
                      <a:r>
                        <a:rPr lang="en-GB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GB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df_numericas</a:t>
                      </a:r>
                      <a:r>
                        <a:rPr lang="en-GB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), columns = </a:t>
                      </a:r>
                      <a:r>
                        <a:rPr lang="en-GB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numericas.columns</a:t>
                      </a:r>
                      <a:r>
                        <a:rPr lang="en-GB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en-GB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dataframe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datos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transformados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metemos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estas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columnas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dataframe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original</a:t>
                      </a:r>
                      <a:endParaRPr lang="en-GB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6615580"/>
                  </a:ext>
                </a:extLst>
              </a:tr>
            </a:tbl>
          </a:graphicData>
        </a:graphic>
      </p:graphicFrame>
      <p:graphicFrame>
        <p:nvGraphicFramePr>
          <p:cNvPr id="13" name="Table 4">
            <a:extLst>
              <a:ext uri="{FF2B5EF4-FFF2-40B4-BE49-F238E27FC236}">
                <a16:creationId xmlns:a16="http://schemas.microsoft.com/office/drawing/2014/main" id="{28E95061-8684-583C-96CF-04859048AD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58911"/>
              </p:ext>
            </p:extLst>
          </p:nvPr>
        </p:nvGraphicFramePr>
        <p:xfrm>
          <a:off x="5829293" y="3500098"/>
          <a:ext cx="2895602" cy="2533004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895602">
                  <a:extLst>
                    <a:ext uri="{9D8B030D-6E8A-4147-A177-3AD203B41FA5}">
                      <a16:colId xmlns:a16="http://schemas.microsoft.com/office/drawing/2014/main" val="1612534420"/>
                    </a:ext>
                  </a:extLst>
                </a:gridCol>
              </a:tblGrid>
              <a:tr h="3247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Metodos</a:t>
                      </a:r>
                      <a:r>
                        <a:rPr lang="en-AU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de </a:t>
                      </a:r>
                      <a:r>
                        <a:rPr lang="en-AU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estadistica</a:t>
                      </a:r>
                      <a:endParaRPr lang="en-AU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BE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0804081"/>
                  </a:ext>
                </a:extLst>
              </a:tr>
              <a:tr h="220824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[‘columna’].mean() 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| 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mode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 | median() | 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 | 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std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calcula la media/moda/mediana/variación/desviación estándar de los valores de una columna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[‘columna1’].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corr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[‘columna2’]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calcula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correlacion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entre dos variables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matriz_correlacion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df.corr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matriz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mostrando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las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correlaciones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entre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todos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variables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df_crosstab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pd.crosstab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[‘columna1’], 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[‘columna2’], 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normalize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True, 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margins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True)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normalize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muestra los valores en porcentajes (por uno)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margins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muestra los totales y subtotales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media_ponderada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np.average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[‘columna’], 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weights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w)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calcula la media ponderada según los pesos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percentil_n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np.percentile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[‘columna’], n)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saca el valor en el percentil 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q3, q1 = </a:t>
                      </a:r>
                      <a:r>
                        <a:rPr kumimoji="0" lang="en-GB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np.percentile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GB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[“</a:t>
                      </a:r>
                      <a:r>
                        <a:rPr kumimoji="0" lang="en-GB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"], [75, 25])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saca los tercer y primer cuartiles</a:t>
                      </a:r>
                      <a:endParaRPr kumimoji="0" lang="en-GB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1407524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4911FEC4-3293-41F2-11E8-FF39210D6D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8227788"/>
              </p:ext>
            </p:extLst>
          </p:nvPr>
        </p:nvGraphicFramePr>
        <p:xfrm>
          <a:off x="8724895" y="3667736"/>
          <a:ext cx="2399241" cy="4436266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399241">
                  <a:extLst>
                    <a:ext uri="{9D8B030D-6E8A-4147-A177-3AD203B41FA5}">
                      <a16:colId xmlns:a16="http://schemas.microsoft.com/office/drawing/2014/main" val="879612550"/>
                    </a:ext>
                  </a:extLst>
                </a:gridCol>
              </a:tblGrid>
              <a:tr h="26729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Outliers</a:t>
                      </a: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BE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41786"/>
                  </a:ext>
                </a:extLst>
              </a:tr>
              <a:tr h="41689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Calcular</a:t>
                      </a:r>
                      <a:r>
                        <a:rPr kumimoji="0" lang="en-AU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tres</a:t>
                      </a:r>
                      <a:r>
                        <a:rPr kumimoji="0" lang="en-AU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desviaciones</a:t>
                      </a:r>
                      <a:r>
                        <a:rPr kumimoji="0" lang="en-AU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estandares</a:t>
                      </a:r>
                      <a:r>
                        <a:rPr kumimoji="0" lang="en-AU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media = 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df.column.mean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desviacion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df.column.std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lcb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 = media – 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desviacion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 * 3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ucb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 = media + 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desviacion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 * 3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Eliminar</a:t>
                      </a:r>
                      <a:r>
                        <a:rPr kumimoji="0" lang="en-AU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Outliers</a:t>
                      </a: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outlier_step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 = 1.5 * IQR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calcular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outlier step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outliers_data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df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[(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df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[‘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columna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’] &lt; Q1 – 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outlier_step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) | (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df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[‘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columna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’] &gt; Q3 + 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outlier_step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)]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identificar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datos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fuera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del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rango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del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maximo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hasta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minimo</a:t>
                      </a: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lista_outliers_index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 = list(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outliers_data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. index)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crear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una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lista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indices de las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filas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con outliers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700" b="1" dirty="0">
                        <a:solidFill>
                          <a:schemeClr val="tx1"/>
                        </a:solidFill>
                        <a:highlight>
                          <a:srgbClr val="FF9BDB"/>
                        </a:highlight>
                        <a:latin typeface="Consolas" panose="020B0609020204030204" pitchFamily="49" charset="0"/>
                      </a:endParaRPr>
                    </a:p>
                    <a:p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if 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outliers_data.shape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[0] &gt; 0:         </a:t>
                      </a:r>
                    </a:p>
                    <a:p>
                      <a:r>
                        <a:rPr lang="en-GB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      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dicc_indices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[key] = (list(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outliers_data.index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))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diccionario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indices de las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filas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nulos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 se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puede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hacer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iterando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columnas</a:t>
                      </a: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endParaRPr lang="en-GB" sz="700" b="1" kern="1200" dirty="0">
                        <a:solidFill>
                          <a:schemeClr val="tx1"/>
                        </a:solidFill>
                        <a:highlight>
                          <a:srgbClr val="FF9BDB"/>
                        </a:highlight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dicc_indices.values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sacar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todos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e.g.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todos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indices</a:t>
                      </a:r>
                    </a:p>
                    <a:p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{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indice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for 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sublista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in 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for 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indice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in 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sublista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}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set comprehension para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eliminar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duplicados</a:t>
                      </a: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df_sin_outliers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df.drop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df.index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[list (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)])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nuevo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dataframe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sin outliers</a:t>
                      </a:r>
                    </a:p>
                    <a:p>
                      <a:endParaRPr lang="en-GB" sz="700" b="1" kern="1200" dirty="0">
                        <a:solidFill>
                          <a:schemeClr val="tx1"/>
                        </a:solidFill>
                        <a:highlight>
                          <a:srgbClr val="FF9BDB"/>
                        </a:highlight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r>
                        <a:rPr kumimoji="0" lang="en-GB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Reemplazar</a:t>
                      </a:r>
                      <a:r>
                        <a:rPr kumimoji="0" lang="en-GB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Outliers</a:t>
                      </a:r>
                    </a:p>
                    <a:p>
                      <a:r>
                        <a:rPr lang="es-ES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es-ES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 k, v in </a:t>
                      </a:r>
                      <a:r>
                        <a:rPr lang="es-ES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dicc_indices.items</a:t>
                      </a:r>
                      <a:r>
                        <a:rPr lang="es-ES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():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es-ES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media = </a:t>
                      </a:r>
                      <a:r>
                        <a:rPr lang="es-ES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df</a:t>
                      </a:r>
                      <a:r>
                        <a:rPr lang="es-ES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[k].mean()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es-ES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es-ES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 i in v: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       </a:t>
                      </a:r>
                      <a:r>
                        <a:rPr lang="es-ES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df.loc</a:t>
                      </a:r>
                      <a:r>
                        <a:rPr lang="es-ES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[</a:t>
                      </a:r>
                      <a:r>
                        <a:rPr lang="es-ES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i,k</a:t>
                      </a:r>
                      <a:r>
                        <a:rPr lang="es-ES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] = media reemplazar </a:t>
                      </a:r>
                      <a:r>
                        <a:rPr lang="es-ES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outliers</a:t>
                      </a:r>
                      <a:r>
                        <a:rPr lang="es-ES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 por la media</a:t>
                      </a: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42689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08947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BB75CF0C-07AA-195F-D275-6C53D4471E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1637381"/>
              </p:ext>
            </p:extLst>
          </p:nvPr>
        </p:nvGraphicFramePr>
        <p:xfrm>
          <a:off x="-2" y="6265"/>
          <a:ext cx="3381377" cy="4613212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3381377">
                  <a:extLst>
                    <a:ext uri="{9D8B030D-6E8A-4147-A177-3AD203B41FA5}">
                      <a16:colId xmlns:a16="http://schemas.microsoft.com/office/drawing/2014/main" val="1612534420"/>
                    </a:ext>
                  </a:extLst>
                </a:gridCol>
              </a:tblGrid>
              <a:tr h="295971">
                <a:tc>
                  <a:txBody>
                    <a:bodyPr/>
                    <a:lstStyle/>
                    <a:p>
                      <a:r>
                        <a:rPr lang="en-AU" sz="1400" dirty="0">
                          <a:solidFill>
                            <a:schemeClr val="tx1"/>
                          </a:solidFill>
                        </a:rPr>
                        <a:t>Python Cheat Sheet 4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7B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0251295"/>
                  </a:ext>
                </a:extLst>
              </a:tr>
              <a:tr h="265352">
                <a:tc>
                  <a:txBody>
                    <a:bodyPr/>
                    <a:lstStyle/>
                    <a:p>
                      <a:r>
                        <a:rPr lang="en-AU" sz="1200" b="1" dirty="0">
                          <a:solidFill>
                            <a:schemeClr val="tx1"/>
                          </a:solidFill>
                        </a:rPr>
                        <a:t>Pandas</a:t>
                      </a: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9DC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3445113"/>
                  </a:ext>
                </a:extLst>
              </a:tr>
              <a:tr h="265352">
                <a:tc>
                  <a:txBody>
                    <a:bodyPr/>
                    <a:lstStyle/>
                    <a:p>
                      <a:r>
                        <a:rPr lang="en-AU" sz="1200" b="1" dirty="0">
                          <a:solidFill>
                            <a:schemeClr val="tx1"/>
                          </a:solidFill>
                        </a:rPr>
                        <a:t>Union de </a:t>
                      </a:r>
                      <a:r>
                        <a:rPr lang="en-AU" sz="1200" b="1" dirty="0" err="1">
                          <a:solidFill>
                            <a:schemeClr val="tx1"/>
                          </a:solidFill>
                        </a:rPr>
                        <a:t>datos</a:t>
                      </a:r>
                      <a:endParaRPr lang="en-AU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BE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7279965"/>
                  </a:ext>
                </a:extLst>
              </a:tr>
              <a:tr h="37865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kumimoji="0" lang="en-AU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concat</a:t>
                      </a:r>
                      <a:r>
                        <a:rPr kumimoji="0" lang="en-AU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unir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dataframes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comun</a:t>
                      </a:r>
                      <a:endParaRPr kumimoji="0" lang="en-AU" sz="9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df_union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pd.concat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([df1, df2, df3], axis=b, join = ‘inner/outer’, 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ignore_index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 = True/False)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parametros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axis = 0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une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columnas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–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dataframes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van uno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encima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del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otro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; las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columnas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tienen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que ser de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formatos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compatible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axis = 1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une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filas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–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dataframes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van uno al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lado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del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otro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;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datos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deben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ser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relacionados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para que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tenga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sentido</a:t>
                      </a: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join = ‘inner’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solo se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quedan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elementos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que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aparecen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todos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dataframes</a:t>
                      </a: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join = ‘outer’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se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queda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todo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datos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todos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dataframes</a:t>
                      </a: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ignore_index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 = True/False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defecto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es False;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si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es True no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usa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las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índices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para la union (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ejemplo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para union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axis 0)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.merge()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unir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las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un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dataframe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otro</a:t>
                      </a:r>
                      <a:endParaRPr kumimoji="0" lang="en-AU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df_nuevo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df1.merge(df2, on = ‘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’)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inner merge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df_nuevo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pd.merge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(left = df1, right = df2, how=‘left’, 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left_on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‘columna_df1’, 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right_on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‘columna_df2’)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left merge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parametros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how = ‘left’ | ‘right’ | ‘outer’ | ‘inner’ | ‘cross’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on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 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| 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[columna1, columna2, etc]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si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las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columnas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se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llaman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igual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dos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dataframes</a:t>
                      </a: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left_on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columna_df1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| 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right_on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columna_df2 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para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especificar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donde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hacer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merge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suffixes = [‘left’, ‘right’]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defecto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nada,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sufijo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que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aparecera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columnas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duplicadas</a:t>
                      </a: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.join()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unir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dataframes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indices</a:t>
                      </a:r>
                      <a:endParaRPr kumimoji="0" lang="en-AU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df_nuevo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df1.join(df2, on = ‘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’, how = ‘left’)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inner merge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parametros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how = ‘left’ | ‘right’ | ‘outer’ | ‘inner’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defecto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left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on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 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la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columna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o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indice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que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queremos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hacer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union;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tienen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que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tener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mismo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nombre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dos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dataframes</a:t>
                      </a: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lsuffix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‘string’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| 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rsuffix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‘string’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defecto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nada,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sufijo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que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aparecera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columnas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duplicadas</a:t>
                      </a: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6615580"/>
                  </a:ext>
                </a:extLst>
              </a:tr>
            </a:tbl>
          </a:graphicData>
        </a:graphic>
      </p:graphicFrame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463BAA6-B8C1-3132-D711-DB8C2996B0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1809348"/>
              </p:ext>
            </p:extLst>
          </p:nvPr>
        </p:nvGraphicFramePr>
        <p:xfrm>
          <a:off x="8625436" y="4279495"/>
          <a:ext cx="2946648" cy="381993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946648">
                  <a:extLst>
                    <a:ext uri="{9D8B030D-6E8A-4147-A177-3AD203B41FA5}">
                      <a16:colId xmlns:a16="http://schemas.microsoft.com/office/drawing/2014/main" val="1612534420"/>
                    </a:ext>
                  </a:extLst>
                </a:gridCol>
              </a:tblGrid>
              <a:tr h="283755">
                <a:tc>
                  <a:txBody>
                    <a:bodyPr/>
                    <a:lstStyle/>
                    <a:p>
                      <a:r>
                        <a:rPr lang="en-AU" sz="1200" b="1" dirty="0">
                          <a:solidFill>
                            <a:schemeClr val="tx1"/>
                          </a:solidFill>
                        </a:rPr>
                        <a:t>Apply</a:t>
                      </a: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9DC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3445113"/>
                  </a:ext>
                </a:extLst>
              </a:tr>
              <a:tr h="3536175">
                <a:tc>
                  <a:txBody>
                    <a:bodyPr/>
                    <a:lstStyle/>
                    <a:p>
                      <a:pPr marL="0" indent="0">
                        <a:spcAft>
                          <a:spcPts val="200"/>
                        </a:spcAft>
                        <a:buFontTx/>
                        <a:buNone/>
                      </a:pP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apply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 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toma una función como argumento y la aplica a lo largo de un eje del </a:t>
                      </a: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DataFrame</a:t>
                      </a:r>
                      <a:endParaRPr lang="es-ES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>
                        <a:spcAft>
                          <a:spcPts val="200"/>
                        </a:spcAft>
                      </a:pP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[‘</a:t>
                      </a: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columna_nueva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’] = </a:t>
                      </a: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[‘col_1’].</a:t>
                      </a: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apply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(función)</a:t>
                      </a:r>
                    </a:p>
                    <a:p>
                      <a:pPr>
                        <a:spcAft>
                          <a:spcPts val="200"/>
                        </a:spcAft>
                      </a:pP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 una columna nueva con los valores de otra columna transformados según la función indicada</a:t>
                      </a:r>
                    </a:p>
                    <a:p>
                      <a:pPr>
                        <a:spcAft>
                          <a:spcPts val="200"/>
                        </a:spcAft>
                      </a:pP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[‘</a:t>
                      </a: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columna_nueva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’] = </a:t>
                      </a: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[‘col_1’].</a:t>
                      </a: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apply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(lambda x: </a:t>
                      </a: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x.método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 </a:t>
                      </a: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if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x &gt; 1)</a:t>
                      </a:r>
                    </a:p>
                    <a:p>
                      <a:pPr>
                        <a:spcAft>
                          <a:spcPts val="200"/>
                        </a:spcAft>
                      </a:pP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 una columna nueva con los valores de otra columna transformados según la lambda indicada</a:t>
                      </a:r>
                    </a:p>
                    <a:p>
                      <a:pPr>
                        <a:spcAft>
                          <a:spcPts val="200"/>
                        </a:spcAft>
                      </a:pP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[‘</a:t>
                      </a: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columna_nueva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’] = </a:t>
                      </a: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df.apply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(lambda nombre: función(nombre[‘columna1’], nombre[‘columna2’]), axis = b)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crea una columna nueva usando una función que coge dos parámetros (columna 1 y columna2)</a:t>
                      </a:r>
                      <a:endParaRPr lang="es-ES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df.applymap</a:t>
                      </a:r>
                      <a:r>
                        <a:rPr lang="es-ES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s-ES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funcion</a:t>
                      </a:r>
                      <a:r>
                        <a:rPr lang="es-ES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s-ES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na_action</a:t>
                      </a:r>
                      <a:r>
                        <a:rPr lang="es-ES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s-ES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None</a:t>
                      </a:r>
                      <a:r>
                        <a:rPr lang="es-ES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, **</a:t>
                      </a:r>
                      <a:r>
                        <a:rPr lang="es-ES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kwargs</a:t>
                      </a:r>
                      <a:r>
                        <a:rPr lang="es-ES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es-ES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acepta y devuelve un escalar a cada elemento de un </a:t>
                      </a:r>
                      <a:r>
                        <a:rPr lang="es-ES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dataframe</a:t>
                      </a:r>
                      <a:r>
                        <a:rPr lang="es-ES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; se tiene que aplicar a todo el </a:t>
                      </a:r>
                      <a:r>
                        <a:rPr lang="es-ES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DataFrame</a:t>
                      </a:r>
                      <a:endParaRPr lang="es-ES" sz="7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df</a:t>
                      </a:r>
                      <a:r>
                        <a:rPr lang="es-ES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[‘columna’] = </a:t>
                      </a:r>
                      <a:r>
                        <a:rPr lang="es-ES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df</a:t>
                      </a:r>
                      <a:r>
                        <a:rPr lang="es-ES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[‘columna’].</a:t>
                      </a:r>
                      <a:r>
                        <a:rPr lang="es-ES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map</a:t>
                      </a:r>
                      <a:r>
                        <a:rPr lang="es-ES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(mapa, </a:t>
                      </a:r>
                      <a:r>
                        <a:rPr lang="es-ES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na_action</a:t>
                      </a:r>
                      <a:r>
                        <a:rPr lang="es-ES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 = ‘ignore) </a:t>
                      </a:r>
                      <a:r>
                        <a:rPr lang="es-ES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reemplaza valores de la columna según el mapa, que puede ser un diccionario o una serie; solo se puede aplicar a una </a:t>
                      </a:r>
                      <a:r>
                        <a:rPr lang="es-ES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columa</a:t>
                      </a:r>
                      <a:r>
                        <a:rPr lang="es-ES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en particular.</a:t>
                      </a:r>
                      <a:endParaRPr lang="en-GB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apply() con datetime</a:t>
                      </a:r>
                    </a:p>
                    <a:p>
                      <a:pPr>
                        <a:spcAft>
                          <a:spcPts val="200"/>
                        </a:spcAft>
                      </a:pP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[‘</a:t>
                      </a: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columna_fecha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’] = </a:t>
                      </a: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[‘</a:t>
                      </a: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columna_fecha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’] .</a:t>
                      </a: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apply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pd.to_datetime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cambia una columna de datos tipo fecha en el formato </a:t>
                      </a: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datetime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lvl="0" indent="0" algn="l" defTabSz="10799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def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sacar_año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(x):</a:t>
                      </a:r>
                    </a:p>
                    <a:p>
                      <a:pPr marL="0" marR="0" lvl="0" indent="0" algn="l" defTabSz="10799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</a:t>
                      </a: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return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x.strftime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(“%Y”)</a:t>
                      </a:r>
                    </a:p>
                    <a:p>
                      <a:pPr marL="0" marR="0" lvl="0" indent="0" algn="l" defTabSz="10799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[‘</a:t>
                      </a: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columna_año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’] = (</a:t>
                      </a: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[‘</a:t>
                      </a: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columna_fecha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’] .</a:t>
                      </a: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apply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(</a:t>
                      </a: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sacar_año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crea una columna nueva del año solo usando un método de la librería </a:t>
                      </a: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datetime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 (“%B”) para meses</a:t>
                      </a: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7279965"/>
                  </a:ext>
                </a:extLst>
              </a:tr>
            </a:tbl>
          </a:graphicData>
        </a:graphic>
      </p:graphicFrame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6B21333D-1DDD-01DE-351E-4CB183BC92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9197583"/>
              </p:ext>
            </p:extLst>
          </p:nvPr>
        </p:nvGraphicFramePr>
        <p:xfrm>
          <a:off x="11572082" y="8264"/>
          <a:ext cx="2828131" cy="2661896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828131">
                  <a:extLst>
                    <a:ext uri="{9D8B030D-6E8A-4147-A177-3AD203B41FA5}">
                      <a16:colId xmlns:a16="http://schemas.microsoft.com/office/drawing/2014/main" val="1612534420"/>
                    </a:ext>
                  </a:extLst>
                </a:gridCol>
              </a:tblGrid>
              <a:tr h="227306">
                <a:tc>
                  <a:txBody>
                    <a:bodyPr/>
                    <a:lstStyle/>
                    <a:p>
                      <a:r>
                        <a:rPr lang="en-AU" sz="1200" b="1" dirty="0" err="1">
                          <a:solidFill>
                            <a:schemeClr val="tx1"/>
                          </a:solidFill>
                        </a:rPr>
                        <a:t>Cambiar</a:t>
                      </a:r>
                      <a:r>
                        <a:rPr lang="en-AU" sz="12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AU" sz="1200" b="1" dirty="0" err="1">
                          <a:solidFill>
                            <a:schemeClr val="tx1"/>
                          </a:solidFill>
                        </a:rPr>
                        <a:t>valores</a:t>
                      </a:r>
                      <a:endParaRPr lang="en-AU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9DC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3445113"/>
                  </a:ext>
                </a:extLst>
              </a:tr>
              <a:tr h="23906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Reemplazar</a:t>
                      </a:r>
                      <a:r>
                        <a:rPr kumimoji="0" lang="en-AU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kumimoji="0" lang="en-AU" sz="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valores</a:t>
                      </a:r>
                      <a:r>
                        <a:rPr kumimoji="0" lang="en-AU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kumimoji="0" lang="en-AU" sz="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basados</a:t>
                      </a:r>
                      <a:r>
                        <a:rPr kumimoji="0" lang="en-AU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kumimoji="0" lang="en-AU" sz="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en</a:t>
                      </a:r>
                      <a:r>
                        <a:rPr kumimoji="0" lang="en-AU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indices y </a:t>
                      </a:r>
                      <a:r>
                        <a:rPr kumimoji="0" lang="en-AU" sz="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condiciones</a:t>
                      </a:r>
                      <a:r>
                        <a:rPr kumimoji="0" lang="en-AU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indices_filtrados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</a:t>
                      </a:r>
                      <a:r>
                        <a:rPr kumimoji="0" lang="en-AU" sz="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index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[“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”] == “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”]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for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indice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in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indices_filtrados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[“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nombre_columna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”].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iloc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indice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] = “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valor_nuevo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”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Reemplazar</a:t>
                      </a:r>
                      <a:r>
                        <a:rPr kumimoji="0" lang="en-AU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kumimoji="0" lang="en-AU" sz="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valores</a:t>
                      </a:r>
                      <a:r>
                        <a:rPr kumimoji="0" lang="en-AU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kumimoji="0" lang="en-AU" sz="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basados</a:t>
                      </a:r>
                      <a:r>
                        <a:rPr kumimoji="0" lang="en-AU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kumimoji="0" lang="en-AU" sz="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en</a:t>
                      </a:r>
                      <a:r>
                        <a:rPr kumimoji="0" lang="en-AU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kumimoji="0" lang="en-AU" sz="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metodos</a:t>
                      </a:r>
                      <a:r>
                        <a:rPr kumimoji="0" lang="en-AU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NumPy: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</a:t>
                      </a:r>
                      <a:r>
                        <a:rPr kumimoji="0" lang="en-AU" sz="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replace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to_replace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value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valor_nuevo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inplace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True)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reemplaza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cierto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otro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que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especificamos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[“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nombre_columna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”].</a:t>
                      </a:r>
                      <a:r>
                        <a:rPr kumimoji="0" lang="en-AU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replace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to_replace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value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valor_nuevo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inplace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True)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reemplaza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cierto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otro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que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especificamos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df</a:t>
                      </a:r>
                      <a:r>
                        <a:rPr lang="en-GB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[[“columna1”, “columna2”]] = </a:t>
                      </a:r>
                      <a:r>
                        <a:rPr lang="en-GB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df</a:t>
                      </a:r>
                      <a:r>
                        <a:rPr lang="en-GB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[[“columna1”, “columna2”]].</a:t>
                      </a:r>
                      <a:r>
                        <a:rPr lang="en-GB" sz="8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replace</a:t>
                      </a:r>
                      <a:r>
                        <a:rPr lang="en-GB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GB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r“string</a:t>
                      </a:r>
                      <a:r>
                        <a:rPr lang="en-GB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”, “string", regex=True)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cambiar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un patron/string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otro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multiples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columnas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[“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nombre_columna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”]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[“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nombre_columna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”] + x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reemplaza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la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+ x (o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otro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que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indicamos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727996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891DFA6-77AE-156A-F2DF-ACA1DA1F04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5194388"/>
              </p:ext>
            </p:extLst>
          </p:nvPr>
        </p:nvGraphicFramePr>
        <p:xfrm>
          <a:off x="5876924" y="5703"/>
          <a:ext cx="2748511" cy="3152703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748511">
                  <a:extLst>
                    <a:ext uri="{9D8B030D-6E8A-4147-A177-3AD203B41FA5}">
                      <a16:colId xmlns:a16="http://schemas.microsoft.com/office/drawing/2014/main" val="1612534420"/>
                    </a:ext>
                  </a:extLst>
                </a:gridCol>
              </a:tblGrid>
              <a:tr h="248992">
                <a:tc>
                  <a:txBody>
                    <a:bodyPr/>
                    <a:lstStyle/>
                    <a:p>
                      <a:r>
                        <a:rPr lang="en-AU" sz="1200" b="1" dirty="0" err="1">
                          <a:solidFill>
                            <a:schemeClr val="tx1"/>
                          </a:solidFill>
                        </a:rPr>
                        <a:t>Filtrados</a:t>
                      </a:r>
                      <a:r>
                        <a:rPr lang="en-AU" sz="1200" b="1" dirty="0">
                          <a:solidFill>
                            <a:schemeClr val="tx1"/>
                          </a:solidFill>
                        </a:rPr>
                        <a:t> de </a:t>
                      </a:r>
                      <a:r>
                        <a:rPr lang="en-AU" sz="1200" b="1" dirty="0" err="1">
                          <a:solidFill>
                            <a:schemeClr val="tx1"/>
                          </a:solidFill>
                        </a:rPr>
                        <a:t>datos</a:t>
                      </a:r>
                      <a:endParaRPr lang="en-AU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BE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7279965"/>
                  </a:ext>
                </a:extLst>
              </a:tr>
              <a:tr h="288855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Metodos</a:t>
                      </a:r>
                      <a:r>
                        <a:rPr kumimoji="0" lang="en-AU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de pandas de </a:t>
                      </a:r>
                      <a:r>
                        <a:rPr kumimoji="0" lang="en-AU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filtrar</a:t>
                      </a:r>
                      <a:endParaRPr kumimoji="0" lang="en-AU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df_filtrado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[“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nombre_columna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”].</a:t>
                      </a:r>
                      <a:r>
                        <a:rPr kumimoji="0" lang="en-AU" sz="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isin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iterable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)]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extrae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las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filas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cuyas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la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nombrada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est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án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en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iterable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(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serie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dataframe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o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diccionario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df_filtrado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[“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nombre_columna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”].</a:t>
                      </a:r>
                      <a:r>
                        <a:rPr kumimoji="0" lang="en-AU" sz="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str.contains</a:t>
                      </a:r>
                      <a:r>
                        <a:rPr kumimoji="0" lang="en-AU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(patron, regex = True,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False)]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extrae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las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filas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cuyas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la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nombrada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contenienen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patron de regex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df_filtrado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[“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nombre_columna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”].</a:t>
                      </a:r>
                      <a:r>
                        <a:rPr kumimoji="0" lang="en-AU" sz="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str.contains</a:t>
                      </a:r>
                      <a:r>
                        <a:rPr kumimoji="0" lang="en-AU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(“substring”, case = False, regex = False)]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extrae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las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filas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cuyas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la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nombrada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contienen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substring, no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siendo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case sensitive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FF9BDB"/>
                        </a:highlight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df_filtrado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[“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nombre_columna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”].</a:t>
                      </a:r>
                      <a:r>
                        <a:rPr kumimoji="0" lang="en-AU" sz="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str.contains</a:t>
                      </a:r>
                      <a:r>
                        <a:rPr kumimoji="0" lang="en-AU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(“substring”, case = False, regex = False)]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extrae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las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filas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cuyas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la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nombrada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contienen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substring, no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siendo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case sensitive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FF9BDB"/>
                        </a:highlight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pd.</a:t>
                      </a:r>
                      <a:r>
                        <a:rPr kumimoji="0" lang="en-AU" sz="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notnull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[“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nombre_columna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”])]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las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filas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que no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tiene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nulos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especificada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6615580"/>
                  </a:ext>
                </a:extLst>
              </a:tr>
            </a:tbl>
          </a:graphicData>
        </a:graphic>
      </p:graphicFrame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5D626B69-FDAC-CF29-55AA-8EF31A0E98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2713921"/>
              </p:ext>
            </p:extLst>
          </p:nvPr>
        </p:nvGraphicFramePr>
        <p:xfrm>
          <a:off x="5876923" y="3158405"/>
          <a:ext cx="2748512" cy="4941019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748512">
                  <a:extLst>
                    <a:ext uri="{9D8B030D-6E8A-4147-A177-3AD203B41FA5}">
                      <a16:colId xmlns:a16="http://schemas.microsoft.com/office/drawing/2014/main" val="1612534420"/>
                    </a:ext>
                  </a:extLst>
                </a:gridCol>
              </a:tblGrid>
              <a:tr h="299038">
                <a:tc>
                  <a:txBody>
                    <a:bodyPr/>
                    <a:lstStyle/>
                    <a:p>
                      <a:r>
                        <a:rPr lang="en-AU" sz="1200" b="1" dirty="0" err="1">
                          <a:solidFill>
                            <a:schemeClr val="tx1"/>
                          </a:solidFill>
                        </a:rPr>
                        <a:t>Cambiar</a:t>
                      </a:r>
                      <a:r>
                        <a:rPr lang="en-AU" sz="12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AU" sz="1200" b="1" dirty="0" err="1">
                          <a:solidFill>
                            <a:schemeClr val="tx1"/>
                          </a:solidFill>
                        </a:rPr>
                        <a:t>columnas</a:t>
                      </a:r>
                      <a:endParaRPr lang="en-AU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9DC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3445113"/>
                  </a:ext>
                </a:extLst>
              </a:tr>
              <a:tr h="46419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lista_columnas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df.columns.to_list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las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del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dataframe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FF9BDB"/>
                        </a:highlight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</a:t>
                      </a:r>
                      <a:r>
                        <a:rPr kumimoji="0" lang="en-AU" sz="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set_index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([“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nombre_columna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”],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inplace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True)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establece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í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ndice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utilizando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uno o mas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puede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sustituir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o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ampliar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índice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existente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inplace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True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cambios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sobreescriben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sobre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*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cuando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se cambia a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índice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ya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no es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*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</a:t>
                      </a:r>
                      <a:r>
                        <a:rPr kumimoji="0" lang="en-AU" sz="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reset_index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inplace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True)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quitar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indice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para que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vuelva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 ser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dataframe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serie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Renombrar</a:t>
                      </a:r>
                      <a:r>
                        <a:rPr kumimoji="0" lang="en-AU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columnas</a:t>
                      </a:r>
                      <a:endParaRPr kumimoji="0" lang="en-AU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</a:t>
                      </a:r>
                      <a:r>
                        <a:rPr kumimoji="0" lang="en-AU" sz="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rename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(columns = {“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nombre_columna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”: “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nombre_nueva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”},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inplace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True)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cambia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o mas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columnas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ejemplo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dict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comprehension para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diccionario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sobre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las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existentes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un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dataframe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diccionario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{col :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col.upper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 for col in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df.columns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</a:t>
                      </a:r>
                      <a:r>
                        <a:rPr kumimoji="0" lang="en-AU" sz="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rename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(columns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diccionario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inplace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True)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cambia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las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según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diccionario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Eliminar</a:t>
                      </a:r>
                      <a:r>
                        <a:rPr kumimoji="0" lang="en-AU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columnas</a:t>
                      </a:r>
                      <a:endParaRPr kumimoji="0" lang="en-AU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</a:t>
                      </a:r>
                      <a:r>
                        <a:rPr kumimoji="0" lang="en-AU" sz="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drop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(columns = [“columna1”, “columna2”], axis = b,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inplace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=True)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eliminar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o mas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o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filas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segun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lo que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especificamos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Reordenar</a:t>
                      </a:r>
                      <a:r>
                        <a:rPr kumimoji="0" lang="en-AU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columnas</a:t>
                      </a:r>
                      <a:endParaRPr kumimoji="0" lang="en-AU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df.reindex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(columns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lista_reordenada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cambia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orden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las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del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dataframe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segun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orden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la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reordenada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indent="0">
                        <a:buFontTx/>
                        <a:buNone/>
                      </a:pPr>
                      <a:endParaRPr lang="es-ES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7279965"/>
                  </a:ext>
                </a:extLst>
              </a:tr>
            </a:tbl>
          </a:graphicData>
        </a:graphic>
      </p:graphicFrame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9A990757-18C3-BF5E-4011-246D2A8382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1112888"/>
              </p:ext>
            </p:extLst>
          </p:nvPr>
        </p:nvGraphicFramePr>
        <p:xfrm>
          <a:off x="3381375" y="0"/>
          <a:ext cx="2495547" cy="5080703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495547">
                  <a:extLst>
                    <a:ext uri="{9D8B030D-6E8A-4147-A177-3AD203B41FA5}">
                      <a16:colId xmlns:a16="http://schemas.microsoft.com/office/drawing/2014/main" val="1612534420"/>
                    </a:ext>
                  </a:extLst>
                </a:gridCol>
              </a:tblGrid>
              <a:tr h="305515">
                <a:tc>
                  <a:txBody>
                    <a:bodyPr/>
                    <a:lstStyle/>
                    <a:p>
                      <a:r>
                        <a:rPr lang="en-AU" sz="1200" b="1" dirty="0">
                          <a:solidFill>
                            <a:schemeClr val="tx1"/>
                          </a:solidFill>
                        </a:rPr>
                        <a:t>Subsets: loc e </a:t>
                      </a:r>
                      <a:r>
                        <a:rPr lang="en-AU" sz="1200" b="1" dirty="0" err="1">
                          <a:solidFill>
                            <a:schemeClr val="tx1"/>
                          </a:solidFill>
                        </a:rPr>
                        <a:t>iloc</a:t>
                      </a:r>
                      <a:endParaRPr lang="en-AU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9DC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3445113"/>
                  </a:ext>
                </a:extLst>
              </a:tr>
              <a:tr h="452139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df.loc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[“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etiqueta_fila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”, “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etiqueta_columna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”]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contenido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un campo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fila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df.loc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[“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etiqueta_fila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”,:]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todas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las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fila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df.loc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[:,“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etiqueta_columna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”]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todas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las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filas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df.iloc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indice_fila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indice_columna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]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contenido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un campo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fila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df.iloc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indice_fila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:]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todas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las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fila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df.iloc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[:,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indice_columna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]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contenido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un campo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fila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df.loc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[[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lista_etiquetas_filas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], [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lista_etiquetas_columnas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]]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contenido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filas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/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columnas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df.loc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[[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lista_indices_filas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], [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lista_indices_columnas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]]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contenido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filas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/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columnas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 se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puede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usar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indices/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rangos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las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[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start:stop:step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]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dentro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loc/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iloc</a:t>
                      </a:r>
                      <a:endParaRPr kumimoji="0" lang="en-AU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df.loc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df.etiqueta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&gt; x]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seleccionar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basado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condición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usando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operadores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comparativos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df.loc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[(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df.etiqueta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&gt; x) &amp; (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df.etiqueta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== y)]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seleccionar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que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tienen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que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cumplir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las dos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condiciónes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(and)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df.loc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[(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df.etiqueta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&gt; x) | (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df.etiqueta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== y)]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seleccionar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que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tienen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que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deben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cumplir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las dos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condiciones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(or)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df.iloc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[list(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df.etiqueta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&gt; x), :]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iloc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no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acepta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Serie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booleana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 hay que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convertirla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variable_df.head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(n)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las n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primeras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filas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del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o 5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defecto</a:t>
                      </a:r>
                      <a:endParaRPr kumimoji="0" lang="en-GB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indent="0">
                        <a:buFontTx/>
                        <a:buNone/>
                      </a:pPr>
                      <a:endParaRPr lang="es-ES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7279965"/>
                  </a:ext>
                </a:extLst>
              </a:tr>
            </a:tbl>
          </a:graphicData>
        </a:graphic>
      </p:graphicFrame>
      <p:graphicFrame>
        <p:nvGraphicFramePr>
          <p:cNvPr id="12" name="Table 4">
            <a:extLst>
              <a:ext uri="{FF2B5EF4-FFF2-40B4-BE49-F238E27FC236}">
                <a16:creationId xmlns:a16="http://schemas.microsoft.com/office/drawing/2014/main" id="{904A683A-9331-8C86-230B-8C435F7CAE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654374"/>
              </p:ext>
            </p:extLst>
          </p:nvPr>
        </p:nvGraphicFramePr>
        <p:xfrm>
          <a:off x="8625437" y="0"/>
          <a:ext cx="2946648" cy="4282428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946648">
                  <a:extLst>
                    <a:ext uri="{9D8B030D-6E8A-4147-A177-3AD203B41FA5}">
                      <a16:colId xmlns:a16="http://schemas.microsoft.com/office/drawing/2014/main" val="1612534420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r>
                        <a:rPr lang="en-AU" sz="1200" b="1" dirty="0" err="1">
                          <a:solidFill>
                            <a:schemeClr val="tx1"/>
                          </a:solidFill>
                        </a:rPr>
                        <a:t>Crear</a:t>
                      </a:r>
                      <a:r>
                        <a:rPr lang="en-AU" sz="12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AU" sz="1200" b="1" dirty="0" err="1">
                          <a:solidFill>
                            <a:schemeClr val="tx1"/>
                          </a:solidFill>
                        </a:rPr>
                        <a:t>columnas</a:t>
                      </a:r>
                      <a:endParaRPr lang="en-AU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9DC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3445113"/>
                  </a:ext>
                </a:extLst>
              </a:tr>
              <a:tr h="295514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Creacion</a:t>
                      </a:r>
                      <a:r>
                        <a:rPr kumimoji="0" lang="en-AU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de ratios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df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[“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columna?ratio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"] =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df.apply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(lambda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df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: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df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[“columna1"] /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df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[“columna2"], axis = 1)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Creacion</a:t>
                      </a:r>
                      <a:r>
                        <a:rPr kumimoji="0" lang="en-AU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porcentajes</a:t>
                      </a:r>
                      <a:endParaRPr kumimoji="0" lang="en-AU" sz="9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def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porcentaje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(columna1, columna2):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   return (columna1 * 100) / columna2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df</a:t>
                      </a:r>
                      <a:r>
                        <a:rPr lang="es-ES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[“columna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_%</a:t>
                      </a:r>
                      <a:r>
                        <a:rPr lang="es-ES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"] = </a:t>
                      </a:r>
                      <a:r>
                        <a:rPr lang="es-ES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df.apply</a:t>
                      </a:r>
                      <a:r>
                        <a:rPr lang="es-ES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(lambda </a:t>
                      </a:r>
                      <a:r>
                        <a:rPr lang="es-ES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df</a:t>
                      </a:r>
                      <a:r>
                        <a:rPr lang="es-ES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: porcentaje(</a:t>
                      </a:r>
                      <a:r>
                        <a:rPr lang="es-ES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df</a:t>
                      </a:r>
                      <a:r>
                        <a:rPr lang="es-ES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[“columna1"], datos[“columna2"]), axis = 1)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[“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nueva_columna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”] = </a:t>
                      </a:r>
                      <a:r>
                        <a:rPr kumimoji="0" lang="en-AU" sz="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np.where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[“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nombre_columna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”] &gt; n, “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categoria_if_true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”, “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categoria_if_false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”)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nueva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basada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condici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ón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[“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nueva_columna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”] = </a:t>
                      </a:r>
                      <a:r>
                        <a:rPr kumimoji="0" lang="en-AU" sz="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np.select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lista_de_condiciones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lista_de_opciones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nueva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basados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multiples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condiciones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[“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columna_nueva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”] = </a:t>
                      </a:r>
                      <a:r>
                        <a:rPr kumimoji="0" lang="en-AU" sz="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pd.cut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(x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[“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nombre_columna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”], bins = [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n,m,l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..], labels = [‘a’, ‘b’, ‘c’])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separa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un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dataframe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diferentes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intervalos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(n-m, m-l, etc),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creando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nueva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que indica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cual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intervalo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 con labels se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puede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asignar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string a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cada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intervalo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Crear</a:t>
                      </a:r>
                      <a:r>
                        <a:rPr kumimoji="0" lang="en-AU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columnas</a:t>
                      </a:r>
                      <a:endParaRPr kumimoji="0" lang="en-AU" sz="9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[“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nueva_columna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”] = (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[“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etiqueta_columna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”] + x)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nueva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basada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otra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df.assign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nueva_columna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[“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etiqueta_columna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] + x)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nueva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basada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otra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df.assign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nueva_columna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 [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lista_valores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])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nueva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*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tiene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que ser de la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misma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longitud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número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filas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del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dataframe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*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df.insert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indice_nueva_columna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“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nombre_columna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”,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nueva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indice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indicada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allow_duplicates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True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parametro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cuando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queremos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permitir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duplicadas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(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defecto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es False)</a:t>
                      </a: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7279965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0FAAAD56-0C41-8427-46B8-392E61441E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3083618"/>
              </p:ext>
            </p:extLst>
          </p:nvPr>
        </p:nvGraphicFramePr>
        <p:xfrm>
          <a:off x="-2" y="4619477"/>
          <a:ext cx="3381377" cy="348051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1722876">
                  <a:extLst>
                    <a:ext uri="{9D8B030D-6E8A-4147-A177-3AD203B41FA5}">
                      <a16:colId xmlns:a16="http://schemas.microsoft.com/office/drawing/2014/main" val="1721145228"/>
                    </a:ext>
                  </a:extLst>
                </a:gridCol>
                <a:gridCol w="1658501">
                  <a:extLst>
                    <a:ext uri="{9D8B030D-6E8A-4147-A177-3AD203B41FA5}">
                      <a16:colId xmlns:a16="http://schemas.microsoft.com/office/drawing/2014/main" val="2223107836"/>
                    </a:ext>
                  </a:extLst>
                </a:gridCol>
              </a:tblGrid>
              <a:tr h="268611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Group By</a:t>
                      </a: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BED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1701250"/>
                  </a:ext>
                </a:extLst>
              </a:tr>
              <a:tr h="1727829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df_groupby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df.groupby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(“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columna_categor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ía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”)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objeto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DataFrameGroupBy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agrupa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segun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las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categor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ías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los valores de la columna indicada (o múltiples columnas en una lista)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df_groupby.ngroups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numero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grupos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df_groupby.groups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diccionario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donde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keys son las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categorías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y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son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índices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cada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categor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ía</a:t>
                      </a:r>
                      <a:endParaRPr kumimoji="0" lang="es-E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df_grupo1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df_groupby.get_group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(“grupo1”)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dataframe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resultados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un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grupo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(la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categoria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indicada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grupo1)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álculos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groupby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df_nuevo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df.groupby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(“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columna_categor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ía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”).mean()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dataframe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la media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todas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las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n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uméricos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por categoría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df_nuevo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df.groupby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(“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columna_categor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ía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”)[“columna1”].mean()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dataframe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la media de la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especificada</a:t>
                      </a:r>
                      <a:endParaRPr kumimoji="0" lang="es-E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1720161"/>
                  </a:ext>
                </a:extLst>
              </a:tr>
              <a:tr h="6479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count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número de observaciones no nulas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describe()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resumen de los principales estadísticos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sum()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suma de todos los valores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mean()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media de los valores</a:t>
                      </a:r>
                    </a:p>
                  </a:txBody>
                  <a:tcPr marL="63991" marR="63991" marT="0" marB="0">
                    <a:lnL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 marL="63991" marR="63991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79509"/>
                  </a:ext>
                </a:extLst>
              </a:tr>
              <a:tr h="83613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df_nuevo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df.groupby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(“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columna_categor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ía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”,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dropna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False) [“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columna_valores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”].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agg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([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nombre_columna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‘estadistico1’, nombre_columna2 = ‘estadistico2’])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ñade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columnas con los cálculos de los estadísticos especificados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dropna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False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para tener en cuenta los 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Nan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en los cálculos (por defecto es True)</a:t>
                      </a: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6265558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85CFD36A-B43B-EF62-D02E-66F0A99FAC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5346449"/>
              </p:ext>
            </p:extLst>
          </p:nvPr>
        </p:nvGraphicFramePr>
        <p:xfrm>
          <a:off x="3381374" y="5080703"/>
          <a:ext cx="2495548" cy="3015649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495548">
                  <a:extLst>
                    <a:ext uri="{9D8B030D-6E8A-4147-A177-3AD203B41FA5}">
                      <a16:colId xmlns:a16="http://schemas.microsoft.com/office/drawing/2014/main" val="1612534420"/>
                    </a:ext>
                  </a:extLst>
                </a:gridCol>
              </a:tblGrid>
              <a:tr h="260956">
                <a:tc>
                  <a:txBody>
                    <a:bodyPr/>
                    <a:lstStyle/>
                    <a:p>
                      <a:r>
                        <a:rPr lang="en-AU" sz="1200" b="1" dirty="0" err="1">
                          <a:solidFill>
                            <a:schemeClr val="tx1"/>
                          </a:solidFill>
                        </a:rPr>
                        <a:t>Filtrados</a:t>
                      </a:r>
                      <a:r>
                        <a:rPr lang="en-AU" sz="1200" b="1" dirty="0">
                          <a:solidFill>
                            <a:schemeClr val="tx1"/>
                          </a:solidFill>
                        </a:rPr>
                        <a:t> de </a:t>
                      </a:r>
                      <a:r>
                        <a:rPr lang="en-AU" sz="1200" b="1" dirty="0" err="1">
                          <a:solidFill>
                            <a:schemeClr val="tx1"/>
                          </a:solidFill>
                        </a:rPr>
                        <a:t>datos</a:t>
                      </a:r>
                      <a:endParaRPr lang="en-AU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BE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7279965"/>
                  </a:ext>
                </a:extLst>
              </a:tr>
              <a:tr h="275150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Filtrado</a:t>
                      </a:r>
                      <a:r>
                        <a:rPr kumimoji="0" lang="en-AU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por</a:t>
                      </a:r>
                      <a:r>
                        <a:rPr kumimoji="0" lang="en-AU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columna</a:t>
                      </a:r>
                      <a:r>
                        <a:rPr kumimoji="0" lang="en-AU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con </a:t>
                      </a:r>
                      <a:r>
                        <a:rPr kumimoji="0" lang="en-AU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operadores</a:t>
                      </a:r>
                      <a:r>
                        <a:rPr kumimoji="0" lang="en-AU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comparaci</a:t>
                      </a:r>
                      <a:r>
                        <a:rPr kumimoji="0" lang="es-ES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ón</a:t>
                      </a:r>
                      <a:endParaRPr kumimoji="0" lang="en-AU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df_filtrado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[“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nombre_columna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”] ==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]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extrae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las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filas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donde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la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igual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al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dado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Filtrado</a:t>
                      </a:r>
                      <a:r>
                        <a:rPr kumimoji="0" lang="en-AU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por</a:t>
                      </a:r>
                      <a:r>
                        <a:rPr kumimoji="0" lang="en-AU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multiples </a:t>
                      </a:r>
                      <a:r>
                        <a:rPr kumimoji="0" lang="en-AU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columnas</a:t>
                      </a:r>
                      <a:r>
                        <a:rPr kumimoji="0" lang="en-AU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con </a:t>
                      </a:r>
                      <a:r>
                        <a:rPr kumimoji="0" lang="en-AU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operadores</a:t>
                      </a:r>
                      <a:r>
                        <a:rPr kumimoji="0" lang="en-AU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logicos</a:t>
                      </a:r>
                      <a:endParaRPr kumimoji="0" lang="en-AU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df_filtrado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[(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[“columna1”] ==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 &amp; (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[“columna2”] ==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 &amp; (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[“columna3”] &gt; n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)]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extrae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las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filas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donde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las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cumplan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las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condiciónes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parentesis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df_filtrado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[(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[“columna1”] ==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 | (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[“columna1”] ==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extrae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las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filas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donde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las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cumplan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condici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ón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 otra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FF9BDB"/>
                        </a:highlight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df_filtrado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~(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[“columna1”] ==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])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extrae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las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filas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donde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las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NO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cumplan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la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condición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6615580"/>
                  </a:ext>
                </a:extLst>
              </a:tr>
            </a:tbl>
          </a:graphicData>
        </a:graphic>
      </p:graphicFrame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1410F5E4-AA8B-519B-7D62-B872D620C1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6061960"/>
              </p:ext>
            </p:extLst>
          </p:nvPr>
        </p:nvGraphicFramePr>
        <p:xfrm>
          <a:off x="11572078" y="2670161"/>
          <a:ext cx="2828131" cy="1671296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828131">
                  <a:extLst>
                    <a:ext uri="{9D8B030D-6E8A-4147-A177-3AD203B41FA5}">
                      <a16:colId xmlns:a16="http://schemas.microsoft.com/office/drawing/2014/main" val="1612534420"/>
                    </a:ext>
                  </a:extLst>
                </a:gridCol>
              </a:tblGrid>
              <a:tr h="221168">
                <a:tc>
                  <a:txBody>
                    <a:bodyPr/>
                    <a:lstStyle/>
                    <a:p>
                      <a:r>
                        <a:rPr lang="en-AU" sz="1200" b="1" dirty="0">
                          <a:solidFill>
                            <a:schemeClr val="tx1"/>
                          </a:solidFill>
                        </a:rPr>
                        <a:t>datetime</a:t>
                      </a: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9DC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3445113"/>
                  </a:ext>
                </a:extLst>
              </a:tr>
              <a:tr h="1399363">
                <a:tc>
                  <a:txBody>
                    <a:bodyPr/>
                    <a:lstStyle/>
                    <a:p>
                      <a:pPr marL="0" marR="0" lvl="0" indent="0" algn="l" defTabSz="10799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import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datetime</a:t>
                      </a:r>
                      <a:endParaRPr kumimoji="0" lang="es-E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FF9BDB"/>
                        </a:highlight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datetime.now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fecha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actual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timedelta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(n)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representa una duración la diferencia entre dos instancias; n es un numero de días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datetime.strftime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variable_fecha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'%Y-%m-%d’)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formatea la fecha al formato indicado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ayer = 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datetime.now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 - 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timedelta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(1)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ayer = 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datetime.strftime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(ayer, '%Y-%m-%d’)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["fecha"] = ayer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crea una columna con la fecha de ayer</a:t>
                      </a: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72799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63454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8B85A43-ED37-41EC-CAB3-3BC7577BF5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3591507"/>
              </p:ext>
            </p:extLst>
          </p:nvPr>
        </p:nvGraphicFramePr>
        <p:xfrm>
          <a:off x="0" y="-71"/>
          <a:ext cx="2686050" cy="8099497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686050">
                  <a:extLst>
                    <a:ext uri="{9D8B030D-6E8A-4147-A177-3AD203B41FA5}">
                      <a16:colId xmlns:a16="http://schemas.microsoft.com/office/drawing/2014/main" val="1612534420"/>
                    </a:ext>
                  </a:extLst>
                </a:gridCol>
              </a:tblGrid>
              <a:tr h="301447">
                <a:tc>
                  <a:txBody>
                    <a:bodyPr/>
                    <a:lstStyle/>
                    <a:p>
                      <a:r>
                        <a:rPr lang="en-AU" sz="1400" dirty="0">
                          <a:solidFill>
                            <a:schemeClr val="tx1"/>
                          </a:solidFill>
                        </a:rPr>
                        <a:t>Python Cheat Sheet 5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0251295"/>
                  </a:ext>
                </a:extLst>
              </a:tr>
              <a:tr h="297940">
                <a:tc>
                  <a:txBody>
                    <a:bodyPr/>
                    <a:lstStyle/>
                    <a:p>
                      <a:r>
                        <a:rPr lang="en-AU" sz="1200" b="1" dirty="0">
                          <a:solidFill>
                            <a:schemeClr val="tx1"/>
                          </a:solidFill>
                        </a:rPr>
                        <a:t>Matplotlib</a:t>
                      </a:r>
                    </a:p>
                  </a:txBody>
                  <a:tcPr marL="63991" marR="63991" marT="40634" marB="40634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3445113"/>
                  </a:ext>
                </a:extLst>
              </a:tr>
              <a:tr h="297940">
                <a:tc>
                  <a:txBody>
                    <a:bodyPr/>
                    <a:lstStyle/>
                    <a:p>
                      <a:r>
                        <a:rPr lang="en-AU" sz="1200" b="1" dirty="0">
                          <a:solidFill>
                            <a:schemeClr val="tx1"/>
                          </a:solidFill>
                        </a:rPr>
                        <a:t>Gr</a:t>
                      </a:r>
                      <a:r>
                        <a:rPr lang="es-ES" sz="1200" b="1" dirty="0" err="1">
                          <a:solidFill>
                            <a:schemeClr val="tx1"/>
                          </a:solidFill>
                        </a:rPr>
                        <a:t>áficas</a:t>
                      </a:r>
                      <a:endParaRPr lang="en-AU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400570"/>
                  </a:ext>
                </a:extLst>
              </a:tr>
              <a:tr h="72021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import </a:t>
                      </a:r>
                      <a:r>
                        <a:rPr kumimoji="0" lang="en-GB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matplotlib.pyplot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as </a:t>
                      </a:r>
                      <a:r>
                        <a:rPr kumimoji="0" lang="en-GB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plt</a:t>
                      </a:r>
                      <a:endParaRPr kumimoji="0" lang="en-GB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03D3FD"/>
                        </a:highlight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03D3FD"/>
                        </a:highlight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plt.rcParams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["</a:t>
                      </a:r>
                      <a:r>
                        <a:rPr kumimoji="0" lang="en-GB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figure.figsize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"] = (10,8)</a:t>
                      </a:r>
                      <a:endParaRPr kumimoji="0" lang="en-AU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03D3FD"/>
                        </a:highlight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plt.figure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figsize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(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n,m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))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inicia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grafica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dibujando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marco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la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figura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 n es la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anchura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y m es la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altura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pulgadas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plt.show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muestra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figura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9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Gr</a:t>
                      </a:r>
                      <a:r>
                        <a:rPr kumimoji="0" lang="es-ES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áficas</a:t>
                      </a:r>
                      <a:r>
                        <a:rPr kumimoji="0" lang="es-ES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básicas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8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Bar </a:t>
                      </a:r>
                      <a:r>
                        <a:rPr kumimoji="0" lang="es-ES" sz="8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plot</a:t>
                      </a:r>
                      <a:endParaRPr kumimoji="0" lang="en-AU" sz="8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plt.bar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[“columna1”],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[“columna2”])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diagrama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barras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donde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ejes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son: columna1 – x, columna2 – 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Horizontal bar </a:t>
                      </a:r>
                      <a:r>
                        <a:rPr kumimoji="0" lang="es-ES" sz="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plot</a:t>
                      </a:r>
                      <a:endParaRPr kumimoji="0" lang="en-AU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plt.barh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[“columna1”],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[“columna2”])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diagramma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barras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horizontales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donde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ejes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son: columna1 – x, columna2 – 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Stacked</a:t>
                      </a:r>
                      <a:r>
                        <a:rPr kumimoji="0" lang="es-E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bar </a:t>
                      </a:r>
                      <a:r>
                        <a:rPr kumimoji="0" lang="es-ES" sz="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plot</a:t>
                      </a:r>
                      <a:endParaRPr kumimoji="0" lang="en-AU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plt.bar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(x, y, label = ‘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etiqueta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’)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plt.bar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(x2, y2, bottom = y, label = ‘etiqueta2’)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diagrama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barras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apiladas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para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visualizar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dos variables juntas; y indica la barra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referencia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Scatter plot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plt.scatter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[“columna1”],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[“columna2”])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gr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áfica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dispersión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donde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ejes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son: columna1 – x, columna2 – 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Gr</a:t>
                      </a:r>
                      <a:r>
                        <a:rPr kumimoji="0" lang="es-ES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áficas</a:t>
                      </a:r>
                      <a:r>
                        <a:rPr kumimoji="0" lang="es-ES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estadísticas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Histogram</a:t>
                      </a:r>
                      <a:endParaRPr kumimoji="0" lang="es-ES" sz="9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plt.hist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(x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[‘columna1’], bins = n)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histograma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que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muestra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frecuencias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distribución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donde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x es la variable de inter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és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y 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 es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número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barras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Box Plot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plt.boxplot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(x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[‘columna1’])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diagrama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cajas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para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estudiar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las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caracteristicas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variable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numerica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 x es la variable de inter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és</a:t>
                      </a:r>
                      <a:endParaRPr kumimoji="0" lang="es-E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 el mínimo es lo mismo que Q1 - 1.5 * IQR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 el máximo es lo mismo que Q3 + 1.5 * IQR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Pie Chart</a:t>
                      </a:r>
                      <a:endParaRPr kumimoji="0" lang="es-E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plt.pie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(x, labels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categorias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radius = n)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gr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áfico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sectores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donde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x es la variable de inter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és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debe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esta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agrupado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categorias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); n es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tama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ño</a:t>
                      </a:r>
                      <a:endParaRPr kumimoji="0" lang="es-E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Violin Plot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plt.violinplot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(x,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showmedians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True,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showmeans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True)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diagrama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violin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donde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x es la variable de inter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és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y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muestra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mediana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y la media</a:t>
                      </a:r>
                    </a:p>
                  </a:txBody>
                  <a:tcPr marL="63991" marR="63991" marT="40634" marB="40634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6615580"/>
                  </a:ext>
                </a:extLst>
              </a:tr>
            </a:tbl>
          </a:graphicData>
        </a:graphic>
      </p:graphicFrame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CAC37DF8-0C52-4A19-DEF3-D8B7660B80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1042036"/>
              </p:ext>
            </p:extLst>
          </p:nvPr>
        </p:nvGraphicFramePr>
        <p:xfrm>
          <a:off x="11413548" y="-72"/>
          <a:ext cx="2986664" cy="8104787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1493332">
                  <a:extLst>
                    <a:ext uri="{9D8B030D-6E8A-4147-A177-3AD203B41FA5}">
                      <a16:colId xmlns:a16="http://schemas.microsoft.com/office/drawing/2014/main" val="1612534420"/>
                    </a:ext>
                  </a:extLst>
                </a:gridCol>
                <a:gridCol w="1493332">
                  <a:extLst>
                    <a:ext uri="{9D8B030D-6E8A-4147-A177-3AD203B41FA5}">
                      <a16:colId xmlns:a16="http://schemas.microsoft.com/office/drawing/2014/main" val="1099328592"/>
                    </a:ext>
                  </a:extLst>
                </a:gridCol>
              </a:tblGrid>
              <a:tr h="285456">
                <a:tc gridSpan="2">
                  <a:txBody>
                    <a:bodyPr/>
                    <a:lstStyle/>
                    <a:p>
                      <a:pPr marL="0" marR="0" lvl="0" indent="0" algn="l" defTabSz="10799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b="1" kern="1200" noProof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Personalización</a:t>
                      </a:r>
                      <a:endParaRPr lang="en-AU" sz="1200" b="1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9907880"/>
                  </a:ext>
                </a:extLst>
              </a:tr>
              <a:tr h="593768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Colores</a:t>
                      </a:r>
                      <a:endParaRPr kumimoji="0" lang="en-AU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color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“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color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”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establece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color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la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grafica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facecolor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“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color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”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establece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color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del relleno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edgecolor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“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color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”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establece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color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bordes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Colores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Scatter Plots: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[‘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'].map(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diccionario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diccionario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{“valor1”: “color1”, “valor1”: “color1”}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lista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colores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Paletas Seaborn: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dirty="0">
                          <a:latin typeface="Consolas" panose="020B0609020204030204" pitchFamily="49" charset="0"/>
                        </a:rPr>
                        <a:t>Accent', '</a:t>
                      </a:r>
                      <a:r>
                        <a:rPr lang="en-GB" sz="700" dirty="0" err="1">
                          <a:latin typeface="Consolas" panose="020B0609020204030204" pitchFamily="49" charset="0"/>
                        </a:rPr>
                        <a:t>Accent_r</a:t>
                      </a:r>
                      <a:r>
                        <a:rPr lang="en-GB" sz="700" dirty="0">
                          <a:latin typeface="Consolas" panose="020B0609020204030204" pitchFamily="49" charset="0"/>
                        </a:rPr>
                        <a:t>', 'Blues', '</a:t>
                      </a:r>
                      <a:r>
                        <a:rPr lang="en-GB" sz="700" dirty="0" err="1">
                          <a:latin typeface="Consolas" panose="020B0609020204030204" pitchFamily="49" charset="0"/>
                        </a:rPr>
                        <a:t>Blues_r</a:t>
                      </a:r>
                      <a:r>
                        <a:rPr lang="en-GB" sz="700" dirty="0">
                          <a:latin typeface="Consolas" panose="020B0609020204030204" pitchFamily="49" charset="0"/>
                        </a:rPr>
                        <a:t>', '</a:t>
                      </a:r>
                      <a:r>
                        <a:rPr lang="en-GB" sz="700" dirty="0" err="1">
                          <a:latin typeface="Consolas" panose="020B0609020204030204" pitchFamily="49" charset="0"/>
                        </a:rPr>
                        <a:t>BrBG</a:t>
                      </a:r>
                      <a:r>
                        <a:rPr lang="en-GB" sz="700" dirty="0">
                          <a:latin typeface="Consolas" panose="020B0609020204030204" pitchFamily="49" charset="0"/>
                        </a:rPr>
                        <a:t>', '</a:t>
                      </a:r>
                      <a:r>
                        <a:rPr lang="en-GB" sz="700" dirty="0" err="1">
                          <a:latin typeface="Consolas" panose="020B0609020204030204" pitchFamily="49" charset="0"/>
                        </a:rPr>
                        <a:t>BrBG_r</a:t>
                      </a:r>
                      <a:r>
                        <a:rPr lang="en-GB" sz="700" dirty="0">
                          <a:latin typeface="Consolas" panose="020B0609020204030204" pitchFamily="49" charset="0"/>
                        </a:rPr>
                        <a:t>', '</a:t>
                      </a:r>
                      <a:r>
                        <a:rPr lang="en-GB" sz="700" dirty="0" err="1">
                          <a:latin typeface="Consolas" panose="020B0609020204030204" pitchFamily="49" charset="0"/>
                        </a:rPr>
                        <a:t>BuGn</a:t>
                      </a:r>
                      <a:r>
                        <a:rPr lang="en-GB" sz="700" dirty="0">
                          <a:latin typeface="Consolas" panose="020B0609020204030204" pitchFamily="49" charset="0"/>
                        </a:rPr>
                        <a:t>', '</a:t>
                      </a:r>
                      <a:r>
                        <a:rPr lang="en-GB" sz="700" dirty="0" err="1">
                          <a:latin typeface="Consolas" panose="020B0609020204030204" pitchFamily="49" charset="0"/>
                        </a:rPr>
                        <a:t>BuGn_r</a:t>
                      </a:r>
                      <a:r>
                        <a:rPr lang="en-GB" sz="700" dirty="0">
                          <a:latin typeface="Consolas" panose="020B0609020204030204" pitchFamily="49" charset="0"/>
                        </a:rPr>
                        <a:t>', '</a:t>
                      </a:r>
                      <a:r>
                        <a:rPr lang="en-GB" sz="700" dirty="0" err="1">
                          <a:latin typeface="Consolas" panose="020B0609020204030204" pitchFamily="49" charset="0"/>
                        </a:rPr>
                        <a:t>BuPu</a:t>
                      </a:r>
                      <a:r>
                        <a:rPr lang="en-GB" sz="700" dirty="0">
                          <a:latin typeface="Consolas" panose="020B0609020204030204" pitchFamily="49" charset="0"/>
                        </a:rPr>
                        <a:t>', '</a:t>
                      </a:r>
                      <a:r>
                        <a:rPr lang="en-GB" sz="700" dirty="0" err="1">
                          <a:latin typeface="Consolas" panose="020B0609020204030204" pitchFamily="49" charset="0"/>
                        </a:rPr>
                        <a:t>BuPu_r</a:t>
                      </a:r>
                      <a:r>
                        <a:rPr lang="en-GB" sz="700" dirty="0">
                          <a:latin typeface="Consolas" panose="020B0609020204030204" pitchFamily="49" charset="0"/>
                        </a:rPr>
                        <a:t>', '</a:t>
                      </a:r>
                      <a:r>
                        <a:rPr lang="en-GB" sz="700" dirty="0" err="1">
                          <a:latin typeface="Consolas" panose="020B0609020204030204" pitchFamily="49" charset="0"/>
                        </a:rPr>
                        <a:t>CMRmap</a:t>
                      </a:r>
                      <a:r>
                        <a:rPr lang="en-GB" sz="700" dirty="0">
                          <a:latin typeface="Consolas" panose="020B0609020204030204" pitchFamily="49" charset="0"/>
                        </a:rPr>
                        <a:t>', '</a:t>
                      </a:r>
                      <a:r>
                        <a:rPr lang="en-GB" sz="700" dirty="0" err="1">
                          <a:latin typeface="Consolas" panose="020B0609020204030204" pitchFamily="49" charset="0"/>
                        </a:rPr>
                        <a:t>CMRmap_r</a:t>
                      </a:r>
                      <a:r>
                        <a:rPr lang="en-GB" sz="700" dirty="0">
                          <a:latin typeface="Consolas" panose="020B0609020204030204" pitchFamily="49" charset="0"/>
                        </a:rPr>
                        <a:t>', 'Dark2', 'Dark2_r', '</a:t>
                      </a:r>
                      <a:r>
                        <a:rPr lang="en-GB" sz="700" dirty="0" err="1">
                          <a:latin typeface="Consolas" panose="020B0609020204030204" pitchFamily="49" charset="0"/>
                        </a:rPr>
                        <a:t>GnBu</a:t>
                      </a:r>
                      <a:r>
                        <a:rPr lang="en-GB" sz="700" dirty="0">
                          <a:latin typeface="Consolas" panose="020B0609020204030204" pitchFamily="49" charset="0"/>
                        </a:rPr>
                        <a:t>', '</a:t>
                      </a:r>
                      <a:r>
                        <a:rPr lang="en-GB" sz="700" dirty="0" err="1">
                          <a:latin typeface="Consolas" panose="020B0609020204030204" pitchFamily="49" charset="0"/>
                        </a:rPr>
                        <a:t>GnBu_r</a:t>
                      </a:r>
                      <a:r>
                        <a:rPr lang="en-GB" sz="700" dirty="0">
                          <a:latin typeface="Consolas" panose="020B0609020204030204" pitchFamily="49" charset="0"/>
                        </a:rPr>
                        <a:t>', 'Greens', '</a:t>
                      </a:r>
                      <a:r>
                        <a:rPr lang="en-GB" sz="700" dirty="0" err="1">
                          <a:latin typeface="Consolas" panose="020B0609020204030204" pitchFamily="49" charset="0"/>
                        </a:rPr>
                        <a:t>Greens_r</a:t>
                      </a:r>
                      <a:r>
                        <a:rPr lang="en-GB" sz="700" dirty="0">
                          <a:latin typeface="Consolas" panose="020B0609020204030204" pitchFamily="49" charset="0"/>
                        </a:rPr>
                        <a:t>', 'Greys', '</a:t>
                      </a:r>
                      <a:r>
                        <a:rPr lang="en-GB" sz="700" dirty="0" err="1">
                          <a:latin typeface="Consolas" panose="020B0609020204030204" pitchFamily="49" charset="0"/>
                        </a:rPr>
                        <a:t>Greys_r</a:t>
                      </a:r>
                      <a:r>
                        <a:rPr lang="en-GB" sz="700" dirty="0">
                          <a:latin typeface="Consolas" panose="020B0609020204030204" pitchFamily="49" charset="0"/>
                        </a:rPr>
                        <a:t>', '</a:t>
                      </a:r>
                      <a:r>
                        <a:rPr lang="en-GB" sz="700" dirty="0" err="1">
                          <a:latin typeface="Consolas" panose="020B0609020204030204" pitchFamily="49" charset="0"/>
                        </a:rPr>
                        <a:t>OrRd</a:t>
                      </a:r>
                      <a:r>
                        <a:rPr lang="en-GB" sz="700" dirty="0">
                          <a:latin typeface="Consolas" panose="020B0609020204030204" pitchFamily="49" charset="0"/>
                        </a:rPr>
                        <a:t>', '</a:t>
                      </a:r>
                      <a:r>
                        <a:rPr lang="en-GB" sz="700" dirty="0" err="1">
                          <a:latin typeface="Consolas" panose="020B0609020204030204" pitchFamily="49" charset="0"/>
                        </a:rPr>
                        <a:t>OrRd_r</a:t>
                      </a:r>
                      <a:r>
                        <a:rPr lang="en-GB" sz="700" dirty="0">
                          <a:latin typeface="Consolas" panose="020B0609020204030204" pitchFamily="49" charset="0"/>
                        </a:rPr>
                        <a:t>', 'Oranges', '</a:t>
                      </a:r>
                      <a:r>
                        <a:rPr lang="en-GB" sz="700" dirty="0" err="1">
                          <a:latin typeface="Consolas" panose="020B0609020204030204" pitchFamily="49" charset="0"/>
                        </a:rPr>
                        <a:t>Oranges_r</a:t>
                      </a:r>
                      <a:r>
                        <a:rPr lang="en-GB" sz="700" dirty="0">
                          <a:latin typeface="Consolas" panose="020B0609020204030204" pitchFamily="49" charset="0"/>
                        </a:rPr>
                        <a:t>', '</a:t>
                      </a:r>
                      <a:r>
                        <a:rPr lang="en-GB" sz="700" dirty="0" err="1">
                          <a:latin typeface="Consolas" panose="020B0609020204030204" pitchFamily="49" charset="0"/>
                        </a:rPr>
                        <a:t>PRGn</a:t>
                      </a:r>
                      <a:r>
                        <a:rPr lang="en-GB" sz="700" dirty="0">
                          <a:latin typeface="Consolas" panose="020B0609020204030204" pitchFamily="49" charset="0"/>
                        </a:rPr>
                        <a:t>', '</a:t>
                      </a:r>
                      <a:r>
                        <a:rPr lang="en-GB" sz="700" dirty="0" err="1">
                          <a:latin typeface="Consolas" panose="020B0609020204030204" pitchFamily="49" charset="0"/>
                        </a:rPr>
                        <a:t>PRGn_r</a:t>
                      </a:r>
                      <a:r>
                        <a:rPr lang="en-GB" sz="700" dirty="0">
                          <a:latin typeface="Consolas" panose="020B0609020204030204" pitchFamily="49" charset="0"/>
                        </a:rPr>
                        <a:t>', 'Paired', '</a:t>
                      </a:r>
                      <a:r>
                        <a:rPr lang="en-GB" sz="700" dirty="0" err="1">
                          <a:latin typeface="Consolas" panose="020B0609020204030204" pitchFamily="49" charset="0"/>
                        </a:rPr>
                        <a:t>Paired_r</a:t>
                      </a:r>
                      <a:r>
                        <a:rPr lang="en-GB" sz="700" dirty="0">
                          <a:latin typeface="Consolas" panose="020B0609020204030204" pitchFamily="49" charset="0"/>
                        </a:rPr>
                        <a:t>', 'Pastel1', 'Pastel1_r', 'Pastel2', 'Pastel2_r', '</a:t>
                      </a:r>
                      <a:r>
                        <a:rPr lang="en-GB" sz="700" dirty="0" err="1">
                          <a:latin typeface="Consolas" panose="020B0609020204030204" pitchFamily="49" charset="0"/>
                        </a:rPr>
                        <a:t>PiYG</a:t>
                      </a:r>
                      <a:r>
                        <a:rPr lang="en-GB" sz="700" dirty="0">
                          <a:latin typeface="Consolas" panose="020B0609020204030204" pitchFamily="49" charset="0"/>
                        </a:rPr>
                        <a:t>', '</a:t>
                      </a:r>
                      <a:r>
                        <a:rPr lang="en-GB" sz="700" dirty="0" err="1">
                          <a:latin typeface="Consolas" panose="020B0609020204030204" pitchFamily="49" charset="0"/>
                        </a:rPr>
                        <a:t>PiYG_r</a:t>
                      </a:r>
                      <a:r>
                        <a:rPr lang="en-GB" sz="700" dirty="0">
                          <a:latin typeface="Consolas" panose="020B0609020204030204" pitchFamily="49" charset="0"/>
                        </a:rPr>
                        <a:t>', '</a:t>
                      </a:r>
                      <a:r>
                        <a:rPr lang="en-GB" sz="700" dirty="0" err="1">
                          <a:latin typeface="Consolas" panose="020B0609020204030204" pitchFamily="49" charset="0"/>
                        </a:rPr>
                        <a:t>PuBu</a:t>
                      </a:r>
                      <a:r>
                        <a:rPr lang="en-GB" sz="700" dirty="0">
                          <a:latin typeface="Consolas" panose="020B0609020204030204" pitchFamily="49" charset="0"/>
                        </a:rPr>
                        <a:t>', '</a:t>
                      </a:r>
                      <a:r>
                        <a:rPr lang="en-GB" sz="700" dirty="0" err="1">
                          <a:latin typeface="Consolas" panose="020B0609020204030204" pitchFamily="49" charset="0"/>
                        </a:rPr>
                        <a:t>PuBuGn</a:t>
                      </a:r>
                      <a:r>
                        <a:rPr lang="en-GB" sz="700" dirty="0">
                          <a:latin typeface="Consolas" panose="020B0609020204030204" pitchFamily="49" charset="0"/>
                        </a:rPr>
                        <a:t>', '</a:t>
                      </a:r>
                      <a:r>
                        <a:rPr lang="en-GB" sz="700" dirty="0" err="1">
                          <a:latin typeface="Consolas" panose="020B0609020204030204" pitchFamily="49" charset="0"/>
                        </a:rPr>
                        <a:t>PuBuGn_r</a:t>
                      </a:r>
                      <a:r>
                        <a:rPr lang="en-GB" sz="700" dirty="0">
                          <a:latin typeface="Consolas" panose="020B0609020204030204" pitchFamily="49" charset="0"/>
                        </a:rPr>
                        <a:t>', '</a:t>
                      </a:r>
                      <a:r>
                        <a:rPr lang="en-GB" sz="700" dirty="0" err="1">
                          <a:latin typeface="Consolas" panose="020B0609020204030204" pitchFamily="49" charset="0"/>
                        </a:rPr>
                        <a:t>PuBu_r</a:t>
                      </a:r>
                      <a:r>
                        <a:rPr lang="en-GB" sz="700" dirty="0">
                          <a:latin typeface="Consolas" panose="020B0609020204030204" pitchFamily="49" charset="0"/>
                        </a:rPr>
                        <a:t>', '</a:t>
                      </a:r>
                      <a:r>
                        <a:rPr lang="en-GB" sz="700" dirty="0" err="1">
                          <a:latin typeface="Consolas" panose="020B0609020204030204" pitchFamily="49" charset="0"/>
                        </a:rPr>
                        <a:t>PuOr</a:t>
                      </a:r>
                      <a:r>
                        <a:rPr lang="en-GB" sz="700" dirty="0">
                          <a:latin typeface="Consolas" panose="020B0609020204030204" pitchFamily="49" charset="0"/>
                        </a:rPr>
                        <a:t>', '</a:t>
                      </a:r>
                      <a:r>
                        <a:rPr lang="en-GB" sz="700" dirty="0" err="1">
                          <a:latin typeface="Consolas" panose="020B0609020204030204" pitchFamily="49" charset="0"/>
                        </a:rPr>
                        <a:t>PuOr_r</a:t>
                      </a:r>
                      <a:r>
                        <a:rPr lang="en-GB" sz="700" dirty="0">
                          <a:latin typeface="Consolas" panose="020B0609020204030204" pitchFamily="49" charset="0"/>
                        </a:rPr>
                        <a:t>', '</a:t>
                      </a:r>
                      <a:r>
                        <a:rPr lang="en-GB" sz="700" dirty="0" err="1">
                          <a:latin typeface="Consolas" panose="020B0609020204030204" pitchFamily="49" charset="0"/>
                        </a:rPr>
                        <a:t>PuRd</a:t>
                      </a:r>
                      <a:r>
                        <a:rPr lang="en-GB" sz="700" dirty="0">
                          <a:latin typeface="Consolas" panose="020B0609020204030204" pitchFamily="49" charset="0"/>
                        </a:rPr>
                        <a:t>', '</a:t>
                      </a:r>
                      <a:r>
                        <a:rPr lang="en-GB" sz="700" dirty="0" err="1">
                          <a:latin typeface="Consolas" panose="020B0609020204030204" pitchFamily="49" charset="0"/>
                        </a:rPr>
                        <a:t>PuRd_r</a:t>
                      </a:r>
                      <a:r>
                        <a:rPr lang="en-GB" sz="700" dirty="0">
                          <a:latin typeface="Consolas" panose="020B0609020204030204" pitchFamily="49" charset="0"/>
                        </a:rPr>
                        <a:t>', 'Purples', '</a:t>
                      </a:r>
                      <a:r>
                        <a:rPr lang="en-GB" sz="700" dirty="0" err="1">
                          <a:latin typeface="Consolas" panose="020B0609020204030204" pitchFamily="49" charset="0"/>
                        </a:rPr>
                        <a:t>Purples_r</a:t>
                      </a:r>
                      <a:r>
                        <a:rPr lang="en-GB" sz="700" dirty="0">
                          <a:latin typeface="Consolas" panose="020B0609020204030204" pitchFamily="49" charset="0"/>
                        </a:rPr>
                        <a:t>', '</a:t>
                      </a:r>
                      <a:r>
                        <a:rPr lang="en-GB" sz="700" dirty="0" err="1">
                          <a:latin typeface="Consolas" panose="020B0609020204030204" pitchFamily="49" charset="0"/>
                        </a:rPr>
                        <a:t>RdBu</a:t>
                      </a:r>
                      <a:r>
                        <a:rPr lang="en-GB" sz="700" dirty="0">
                          <a:latin typeface="Consolas" panose="020B0609020204030204" pitchFamily="49" charset="0"/>
                        </a:rPr>
                        <a:t>', '</a:t>
                      </a:r>
                      <a:r>
                        <a:rPr lang="en-GB" sz="700" dirty="0" err="1">
                          <a:latin typeface="Consolas" panose="020B0609020204030204" pitchFamily="49" charset="0"/>
                        </a:rPr>
                        <a:t>RdBu_r</a:t>
                      </a:r>
                      <a:r>
                        <a:rPr lang="en-GB" sz="700" dirty="0">
                          <a:latin typeface="Consolas" panose="020B0609020204030204" pitchFamily="49" charset="0"/>
                        </a:rPr>
                        <a:t>', '</a:t>
                      </a:r>
                      <a:r>
                        <a:rPr lang="en-GB" sz="700" dirty="0" err="1">
                          <a:latin typeface="Consolas" panose="020B0609020204030204" pitchFamily="49" charset="0"/>
                        </a:rPr>
                        <a:t>RdGy</a:t>
                      </a:r>
                      <a:r>
                        <a:rPr lang="en-GB" sz="700" dirty="0">
                          <a:latin typeface="Consolas" panose="020B0609020204030204" pitchFamily="49" charset="0"/>
                        </a:rPr>
                        <a:t>', '</a:t>
                      </a:r>
                      <a:r>
                        <a:rPr lang="en-GB" sz="700" dirty="0" err="1">
                          <a:latin typeface="Consolas" panose="020B0609020204030204" pitchFamily="49" charset="0"/>
                        </a:rPr>
                        <a:t>RdGy_r</a:t>
                      </a:r>
                      <a:r>
                        <a:rPr lang="en-GB" sz="700" dirty="0">
                          <a:latin typeface="Consolas" panose="020B0609020204030204" pitchFamily="49" charset="0"/>
                        </a:rPr>
                        <a:t>', '</a:t>
                      </a:r>
                      <a:r>
                        <a:rPr lang="en-GB" sz="700" dirty="0" err="1">
                          <a:latin typeface="Consolas" panose="020B0609020204030204" pitchFamily="49" charset="0"/>
                        </a:rPr>
                        <a:t>RdPu</a:t>
                      </a:r>
                      <a:r>
                        <a:rPr lang="en-GB" sz="700" dirty="0">
                          <a:latin typeface="Consolas" panose="020B0609020204030204" pitchFamily="49" charset="0"/>
                        </a:rPr>
                        <a:t>', '</a:t>
                      </a:r>
                      <a:r>
                        <a:rPr lang="en-GB" sz="700" dirty="0" err="1">
                          <a:latin typeface="Consolas" panose="020B0609020204030204" pitchFamily="49" charset="0"/>
                        </a:rPr>
                        <a:t>RdPu_r</a:t>
                      </a:r>
                      <a:r>
                        <a:rPr lang="en-GB" sz="700" dirty="0">
                          <a:latin typeface="Consolas" panose="020B0609020204030204" pitchFamily="49" charset="0"/>
                        </a:rPr>
                        <a:t>', '</a:t>
                      </a:r>
                      <a:r>
                        <a:rPr lang="en-GB" sz="700" dirty="0" err="1">
                          <a:latin typeface="Consolas" panose="020B0609020204030204" pitchFamily="49" charset="0"/>
                        </a:rPr>
                        <a:t>RdYlBu</a:t>
                      </a:r>
                      <a:r>
                        <a:rPr lang="en-GB" sz="700" dirty="0">
                          <a:latin typeface="Consolas" panose="020B0609020204030204" pitchFamily="49" charset="0"/>
                        </a:rPr>
                        <a:t>', '</a:t>
                      </a:r>
                      <a:r>
                        <a:rPr lang="en-GB" sz="700" dirty="0" err="1">
                          <a:latin typeface="Consolas" panose="020B0609020204030204" pitchFamily="49" charset="0"/>
                        </a:rPr>
                        <a:t>RdYlBu_r</a:t>
                      </a:r>
                      <a:r>
                        <a:rPr lang="en-GB" sz="700" dirty="0">
                          <a:latin typeface="Consolas" panose="020B0609020204030204" pitchFamily="49" charset="0"/>
                        </a:rPr>
                        <a:t>', '</a:t>
                      </a:r>
                      <a:r>
                        <a:rPr lang="en-GB" sz="700" dirty="0" err="1">
                          <a:latin typeface="Consolas" panose="020B0609020204030204" pitchFamily="49" charset="0"/>
                        </a:rPr>
                        <a:t>RdYlGn</a:t>
                      </a:r>
                      <a:r>
                        <a:rPr lang="en-GB" sz="700" dirty="0">
                          <a:latin typeface="Consolas" panose="020B0609020204030204" pitchFamily="49" charset="0"/>
                        </a:rPr>
                        <a:t>', '</a:t>
                      </a:r>
                      <a:r>
                        <a:rPr lang="en-GB" sz="700" dirty="0" err="1">
                          <a:latin typeface="Consolas" panose="020B0609020204030204" pitchFamily="49" charset="0"/>
                        </a:rPr>
                        <a:t>RdYlGn_r</a:t>
                      </a:r>
                      <a:r>
                        <a:rPr lang="en-GB" sz="700" dirty="0">
                          <a:latin typeface="Consolas" panose="020B0609020204030204" pitchFamily="49" charset="0"/>
                        </a:rPr>
                        <a:t>', 'Reds', '</a:t>
                      </a:r>
                      <a:r>
                        <a:rPr lang="en-GB" sz="700" dirty="0" err="1">
                          <a:latin typeface="Consolas" panose="020B0609020204030204" pitchFamily="49" charset="0"/>
                        </a:rPr>
                        <a:t>Reds_r</a:t>
                      </a:r>
                      <a:r>
                        <a:rPr lang="en-GB" sz="700" dirty="0">
                          <a:latin typeface="Consolas" panose="020B0609020204030204" pitchFamily="49" charset="0"/>
                        </a:rPr>
                        <a:t>', 'Set1', 'Set1_r', 'Set2', 'Set2_r', 'Set3', 'Set3_r', 'Spectral', '</a:t>
                      </a:r>
                      <a:r>
                        <a:rPr lang="en-GB" sz="700" dirty="0" err="1">
                          <a:latin typeface="Consolas" panose="020B0609020204030204" pitchFamily="49" charset="0"/>
                        </a:rPr>
                        <a:t>Spectral_r</a:t>
                      </a:r>
                      <a:r>
                        <a:rPr lang="en-GB" sz="700" dirty="0">
                          <a:latin typeface="Consolas" panose="020B0609020204030204" pitchFamily="49" charset="0"/>
                        </a:rPr>
                        <a:t>', '</a:t>
                      </a:r>
                      <a:r>
                        <a:rPr lang="en-GB" sz="700" dirty="0" err="1">
                          <a:latin typeface="Consolas" panose="020B0609020204030204" pitchFamily="49" charset="0"/>
                        </a:rPr>
                        <a:t>Wistia</a:t>
                      </a:r>
                      <a:r>
                        <a:rPr lang="en-GB" sz="700" dirty="0">
                          <a:latin typeface="Consolas" panose="020B0609020204030204" pitchFamily="49" charset="0"/>
                        </a:rPr>
                        <a:t>', '</a:t>
                      </a:r>
                      <a:r>
                        <a:rPr lang="en-GB" sz="700" dirty="0" err="1">
                          <a:latin typeface="Consolas" panose="020B0609020204030204" pitchFamily="49" charset="0"/>
                        </a:rPr>
                        <a:t>Wistia_r</a:t>
                      </a:r>
                      <a:r>
                        <a:rPr lang="en-GB" sz="700" dirty="0">
                          <a:latin typeface="Consolas" panose="020B0609020204030204" pitchFamily="49" charset="0"/>
                        </a:rPr>
                        <a:t>', '</a:t>
                      </a:r>
                      <a:r>
                        <a:rPr lang="en-GB" sz="700" dirty="0" err="1">
                          <a:latin typeface="Consolas" panose="020B0609020204030204" pitchFamily="49" charset="0"/>
                        </a:rPr>
                        <a:t>YlGn</a:t>
                      </a:r>
                      <a:r>
                        <a:rPr lang="en-GB" sz="700" dirty="0">
                          <a:latin typeface="Consolas" panose="020B0609020204030204" pitchFamily="49" charset="0"/>
                        </a:rPr>
                        <a:t>', '</a:t>
                      </a:r>
                      <a:r>
                        <a:rPr lang="en-GB" sz="700" dirty="0" err="1">
                          <a:latin typeface="Consolas" panose="020B0609020204030204" pitchFamily="49" charset="0"/>
                        </a:rPr>
                        <a:t>YlGnBu</a:t>
                      </a:r>
                      <a:r>
                        <a:rPr lang="en-GB" sz="700" dirty="0">
                          <a:latin typeface="Consolas" panose="020B0609020204030204" pitchFamily="49" charset="0"/>
                        </a:rPr>
                        <a:t>', '</a:t>
                      </a:r>
                      <a:r>
                        <a:rPr lang="en-GB" sz="700" dirty="0" err="1">
                          <a:latin typeface="Consolas" panose="020B0609020204030204" pitchFamily="49" charset="0"/>
                        </a:rPr>
                        <a:t>YlGnBu_r</a:t>
                      </a:r>
                      <a:r>
                        <a:rPr lang="en-GB" sz="700" dirty="0">
                          <a:latin typeface="Consolas" panose="020B0609020204030204" pitchFamily="49" charset="0"/>
                        </a:rPr>
                        <a:t>', '</a:t>
                      </a:r>
                      <a:r>
                        <a:rPr lang="en-GB" sz="700" dirty="0" err="1">
                          <a:latin typeface="Consolas" panose="020B0609020204030204" pitchFamily="49" charset="0"/>
                        </a:rPr>
                        <a:t>YlGn_r</a:t>
                      </a:r>
                      <a:r>
                        <a:rPr lang="en-GB" sz="700" dirty="0">
                          <a:latin typeface="Consolas" panose="020B0609020204030204" pitchFamily="49" charset="0"/>
                        </a:rPr>
                        <a:t>', '</a:t>
                      </a:r>
                      <a:r>
                        <a:rPr lang="en-GB" sz="700" dirty="0" err="1">
                          <a:latin typeface="Consolas" panose="020B0609020204030204" pitchFamily="49" charset="0"/>
                        </a:rPr>
                        <a:t>YlOrBr</a:t>
                      </a:r>
                      <a:r>
                        <a:rPr lang="en-GB" sz="700" dirty="0">
                          <a:latin typeface="Consolas" panose="020B0609020204030204" pitchFamily="49" charset="0"/>
                        </a:rPr>
                        <a:t>', '</a:t>
                      </a:r>
                      <a:r>
                        <a:rPr lang="en-GB" sz="700" dirty="0" err="1">
                          <a:latin typeface="Consolas" panose="020B0609020204030204" pitchFamily="49" charset="0"/>
                        </a:rPr>
                        <a:t>YlOrBr_r</a:t>
                      </a:r>
                      <a:r>
                        <a:rPr lang="en-GB" sz="700" dirty="0">
                          <a:latin typeface="Consolas" panose="020B0609020204030204" pitchFamily="49" charset="0"/>
                        </a:rPr>
                        <a:t>', '</a:t>
                      </a:r>
                      <a:r>
                        <a:rPr lang="en-GB" sz="700" dirty="0" err="1">
                          <a:latin typeface="Consolas" panose="020B0609020204030204" pitchFamily="49" charset="0"/>
                        </a:rPr>
                        <a:t>YlOrRd</a:t>
                      </a:r>
                      <a:r>
                        <a:rPr lang="en-GB" sz="700" dirty="0">
                          <a:latin typeface="Consolas" panose="020B0609020204030204" pitchFamily="49" charset="0"/>
                        </a:rPr>
                        <a:t>', '</a:t>
                      </a:r>
                      <a:r>
                        <a:rPr lang="en-GB" sz="700" dirty="0" err="1">
                          <a:latin typeface="Consolas" panose="020B0609020204030204" pitchFamily="49" charset="0"/>
                        </a:rPr>
                        <a:t>YlOrRd_r</a:t>
                      </a:r>
                      <a:r>
                        <a:rPr lang="en-GB" sz="700" dirty="0">
                          <a:latin typeface="Consolas" panose="020B0609020204030204" pitchFamily="49" charset="0"/>
                        </a:rPr>
                        <a:t>', '</a:t>
                      </a:r>
                      <a:r>
                        <a:rPr lang="en-GB" sz="700" dirty="0" err="1">
                          <a:latin typeface="Consolas" panose="020B0609020204030204" pitchFamily="49" charset="0"/>
                        </a:rPr>
                        <a:t>afmhot</a:t>
                      </a:r>
                      <a:r>
                        <a:rPr lang="en-GB" sz="700" dirty="0">
                          <a:latin typeface="Consolas" panose="020B0609020204030204" pitchFamily="49" charset="0"/>
                        </a:rPr>
                        <a:t>', '</a:t>
                      </a:r>
                      <a:r>
                        <a:rPr lang="en-GB" sz="700" dirty="0" err="1">
                          <a:latin typeface="Consolas" panose="020B0609020204030204" pitchFamily="49" charset="0"/>
                        </a:rPr>
                        <a:t>afmhot_r</a:t>
                      </a:r>
                      <a:r>
                        <a:rPr lang="en-GB" sz="700" dirty="0">
                          <a:latin typeface="Consolas" panose="020B0609020204030204" pitchFamily="49" charset="0"/>
                        </a:rPr>
                        <a:t>', 'autumn', '</a:t>
                      </a:r>
                      <a:r>
                        <a:rPr lang="en-GB" sz="700" dirty="0" err="1">
                          <a:latin typeface="Consolas" panose="020B0609020204030204" pitchFamily="49" charset="0"/>
                        </a:rPr>
                        <a:t>autumn_r</a:t>
                      </a:r>
                      <a:r>
                        <a:rPr lang="en-GB" sz="700" dirty="0">
                          <a:latin typeface="Consolas" panose="020B0609020204030204" pitchFamily="49" charset="0"/>
                        </a:rPr>
                        <a:t>', 'binary', '</a:t>
                      </a:r>
                      <a:r>
                        <a:rPr lang="en-GB" sz="700" dirty="0" err="1">
                          <a:latin typeface="Consolas" panose="020B0609020204030204" pitchFamily="49" charset="0"/>
                        </a:rPr>
                        <a:t>binary_r</a:t>
                      </a:r>
                      <a:r>
                        <a:rPr lang="en-GB" sz="700" dirty="0">
                          <a:latin typeface="Consolas" panose="020B0609020204030204" pitchFamily="49" charset="0"/>
                        </a:rPr>
                        <a:t>', 'bone', '</a:t>
                      </a:r>
                      <a:r>
                        <a:rPr lang="en-GB" sz="700" dirty="0" err="1">
                          <a:latin typeface="Consolas" panose="020B0609020204030204" pitchFamily="49" charset="0"/>
                        </a:rPr>
                        <a:t>bone_r</a:t>
                      </a:r>
                      <a:r>
                        <a:rPr lang="en-GB" sz="700" dirty="0">
                          <a:latin typeface="Consolas" panose="020B0609020204030204" pitchFamily="49" charset="0"/>
                        </a:rPr>
                        <a:t>', '</a:t>
                      </a:r>
                      <a:r>
                        <a:rPr lang="en-GB" sz="700" dirty="0" err="1">
                          <a:latin typeface="Consolas" panose="020B0609020204030204" pitchFamily="49" charset="0"/>
                        </a:rPr>
                        <a:t>brg</a:t>
                      </a:r>
                      <a:r>
                        <a:rPr lang="en-GB" sz="700" dirty="0">
                          <a:latin typeface="Consolas" panose="020B0609020204030204" pitchFamily="49" charset="0"/>
                        </a:rPr>
                        <a:t>', '</a:t>
                      </a:r>
                      <a:r>
                        <a:rPr lang="en-GB" sz="700" dirty="0" err="1">
                          <a:latin typeface="Consolas" panose="020B0609020204030204" pitchFamily="49" charset="0"/>
                        </a:rPr>
                        <a:t>brg_r</a:t>
                      </a:r>
                      <a:r>
                        <a:rPr lang="en-GB" sz="700" dirty="0">
                          <a:latin typeface="Consolas" panose="020B0609020204030204" pitchFamily="49" charset="0"/>
                        </a:rPr>
                        <a:t>', '</a:t>
                      </a:r>
                      <a:r>
                        <a:rPr lang="en-GB" sz="700" dirty="0" err="1">
                          <a:latin typeface="Consolas" panose="020B0609020204030204" pitchFamily="49" charset="0"/>
                        </a:rPr>
                        <a:t>bwr</a:t>
                      </a:r>
                      <a:r>
                        <a:rPr lang="en-GB" sz="700" dirty="0">
                          <a:latin typeface="Consolas" panose="020B0609020204030204" pitchFamily="49" charset="0"/>
                        </a:rPr>
                        <a:t>', '</a:t>
                      </a:r>
                      <a:r>
                        <a:rPr lang="en-GB" sz="700" dirty="0" err="1">
                          <a:latin typeface="Consolas" panose="020B0609020204030204" pitchFamily="49" charset="0"/>
                        </a:rPr>
                        <a:t>bwr_r</a:t>
                      </a:r>
                      <a:r>
                        <a:rPr lang="en-GB" sz="700" dirty="0">
                          <a:latin typeface="Consolas" panose="020B0609020204030204" pitchFamily="49" charset="0"/>
                        </a:rPr>
                        <a:t>', '</a:t>
                      </a:r>
                      <a:r>
                        <a:rPr lang="en-GB" sz="700" dirty="0" err="1">
                          <a:latin typeface="Consolas" panose="020B0609020204030204" pitchFamily="49" charset="0"/>
                        </a:rPr>
                        <a:t>cividis</a:t>
                      </a:r>
                      <a:r>
                        <a:rPr lang="en-GB" sz="700" dirty="0">
                          <a:latin typeface="Consolas" panose="020B0609020204030204" pitchFamily="49" charset="0"/>
                        </a:rPr>
                        <a:t>', '</a:t>
                      </a:r>
                      <a:r>
                        <a:rPr lang="en-GB" sz="700" dirty="0" err="1">
                          <a:latin typeface="Consolas" panose="020B0609020204030204" pitchFamily="49" charset="0"/>
                        </a:rPr>
                        <a:t>cividis_r</a:t>
                      </a:r>
                      <a:r>
                        <a:rPr lang="en-GB" sz="700" dirty="0">
                          <a:latin typeface="Consolas" panose="020B0609020204030204" pitchFamily="49" charset="0"/>
                        </a:rPr>
                        <a:t>', 'cool', '</a:t>
                      </a:r>
                      <a:r>
                        <a:rPr lang="en-GB" sz="700" dirty="0" err="1">
                          <a:latin typeface="Consolas" panose="020B0609020204030204" pitchFamily="49" charset="0"/>
                        </a:rPr>
                        <a:t>cool_r</a:t>
                      </a:r>
                      <a:r>
                        <a:rPr lang="en-GB" sz="700" dirty="0">
                          <a:latin typeface="Consolas" panose="020B0609020204030204" pitchFamily="49" charset="0"/>
                        </a:rPr>
                        <a:t>', '</a:t>
                      </a:r>
                      <a:r>
                        <a:rPr lang="en-GB" sz="700" dirty="0" err="1">
                          <a:latin typeface="Consolas" panose="020B0609020204030204" pitchFamily="49" charset="0"/>
                        </a:rPr>
                        <a:t>coolwarm</a:t>
                      </a:r>
                      <a:r>
                        <a:rPr lang="en-GB" sz="700" dirty="0">
                          <a:latin typeface="Consolas" panose="020B0609020204030204" pitchFamily="49" charset="0"/>
                        </a:rPr>
                        <a:t>', '</a:t>
                      </a:r>
                      <a:r>
                        <a:rPr lang="en-GB" sz="700" dirty="0" err="1">
                          <a:latin typeface="Consolas" panose="020B0609020204030204" pitchFamily="49" charset="0"/>
                        </a:rPr>
                        <a:t>coolwarm_r</a:t>
                      </a:r>
                      <a:r>
                        <a:rPr lang="en-GB" sz="700" dirty="0">
                          <a:latin typeface="Consolas" panose="020B0609020204030204" pitchFamily="49" charset="0"/>
                        </a:rPr>
                        <a:t>', 'copper', '</a:t>
                      </a:r>
                      <a:r>
                        <a:rPr lang="en-GB" sz="700" dirty="0" err="1">
                          <a:latin typeface="Consolas" panose="020B0609020204030204" pitchFamily="49" charset="0"/>
                        </a:rPr>
                        <a:t>copper_r</a:t>
                      </a:r>
                      <a:r>
                        <a:rPr lang="en-GB" sz="700" dirty="0">
                          <a:latin typeface="Consolas" panose="020B0609020204030204" pitchFamily="49" charset="0"/>
                        </a:rPr>
                        <a:t>', 'crest', '</a:t>
                      </a:r>
                      <a:r>
                        <a:rPr lang="en-GB" sz="700" dirty="0" err="1">
                          <a:latin typeface="Consolas" panose="020B0609020204030204" pitchFamily="49" charset="0"/>
                        </a:rPr>
                        <a:t>crest_r</a:t>
                      </a:r>
                      <a:r>
                        <a:rPr lang="en-GB" sz="700" dirty="0">
                          <a:latin typeface="Consolas" panose="020B0609020204030204" pitchFamily="49" charset="0"/>
                        </a:rPr>
                        <a:t>', '</a:t>
                      </a:r>
                      <a:r>
                        <a:rPr lang="en-GB" sz="700" dirty="0" err="1">
                          <a:latin typeface="Consolas" panose="020B0609020204030204" pitchFamily="49" charset="0"/>
                        </a:rPr>
                        <a:t>cubehelix</a:t>
                      </a:r>
                      <a:r>
                        <a:rPr lang="en-GB" sz="700" dirty="0">
                          <a:latin typeface="Consolas" panose="020B0609020204030204" pitchFamily="49" charset="0"/>
                        </a:rPr>
                        <a:t>', '</a:t>
                      </a:r>
                      <a:r>
                        <a:rPr lang="en-GB" sz="700" dirty="0" err="1">
                          <a:latin typeface="Consolas" panose="020B0609020204030204" pitchFamily="49" charset="0"/>
                        </a:rPr>
                        <a:t>cubehelix_r</a:t>
                      </a:r>
                      <a:r>
                        <a:rPr lang="en-GB" sz="700" dirty="0">
                          <a:latin typeface="Consolas" panose="020B0609020204030204" pitchFamily="49" charset="0"/>
                        </a:rPr>
                        <a:t>', 'flag', '</a:t>
                      </a:r>
                      <a:r>
                        <a:rPr lang="en-GB" sz="700" dirty="0" err="1">
                          <a:latin typeface="Consolas" panose="020B0609020204030204" pitchFamily="49" charset="0"/>
                        </a:rPr>
                        <a:t>flag_r</a:t>
                      </a:r>
                      <a:r>
                        <a:rPr lang="en-GB" sz="700" dirty="0">
                          <a:latin typeface="Consolas" panose="020B0609020204030204" pitchFamily="49" charset="0"/>
                        </a:rPr>
                        <a:t>', 'flare', '</a:t>
                      </a:r>
                      <a:r>
                        <a:rPr lang="en-GB" sz="700" dirty="0" err="1">
                          <a:latin typeface="Consolas" panose="020B0609020204030204" pitchFamily="49" charset="0"/>
                        </a:rPr>
                        <a:t>flare_r</a:t>
                      </a:r>
                      <a:r>
                        <a:rPr lang="en-GB" sz="700" dirty="0">
                          <a:latin typeface="Consolas" panose="020B0609020204030204" pitchFamily="49" charset="0"/>
                        </a:rPr>
                        <a:t>', '</a:t>
                      </a:r>
                      <a:r>
                        <a:rPr lang="en-GB" sz="700" dirty="0" err="1">
                          <a:latin typeface="Consolas" panose="020B0609020204030204" pitchFamily="49" charset="0"/>
                        </a:rPr>
                        <a:t>gist_earth</a:t>
                      </a:r>
                      <a:r>
                        <a:rPr lang="en-GB" sz="700" dirty="0">
                          <a:latin typeface="Consolas" panose="020B0609020204030204" pitchFamily="49" charset="0"/>
                        </a:rPr>
                        <a:t>', '</a:t>
                      </a:r>
                      <a:r>
                        <a:rPr lang="en-GB" sz="700" dirty="0" err="1">
                          <a:latin typeface="Consolas" panose="020B0609020204030204" pitchFamily="49" charset="0"/>
                        </a:rPr>
                        <a:t>gist_earth_r</a:t>
                      </a:r>
                      <a:r>
                        <a:rPr lang="en-GB" sz="700" dirty="0">
                          <a:latin typeface="Consolas" panose="020B0609020204030204" pitchFamily="49" charset="0"/>
                        </a:rPr>
                        <a:t>', '</a:t>
                      </a:r>
                      <a:r>
                        <a:rPr lang="en-GB" sz="700" dirty="0" err="1">
                          <a:latin typeface="Consolas" panose="020B0609020204030204" pitchFamily="49" charset="0"/>
                        </a:rPr>
                        <a:t>gist_gray</a:t>
                      </a:r>
                      <a:r>
                        <a:rPr lang="en-GB" sz="700" dirty="0">
                          <a:latin typeface="Consolas" panose="020B0609020204030204" pitchFamily="49" charset="0"/>
                        </a:rPr>
                        <a:t>', '</a:t>
                      </a:r>
                      <a:r>
                        <a:rPr lang="en-GB" sz="700" dirty="0" err="1">
                          <a:latin typeface="Consolas" panose="020B0609020204030204" pitchFamily="49" charset="0"/>
                        </a:rPr>
                        <a:t>gist_gray_r</a:t>
                      </a:r>
                      <a:r>
                        <a:rPr lang="en-GB" sz="700" dirty="0">
                          <a:latin typeface="Consolas" panose="020B0609020204030204" pitchFamily="49" charset="0"/>
                        </a:rPr>
                        <a:t>', '</a:t>
                      </a:r>
                      <a:r>
                        <a:rPr lang="en-GB" sz="700" dirty="0" err="1">
                          <a:latin typeface="Consolas" panose="020B0609020204030204" pitchFamily="49" charset="0"/>
                        </a:rPr>
                        <a:t>gist_heat</a:t>
                      </a:r>
                      <a:r>
                        <a:rPr lang="en-GB" sz="700" dirty="0">
                          <a:latin typeface="Consolas" panose="020B0609020204030204" pitchFamily="49" charset="0"/>
                        </a:rPr>
                        <a:t>', '</a:t>
                      </a:r>
                      <a:r>
                        <a:rPr lang="en-GB" sz="700" dirty="0" err="1">
                          <a:latin typeface="Consolas" panose="020B0609020204030204" pitchFamily="49" charset="0"/>
                        </a:rPr>
                        <a:t>gist_heat_r</a:t>
                      </a:r>
                      <a:r>
                        <a:rPr lang="en-GB" sz="700" dirty="0">
                          <a:latin typeface="Consolas" panose="020B0609020204030204" pitchFamily="49" charset="0"/>
                        </a:rPr>
                        <a:t>', '</a:t>
                      </a:r>
                      <a:r>
                        <a:rPr lang="en-GB" sz="700" dirty="0" err="1">
                          <a:latin typeface="Consolas" panose="020B0609020204030204" pitchFamily="49" charset="0"/>
                        </a:rPr>
                        <a:t>gist_ncar</a:t>
                      </a:r>
                      <a:r>
                        <a:rPr lang="en-GB" sz="700" dirty="0">
                          <a:latin typeface="Consolas" panose="020B0609020204030204" pitchFamily="49" charset="0"/>
                        </a:rPr>
                        <a:t>', '</a:t>
                      </a:r>
                      <a:r>
                        <a:rPr lang="en-GB" sz="700" dirty="0" err="1">
                          <a:latin typeface="Consolas" panose="020B0609020204030204" pitchFamily="49" charset="0"/>
                        </a:rPr>
                        <a:t>gist_ncar_r</a:t>
                      </a:r>
                      <a:r>
                        <a:rPr lang="en-GB" sz="700" dirty="0">
                          <a:latin typeface="Consolas" panose="020B0609020204030204" pitchFamily="49" charset="0"/>
                        </a:rPr>
                        <a:t>', '</a:t>
                      </a:r>
                      <a:r>
                        <a:rPr lang="en-GB" sz="700" dirty="0" err="1">
                          <a:latin typeface="Consolas" panose="020B0609020204030204" pitchFamily="49" charset="0"/>
                        </a:rPr>
                        <a:t>gist_rainbow</a:t>
                      </a:r>
                      <a:r>
                        <a:rPr lang="en-GB" sz="700" dirty="0">
                          <a:latin typeface="Consolas" panose="020B0609020204030204" pitchFamily="49" charset="0"/>
                        </a:rPr>
                        <a:t>', '</a:t>
                      </a:r>
                      <a:r>
                        <a:rPr lang="en-GB" sz="700" dirty="0" err="1">
                          <a:latin typeface="Consolas" panose="020B0609020204030204" pitchFamily="49" charset="0"/>
                        </a:rPr>
                        <a:t>gist_rainbow_r</a:t>
                      </a:r>
                      <a:r>
                        <a:rPr lang="en-GB" sz="700" dirty="0">
                          <a:latin typeface="Consolas" panose="020B0609020204030204" pitchFamily="49" charset="0"/>
                        </a:rPr>
                        <a:t>', '</a:t>
                      </a:r>
                      <a:r>
                        <a:rPr lang="en-GB" sz="700" dirty="0" err="1">
                          <a:latin typeface="Consolas" panose="020B0609020204030204" pitchFamily="49" charset="0"/>
                        </a:rPr>
                        <a:t>gist_stern</a:t>
                      </a:r>
                      <a:r>
                        <a:rPr lang="en-GB" sz="700" dirty="0">
                          <a:latin typeface="Consolas" panose="020B0609020204030204" pitchFamily="49" charset="0"/>
                        </a:rPr>
                        <a:t>', '</a:t>
                      </a:r>
                      <a:r>
                        <a:rPr lang="en-GB" sz="700" dirty="0" err="1">
                          <a:latin typeface="Consolas" panose="020B0609020204030204" pitchFamily="49" charset="0"/>
                        </a:rPr>
                        <a:t>gist_stern_r</a:t>
                      </a:r>
                      <a:r>
                        <a:rPr lang="en-GB" sz="700" dirty="0">
                          <a:latin typeface="Consolas" panose="020B0609020204030204" pitchFamily="49" charset="0"/>
                        </a:rPr>
                        <a:t>', '</a:t>
                      </a:r>
                      <a:r>
                        <a:rPr lang="en-GB" sz="700" dirty="0" err="1">
                          <a:latin typeface="Consolas" panose="020B0609020204030204" pitchFamily="49" charset="0"/>
                        </a:rPr>
                        <a:t>gist_yarg</a:t>
                      </a:r>
                      <a:r>
                        <a:rPr lang="en-GB" sz="700" dirty="0">
                          <a:latin typeface="Consolas" panose="020B0609020204030204" pitchFamily="49" charset="0"/>
                        </a:rPr>
                        <a:t>', '</a:t>
                      </a:r>
                      <a:r>
                        <a:rPr lang="en-GB" sz="700" dirty="0" err="1">
                          <a:latin typeface="Consolas" panose="020B0609020204030204" pitchFamily="49" charset="0"/>
                        </a:rPr>
                        <a:t>gist_yarg_r</a:t>
                      </a:r>
                      <a:r>
                        <a:rPr lang="en-GB" sz="700" dirty="0">
                          <a:latin typeface="Consolas" panose="020B0609020204030204" pitchFamily="49" charset="0"/>
                        </a:rPr>
                        <a:t>', '</a:t>
                      </a:r>
                      <a:r>
                        <a:rPr lang="en-GB" sz="700" dirty="0" err="1">
                          <a:latin typeface="Consolas" panose="020B0609020204030204" pitchFamily="49" charset="0"/>
                        </a:rPr>
                        <a:t>gnuplot</a:t>
                      </a:r>
                      <a:r>
                        <a:rPr lang="en-GB" sz="700" dirty="0">
                          <a:latin typeface="Consolas" panose="020B0609020204030204" pitchFamily="49" charset="0"/>
                        </a:rPr>
                        <a:t>', 'gnuplot2', 'gnuplot2_r', '</a:t>
                      </a:r>
                      <a:r>
                        <a:rPr lang="en-GB" sz="700" dirty="0" err="1">
                          <a:latin typeface="Consolas" panose="020B0609020204030204" pitchFamily="49" charset="0"/>
                        </a:rPr>
                        <a:t>gnuplot_r</a:t>
                      </a:r>
                      <a:r>
                        <a:rPr lang="en-GB" sz="700" dirty="0">
                          <a:latin typeface="Consolas" panose="020B0609020204030204" pitchFamily="49" charset="0"/>
                        </a:rPr>
                        <a:t>', '</a:t>
                      </a:r>
                      <a:r>
                        <a:rPr lang="en-GB" sz="700" dirty="0" err="1">
                          <a:latin typeface="Consolas" panose="020B0609020204030204" pitchFamily="49" charset="0"/>
                        </a:rPr>
                        <a:t>gray</a:t>
                      </a:r>
                      <a:r>
                        <a:rPr lang="en-GB" sz="700" dirty="0">
                          <a:latin typeface="Consolas" panose="020B0609020204030204" pitchFamily="49" charset="0"/>
                        </a:rPr>
                        <a:t>', '</a:t>
                      </a:r>
                      <a:r>
                        <a:rPr lang="en-GB" sz="700" dirty="0" err="1">
                          <a:latin typeface="Consolas" panose="020B0609020204030204" pitchFamily="49" charset="0"/>
                        </a:rPr>
                        <a:t>gray_r</a:t>
                      </a:r>
                      <a:r>
                        <a:rPr lang="en-GB" sz="700" dirty="0">
                          <a:latin typeface="Consolas" panose="020B0609020204030204" pitchFamily="49" charset="0"/>
                        </a:rPr>
                        <a:t>', 'hot', '</a:t>
                      </a:r>
                      <a:r>
                        <a:rPr lang="en-GB" sz="700" dirty="0" err="1">
                          <a:latin typeface="Consolas" panose="020B0609020204030204" pitchFamily="49" charset="0"/>
                        </a:rPr>
                        <a:t>hot_r</a:t>
                      </a:r>
                      <a:r>
                        <a:rPr lang="en-GB" sz="700" dirty="0">
                          <a:latin typeface="Consolas" panose="020B0609020204030204" pitchFamily="49" charset="0"/>
                        </a:rPr>
                        <a:t>', '</a:t>
                      </a:r>
                      <a:r>
                        <a:rPr lang="en-GB" sz="700" dirty="0" err="1">
                          <a:latin typeface="Consolas" panose="020B0609020204030204" pitchFamily="49" charset="0"/>
                        </a:rPr>
                        <a:t>hsv</a:t>
                      </a:r>
                      <a:r>
                        <a:rPr lang="en-GB" sz="700" dirty="0">
                          <a:latin typeface="Consolas" panose="020B0609020204030204" pitchFamily="49" charset="0"/>
                        </a:rPr>
                        <a:t>', '</a:t>
                      </a:r>
                      <a:r>
                        <a:rPr lang="en-GB" sz="700" dirty="0" err="1">
                          <a:latin typeface="Consolas" panose="020B0609020204030204" pitchFamily="49" charset="0"/>
                        </a:rPr>
                        <a:t>hsv_r</a:t>
                      </a:r>
                      <a:r>
                        <a:rPr lang="en-GB" sz="700" dirty="0">
                          <a:latin typeface="Consolas" panose="020B0609020204030204" pitchFamily="49" charset="0"/>
                        </a:rPr>
                        <a:t>', '</a:t>
                      </a:r>
                      <a:r>
                        <a:rPr lang="en-GB" sz="700" dirty="0" err="1">
                          <a:latin typeface="Consolas" panose="020B0609020204030204" pitchFamily="49" charset="0"/>
                        </a:rPr>
                        <a:t>icefire</a:t>
                      </a:r>
                      <a:r>
                        <a:rPr lang="en-GB" sz="700" dirty="0">
                          <a:latin typeface="Consolas" panose="020B0609020204030204" pitchFamily="49" charset="0"/>
                        </a:rPr>
                        <a:t>', '</a:t>
                      </a:r>
                      <a:r>
                        <a:rPr lang="en-GB" sz="700" dirty="0" err="1">
                          <a:latin typeface="Consolas" panose="020B0609020204030204" pitchFamily="49" charset="0"/>
                        </a:rPr>
                        <a:t>icefire_r</a:t>
                      </a:r>
                      <a:r>
                        <a:rPr lang="en-GB" sz="700" dirty="0">
                          <a:latin typeface="Consolas" panose="020B0609020204030204" pitchFamily="49" charset="0"/>
                        </a:rPr>
                        <a:t>', 'inferno', '</a:t>
                      </a:r>
                      <a:r>
                        <a:rPr lang="en-GB" sz="700" dirty="0" err="1">
                          <a:latin typeface="Consolas" panose="020B0609020204030204" pitchFamily="49" charset="0"/>
                        </a:rPr>
                        <a:t>inferno_r</a:t>
                      </a:r>
                      <a:r>
                        <a:rPr lang="en-GB" sz="700" dirty="0">
                          <a:latin typeface="Consolas" panose="020B0609020204030204" pitchFamily="49" charset="0"/>
                        </a:rPr>
                        <a:t>', 'jet', '</a:t>
                      </a:r>
                      <a:r>
                        <a:rPr lang="en-GB" sz="700" dirty="0" err="1">
                          <a:latin typeface="Consolas" panose="020B0609020204030204" pitchFamily="49" charset="0"/>
                        </a:rPr>
                        <a:t>jet_r</a:t>
                      </a:r>
                      <a:r>
                        <a:rPr lang="en-GB" sz="700" dirty="0">
                          <a:latin typeface="Consolas" panose="020B0609020204030204" pitchFamily="49" charset="0"/>
                        </a:rPr>
                        <a:t>', 'magma', '</a:t>
                      </a:r>
                      <a:r>
                        <a:rPr lang="en-GB" sz="700" dirty="0" err="1">
                          <a:latin typeface="Consolas" panose="020B0609020204030204" pitchFamily="49" charset="0"/>
                        </a:rPr>
                        <a:t>magma_r</a:t>
                      </a:r>
                      <a:r>
                        <a:rPr lang="en-GB" sz="700" dirty="0">
                          <a:latin typeface="Consolas" panose="020B0609020204030204" pitchFamily="49" charset="0"/>
                        </a:rPr>
                        <a:t>', 'mako', '</a:t>
                      </a:r>
                      <a:r>
                        <a:rPr lang="en-GB" sz="700" dirty="0" err="1">
                          <a:latin typeface="Consolas" panose="020B0609020204030204" pitchFamily="49" charset="0"/>
                        </a:rPr>
                        <a:t>mako_r</a:t>
                      </a:r>
                      <a:r>
                        <a:rPr lang="en-GB" sz="700" dirty="0">
                          <a:latin typeface="Consolas" panose="020B0609020204030204" pitchFamily="49" charset="0"/>
                        </a:rPr>
                        <a:t>', '</a:t>
                      </a:r>
                      <a:r>
                        <a:rPr lang="en-GB" sz="700" dirty="0" err="1">
                          <a:latin typeface="Consolas" panose="020B0609020204030204" pitchFamily="49" charset="0"/>
                        </a:rPr>
                        <a:t>nipy_spectral</a:t>
                      </a:r>
                      <a:r>
                        <a:rPr lang="en-GB" sz="700" dirty="0">
                          <a:latin typeface="Consolas" panose="020B0609020204030204" pitchFamily="49" charset="0"/>
                        </a:rPr>
                        <a:t>', '</a:t>
                      </a:r>
                      <a:r>
                        <a:rPr lang="en-GB" sz="700" dirty="0" err="1">
                          <a:latin typeface="Consolas" panose="020B0609020204030204" pitchFamily="49" charset="0"/>
                        </a:rPr>
                        <a:t>nipy_spectral_r</a:t>
                      </a:r>
                      <a:r>
                        <a:rPr lang="en-GB" sz="700" dirty="0">
                          <a:latin typeface="Consolas" panose="020B0609020204030204" pitchFamily="49" charset="0"/>
                        </a:rPr>
                        <a:t>', 'ocean', '</a:t>
                      </a:r>
                      <a:r>
                        <a:rPr lang="en-GB" sz="700" dirty="0" err="1">
                          <a:latin typeface="Consolas" panose="020B0609020204030204" pitchFamily="49" charset="0"/>
                        </a:rPr>
                        <a:t>ocean_r</a:t>
                      </a:r>
                      <a:r>
                        <a:rPr lang="en-GB" sz="700" dirty="0">
                          <a:latin typeface="Consolas" panose="020B0609020204030204" pitchFamily="49" charset="0"/>
                        </a:rPr>
                        <a:t>', 'pink', '</a:t>
                      </a:r>
                      <a:r>
                        <a:rPr lang="en-GB" sz="700" dirty="0" err="1">
                          <a:latin typeface="Consolas" panose="020B0609020204030204" pitchFamily="49" charset="0"/>
                        </a:rPr>
                        <a:t>pink_r</a:t>
                      </a:r>
                      <a:r>
                        <a:rPr lang="en-GB" sz="700" dirty="0">
                          <a:latin typeface="Consolas" panose="020B0609020204030204" pitchFamily="49" charset="0"/>
                        </a:rPr>
                        <a:t>', 'plasma', '</a:t>
                      </a:r>
                      <a:r>
                        <a:rPr lang="en-GB" sz="700" dirty="0" err="1">
                          <a:latin typeface="Consolas" panose="020B0609020204030204" pitchFamily="49" charset="0"/>
                        </a:rPr>
                        <a:t>plasma_r</a:t>
                      </a:r>
                      <a:r>
                        <a:rPr lang="en-GB" sz="700" dirty="0">
                          <a:latin typeface="Consolas" panose="020B0609020204030204" pitchFamily="49" charset="0"/>
                        </a:rPr>
                        <a:t>', 'prism', '</a:t>
                      </a:r>
                      <a:r>
                        <a:rPr lang="en-GB" sz="700" dirty="0" err="1">
                          <a:latin typeface="Consolas" panose="020B0609020204030204" pitchFamily="49" charset="0"/>
                        </a:rPr>
                        <a:t>prism_r</a:t>
                      </a:r>
                      <a:r>
                        <a:rPr lang="en-GB" sz="700" dirty="0">
                          <a:latin typeface="Consolas" panose="020B0609020204030204" pitchFamily="49" charset="0"/>
                        </a:rPr>
                        <a:t>', 'rainbow', '</a:t>
                      </a:r>
                      <a:r>
                        <a:rPr lang="en-GB" sz="700" dirty="0" err="1">
                          <a:latin typeface="Consolas" panose="020B0609020204030204" pitchFamily="49" charset="0"/>
                        </a:rPr>
                        <a:t>rainbow_r</a:t>
                      </a:r>
                      <a:r>
                        <a:rPr lang="en-GB" sz="700" dirty="0">
                          <a:latin typeface="Consolas" panose="020B0609020204030204" pitchFamily="49" charset="0"/>
                        </a:rPr>
                        <a:t>', 'rocket', '</a:t>
                      </a:r>
                      <a:r>
                        <a:rPr lang="en-GB" sz="700" dirty="0" err="1">
                          <a:latin typeface="Consolas" panose="020B0609020204030204" pitchFamily="49" charset="0"/>
                        </a:rPr>
                        <a:t>rocket_r</a:t>
                      </a:r>
                      <a:r>
                        <a:rPr lang="en-GB" sz="700" dirty="0">
                          <a:latin typeface="Consolas" panose="020B0609020204030204" pitchFamily="49" charset="0"/>
                        </a:rPr>
                        <a:t>', 'seismic', '</a:t>
                      </a:r>
                      <a:r>
                        <a:rPr lang="en-GB" sz="700" dirty="0" err="1">
                          <a:latin typeface="Consolas" panose="020B0609020204030204" pitchFamily="49" charset="0"/>
                        </a:rPr>
                        <a:t>seismic_r</a:t>
                      </a:r>
                      <a:r>
                        <a:rPr lang="en-GB" sz="700" dirty="0">
                          <a:latin typeface="Consolas" panose="020B0609020204030204" pitchFamily="49" charset="0"/>
                        </a:rPr>
                        <a:t>', 'spring', '</a:t>
                      </a:r>
                      <a:r>
                        <a:rPr lang="en-GB" sz="700" dirty="0" err="1">
                          <a:latin typeface="Consolas" panose="020B0609020204030204" pitchFamily="49" charset="0"/>
                        </a:rPr>
                        <a:t>spring_r</a:t>
                      </a:r>
                      <a:r>
                        <a:rPr lang="en-GB" sz="700" dirty="0">
                          <a:latin typeface="Consolas" panose="020B0609020204030204" pitchFamily="49" charset="0"/>
                        </a:rPr>
                        <a:t>', 'summer', '</a:t>
                      </a:r>
                      <a:r>
                        <a:rPr lang="en-GB" sz="700" dirty="0" err="1">
                          <a:latin typeface="Consolas" panose="020B0609020204030204" pitchFamily="49" charset="0"/>
                        </a:rPr>
                        <a:t>summer_r</a:t>
                      </a:r>
                      <a:r>
                        <a:rPr lang="en-GB" sz="700" dirty="0">
                          <a:latin typeface="Consolas" panose="020B0609020204030204" pitchFamily="49" charset="0"/>
                        </a:rPr>
                        <a:t>', 'tab10', 'tab10_r', 'tab20', 'tab20_r', 'tab20b', 'tab20b_r', 'tab20c', 'tab20c_r', 'terrain', '</a:t>
                      </a:r>
                      <a:r>
                        <a:rPr lang="en-GB" sz="700" dirty="0" err="1">
                          <a:latin typeface="Consolas" panose="020B0609020204030204" pitchFamily="49" charset="0"/>
                        </a:rPr>
                        <a:t>terrain_r</a:t>
                      </a:r>
                      <a:r>
                        <a:rPr lang="en-GB" sz="700" dirty="0">
                          <a:latin typeface="Consolas" panose="020B0609020204030204" pitchFamily="49" charset="0"/>
                        </a:rPr>
                        <a:t>', 'turbo', '</a:t>
                      </a:r>
                      <a:r>
                        <a:rPr lang="en-GB" sz="700" dirty="0" err="1">
                          <a:latin typeface="Consolas" panose="020B0609020204030204" pitchFamily="49" charset="0"/>
                        </a:rPr>
                        <a:t>turbo_r</a:t>
                      </a:r>
                      <a:r>
                        <a:rPr lang="en-GB" sz="700" dirty="0">
                          <a:latin typeface="Consolas" panose="020B0609020204030204" pitchFamily="49" charset="0"/>
                        </a:rPr>
                        <a:t>', 'twilight', '</a:t>
                      </a:r>
                      <a:r>
                        <a:rPr lang="en-GB" sz="700" dirty="0" err="1">
                          <a:latin typeface="Consolas" panose="020B0609020204030204" pitchFamily="49" charset="0"/>
                        </a:rPr>
                        <a:t>twilight_r</a:t>
                      </a:r>
                      <a:r>
                        <a:rPr lang="en-GB" sz="700" dirty="0">
                          <a:latin typeface="Consolas" panose="020B0609020204030204" pitchFamily="49" charset="0"/>
                        </a:rPr>
                        <a:t>', '</a:t>
                      </a:r>
                      <a:r>
                        <a:rPr lang="en-GB" sz="700" dirty="0" err="1">
                          <a:latin typeface="Consolas" panose="020B0609020204030204" pitchFamily="49" charset="0"/>
                        </a:rPr>
                        <a:t>twilight_shifted</a:t>
                      </a:r>
                      <a:r>
                        <a:rPr lang="en-GB" sz="700" dirty="0">
                          <a:latin typeface="Consolas" panose="020B0609020204030204" pitchFamily="49" charset="0"/>
                        </a:rPr>
                        <a:t>', '</a:t>
                      </a:r>
                      <a:r>
                        <a:rPr lang="en-GB" sz="700" dirty="0" err="1">
                          <a:latin typeface="Consolas" panose="020B0609020204030204" pitchFamily="49" charset="0"/>
                        </a:rPr>
                        <a:t>twilight_shifted_r</a:t>
                      </a:r>
                      <a:r>
                        <a:rPr lang="en-GB" sz="700" dirty="0">
                          <a:latin typeface="Consolas" panose="020B0609020204030204" pitchFamily="49" charset="0"/>
                        </a:rPr>
                        <a:t>', '</a:t>
                      </a:r>
                      <a:r>
                        <a:rPr lang="en-GB" sz="700" dirty="0" err="1">
                          <a:latin typeface="Consolas" panose="020B0609020204030204" pitchFamily="49" charset="0"/>
                        </a:rPr>
                        <a:t>viridis</a:t>
                      </a:r>
                      <a:r>
                        <a:rPr lang="en-GB" sz="700" dirty="0">
                          <a:latin typeface="Consolas" panose="020B0609020204030204" pitchFamily="49" charset="0"/>
                        </a:rPr>
                        <a:t>', '</a:t>
                      </a:r>
                      <a:r>
                        <a:rPr lang="en-GB" sz="700" dirty="0" err="1">
                          <a:latin typeface="Consolas" panose="020B0609020204030204" pitchFamily="49" charset="0"/>
                        </a:rPr>
                        <a:t>viridis_r</a:t>
                      </a:r>
                      <a:r>
                        <a:rPr lang="en-GB" sz="700" dirty="0">
                          <a:latin typeface="Consolas" panose="020B0609020204030204" pitchFamily="49" charset="0"/>
                        </a:rPr>
                        <a:t>', '</a:t>
                      </a:r>
                      <a:r>
                        <a:rPr lang="en-GB" sz="700" dirty="0" err="1">
                          <a:latin typeface="Consolas" panose="020B0609020204030204" pitchFamily="49" charset="0"/>
                        </a:rPr>
                        <a:t>vlag</a:t>
                      </a:r>
                      <a:r>
                        <a:rPr lang="en-GB" sz="700" dirty="0">
                          <a:latin typeface="Consolas" panose="020B0609020204030204" pitchFamily="49" charset="0"/>
                        </a:rPr>
                        <a:t>', '</a:t>
                      </a:r>
                      <a:r>
                        <a:rPr lang="en-GB" sz="700" dirty="0" err="1">
                          <a:latin typeface="Consolas" panose="020B0609020204030204" pitchFamily="49" charset="0"/>
                        </a:rPr>
                        <a:t>vlag_r</a:t>
                      </a:r>
                      <a:r>
                        <a:rPr lang="en-GB" sz="700" dirty="0">
                          <a:latin typeface="Consolas" panose="020B0609020204030204" pitchFamily="49" charset="0"/>
                        </a:rPr>
                        <a:t>', 'winter', '</a:t>
                      </a:r>
                      <a:r>
                        <a:rPr lang="en-GB" sz="700" dirty="0" err="1">
                          <a:latin typeface="Consolas" panose="020B0609020204030204" pitchFamily="49" charset="0"/>
                        </a:rPr>
                        <a:t>winter_r</a:t>
                      </a:r>
                      <a:endParaRPr lang="en-GB" sz="700" dirty="0"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palette</a:t>
                      </a:r>
                      <a:r>
                        <a:rPr kumimoji="0" lang="en-AU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=‘light:nombre_paleta’|‘</a:t>
                      </a:r>
                      <a:r>
                        <a:rPr kumimoji="0" lang="en-AU" sz="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dark:nombre_paleta</a:t>
                      </a:r>
                      <a:r>
                        <a:rPr kumimoji="0" lang="en-AU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’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03D3FD"/>
                        </a:highlight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Marcadores</a:t>
                      </a:r>
                      <a:endParaRPr kumimoji="0" lang="en-AU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marker = ‘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tipo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’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establece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tipo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marcador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 se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usa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plt.scatter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y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plt.plot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6615580"/>
                  </a:ext>
                </a:extLst>
              </a:tr>
              <a:tr h="1152855">
                <a:tc>
                  <a:txBody>
                    <a:bodyPr/>
                    <a:lstStyle/>
                    <a:p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".“ Punto</a:t>
                      </a:r>
                    </a:p>
                    <a:p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"," Pixel</a:t>
                      </a:r>
                    </a:p>
                    <a:p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"o"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Circulo</a:t>
                      </a: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"v"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Triángulo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abajo</a:t>
                      </a: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"^"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Triángulo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arriba</a:t>
                      </a: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"&lt;"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Triángulo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izquierda</a:t>
                      </a: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"&gt;"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Triángulo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derecha</a:t>
                      </a: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"8"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Octágono</a:t>
                      </a: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"s"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Cuadrado</a:t>
                      </a: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"p"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Pentágono</a:t>
                      </a: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3991" marR="63991" marT="0" marB="0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"P" Más (relleno)</a:t>
                      </a:r>
                    </a:p>
                    <a:p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"*" Estrella</a:t>
                      </a:r>
                    </a:p>
                    <a:p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"h"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Hexágono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1</a:t>
                      </a:r>
                    </a:p>
                    <a:p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"H"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Hexágono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2</a:t>
                      </a:r>
                    </a:p>
                    <a:p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"+" Más</a:t>
                      </a:r>
                    </a:p>
                    <a:p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"x" x</a:t>
                      </a:r>
                    </a:p>
                    <a:p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"X" x (relleno)</a:t>
                      </a:r>
                    </a:p>
                    <a:p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"D" Diamante</a:t>
                      </a:r>
                    </a:p>
                    <a:p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"d"  Diamante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fino</a:t>
                      </a: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3991" marR="63991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0653468"/>
                  </a:ext>
                </a:extLst>
              </a:tr>
              <a:tr h="728792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03D3FD"/>
                        </a:highlight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03D3FD"/>
                        </a:highlight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03D3FD"/>
                        </a:highlight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03D3FD"/>
                        </a:highlight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03D3FD"/>
                        </a:highlight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03D3FD"/>
                        </a:highlight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9508150"/>
                  </a:ext>
                </a:extLst>
              </a:tr>
            </a:tbl>
          </a:graphicData>
        </a:graphic>
      </p:graphicFrame>
      <p:pic>
        <p:nvPicPr>
          <p:cNvPr id="5" name="Picture 4" descr="Chart, diagram, box and whisker chart&#10;&#10;Description automatically generated">
            <a:extLst>
              <a:ext uri="{FF2B5EF4-FFF2-40B4-BE49-F238E27FC236}">
                <a16:creationId xmlns:a16="http://schemas.microsoft.com/office/drawing/2014/main" id="{34B37065-4373-1EE8-ED89-E192AAEEB7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26" y="5562274"/>
            <a:ext cx="1979600" cy="1334079"/>
          </a:xfrm>
          <a:prstGeom prst="rect">
            <a:avLst/>
          </a:prstGeom>
        </p:spPr>
      </p:pic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4400C423-095C-CAD1-E7D3-899B401027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5859599"/>
              </p:ext>
            </p:extLst>
          </p:nvPr>
        </p:nvGraphicFramePr>
        <p:xfrm>
          <a:off x="2686048" y="5293"/>
          <a:ext cx="2986663" cy="8099496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986663">
                  <a:extLst>
                    <a:ext uri="{9D8B030D-6E8A-4147-A177-3AD203B41FA5}">
                      <a16:colId xmlns:a16="http://schemas.microsoft.com/office/drawing/2014/main" val="1612534420"/>
                    </a:ext>
                  </a:extLst>
                </a:gridCol>
              </a:tblGrid>
              <a:tr h="271502">
                <a:tc>
                  <a:txBody>
                    <a:bodyPr/>
                    <a:lstStyle/>
                    <a:p>
                      <a:pPr marL="0" marR="0" lvl="0" indent="0" algn="l" defTabSz="10799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b="1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Seaborn gr</a:t>
                      </a:r>
                      <a:r>
                        <a:rPr lang="es-ES" sz="1200" b="1" kern="1200" noProof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áficas</a:t>
                      </a:r>
                      <a:endParaRPr lang="en-AU" sz="1200" b="1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9907880"/>
                  </a:ext>
                </a:extLst>
              </a:tr>
              <a:tr h="782799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Line </a:t>
                      </a:r>
                      <a:r>
                        <a:rPr kumimoji="0" lang="es-ES" sz="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plot</a:t>
                      </a:r>
                      <a:endParaRPr kumimoji="0" lang="en-AU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fig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sns.lineplot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(x = ‘columna1’, y = ‘columna2’, data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ci = None)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gr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áfica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lineal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donde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ejes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son: columna1 – x, columna2 – 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ci = None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para que no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muestra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intervalo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confianza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datos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hue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opcional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muestra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lineas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diferentes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colores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categorias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segun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variable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Scatter plot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fig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sns.scatterplot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(x = ‘columna1’, y = ‘columna2’, data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hue = ‘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’)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gr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áfica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dispersión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Swarm</a:t>
                      </a:r>
                      <a:r>
                        <a:rPr kumimoji="0" lang="es-E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ES" sz="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plot</a:t>
                      </a:r>
                      <a:endParaRPr kumimoji="0" lang="es-ES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fig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sns.swarmplot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(x = ‘columna1’, y = ‘columna2’, data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hue = ‘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’)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gr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áfica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dispersión donde los marcadores no se solapan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Count plot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fig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sns.countplot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(x = ‘columna1’, data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hue = ‘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’)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gr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áfica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 barras con la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cuenta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variable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categ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órica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 se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puede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especificar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solo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variable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eje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x o y, mas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variable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opcional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hue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Histogram</a:t>
                      </a:r>
                      <a:endParaRPr kumimoji="0" lang="es-ES" sz="8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fig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sns.histplot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(x = ‘columna1’, data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hue = ‘columna3’,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kde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True, bins = n)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histograma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que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muestra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frecuencias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distribución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donde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x es la variable de inter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és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y 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 es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número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barras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kde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True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muestra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curva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la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distribucion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Box Plot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fig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sns.boxplot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(x = ‘columna1’, data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hue = ‘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’)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diagrama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cajas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 x es la variable de inter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és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 por defecto se muestra con orientación horizontal – usar eje y para orientación vertical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Catplot</a:t>
                      </a:r>
                      <a:endParaRPr kumimoji="0" lang="en-AU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fig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sns.catplot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(x = ‘columna1’, y = ‘columna2’, data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hue = ‘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’, kind = ‘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tipo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’)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gr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áfica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que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muestra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relacion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entre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variable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categorica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y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variable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numerica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kind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‘box’ | ‘bar’ | ‘violín’ | ‘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boxen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’ | ‘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point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’ por defecto es 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strip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plot</a:t>
                      </a:r>
                      <a:endParaRPr kumimoji="0" lang="es-E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Pairplot</a:t>
                      </a:r>
                      <a:endParaRPr kumimoji="0" lang="en-AU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fig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sns.pairplot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(data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hue = ‘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’, kind = ‘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tipo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’)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 histogramas y diagramas de dispersión de todas las variables numéricas de las que disponga el 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dataset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el que estemos trabajando; 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hue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es opcional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kind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‘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scatter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’ | ‘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kde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’ | ‘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hist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’ | ‘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reg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’ | ‘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point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’ por defecto es 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scatter</a:t>
                      </a:r>
                      <a:endParaRPr kumimoji="0" lang="es-E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Heatmap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sns.heatmap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df.corr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(),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cmap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‘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color_palette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’,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annot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True,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vmin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-1,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vmax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1)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heatmap con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escala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colores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que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refleja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correlacion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annot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True 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para que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aparezcan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vmin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/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vmax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establecen la escala de color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Regplot</a:t>
                      </a:r>
                      <a:endParaRPr kumimoji="0" lang="en-AU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fig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sns.regplot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(x = ‘columna1’, y = ‘columna2’, data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scatter_kws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{‘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color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’:‘blue’},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line_kws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{‘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color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’; ‘blue’})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 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scatterplot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mas la línea de regresión; nos permite encontrar la mejor función de la recta que permite predecir el valor de una variable sabiendo los valores de otra variable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Jointplot</a:t>
                      </a:r>
                      <a:endParaRPr kumimoji="0" lang="en-AU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sns.jointplot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(x = ‘columna1’, y = ‘columna2’, data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color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‘blue’, kind = ‘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tipo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’)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 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scatterplot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o 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regplot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histogramas pegados en los lados para cada variable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Exportar</a:t>
                      </a:r>
                      <a:r>
                        <a:rPr kumimoji="0" lang="en-AU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figuras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plt.savefig</a:t>
                      </a:r>
                      <a:r>
                        <a:rPr kumimoji="0" lang="fr-FR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(‘</a:t>
                      </a:r>
                      <a:r>
                        <a:rPr kumimoji="0" lang="fr-FR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nombre_de_la_figura.extension</a:t>
                      </a:r>
                      <a:r>
                        <a:rPr kumimoji="0" lang="fr-FR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’)</a:t>
                      </a:r>
                    </a:p>
                  </a:txBody>
                  <a:tcPr marL="63991" marR="63991" marT="40634" marB="40634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6615580"/>
                  </a:ext>
                </a:extLst>
              </a:tr>
            </a:tbl>
          </a:graphicData>
        </a:graphic>
      </p:graphicFrame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A71082B8-0300-4F46-7FDC-CB3D3A412A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3137104"/>
              </p:ext>
            </p:extLst>
          </p:nvPr>
        </p:nvGraphicFramePr>
        <p:xfrm>
          <a:off x="5672709" y="2922477"/>
          <a:ext cx="2882295" cy="5176948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882295">
                  <a:extLst>
                    <a:ext uri="{9D8B030D-6E8A-4147-A177-3AD203B41FA5}">
                      <a16:colId xmlns:a16="http://schemas.microsoft.com/office/drawing/2014/main" val="1612534420"/>
                    </a:ext>
                  </a:extLst>
                </a:gridCol>
              </a:tblGrid>
              <a:tr h="277966">
                <a:tc>
                  <a:txBody>
                    <a:bodyPr/>
                    <a:lstStyle/>
                    <a:p>
                      <a:pPr marL="0" marR="0" lvl="0" indent="0" algn="l" defTabSz="10799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b="1" kern="1200" noProof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Usos</a:t>
                      </a:r>
                      <a:r>
                        <a:rPr lang="en-AU" sz="1200" b="1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de </a:t>
                      </a:r>
                      <a:r>
                        <a:rPr lang="en-AU" sz="1200" b="1" kern="1200" noProof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los</a:t>
                      </a:r>
                      <a:r>
                        <a:rPr lang="en-AU" sz="1200" b="1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1200" b="1" kern="1200" noProof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tipos</a:t>
                      </a:r>
                      <a:r>
                        <a:rPr lang="en-AU" sz="1200" b="1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de </a:t>
                      </a:r>
                      <a:r>
                        <a:rPr lang="en-AU" sz="1200" b="1" kern="1200" noProof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gráficas</a:t>
                      </a:r>
                      <a:endParaRPr lang="en-AU" sz="1200" b="1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9907880"/>
                  </a:ext>
                </a:extLst>
              </a:tr>
              <a:tr h="489898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Datos</a:t>
                      </a:r>
                      <a:r>
                        <a:rPr kumimoji="0" lang="en-AU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categóricos</a:t>
                      </a:r>
                      <a:endParaRPr kumimoji="0" lang="en-AU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Barras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muestra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relaci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ón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entre una variable numérica y categórica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barplot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si tienes una variable numérica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countplot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para contar registros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/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filas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categoría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Pie chart/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quesitos</a:t>
                      </a:r>
                      <a:endParaRPr kumimoji="0" lang="en-AU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determinac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ión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frecuencias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Datos</a:t>
                      </a:r>
                      <a:r>
                        <a:rPr kumimoji="0" lang="en-AU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numéricos</a:t>
                      </a:r>
                      <a:endParaRPr kumimoji="0" lang="en-AU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Líneas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 tendencias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/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evolución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o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más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variables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numéricas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(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normalmente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sobre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periódo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tiempo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endParaRPr kumimoji="0" lang="es-E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Histograma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 distribución de una variable numérica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Boxplot</a:t>
                      </a:r>
                      <a:endParaRPr kumimoji="0" lang="es-E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-representación de las medidas de posición más usadas: mediana, IQR, 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outliers</a:t>
                      </a:r>
                      <a:endParaRPr kumimoji="0" lang="es-E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Scatterplot</a:t>
                      </a:r>
                      <a:endParaRPr kumimoji="0" lang="es-E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 muestra la relación entre dos variables numéricas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Regplot</a:t>
                      </a:r>
                      <a:endParaRPr kumimoji="0" lang="es-E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 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scatterplot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una línea de regresión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Swarmplot</a:t>
                      </a:r>
                      <a:endParaRPr kumimoji="0" lang="es-E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 tipo de gráfica de dispersión para representar variables categóricas; evita que se solapan los marcadores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Violinplot</a:t>
                      </a:r>
                      <a:endParaRPr kumimoji="0" lang="es-E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 para visualizar la distribución de los datos y su densidad de probabilidad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Pairplot</a:t>
                      </a:r>
                      <a:endParaRPr kumimoji="0" lang="es-E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 para representar múltiples relaciones entre dos variables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Heatmap</a:t>
                      </a:r>
                      <a:endParaRPr kumimoji="0" lang="es-E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 evaluar la correlación entre las variables en una matriz de correlación</a:t>
                      </a:r>
                    </a:p>
                  </a:txBody>
                  <a:tcPr marL="63991" marR="63991" marT="40634" marB="40634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6615580"/>
                  </a:ext>
                </a:extLst>
              </a:tr>
            </a:tbl>
          </a:graphicData>
        </a:graphic>
      </p:graphicFrame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6EE31242-07EB-F589-FC29-FB0325C344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7112385"/>
              </p:ext>
            </p:extLst>
          </p:nvPr>
        </p:nvGraphicFramePr>
        <p:xfrm>
          <a:off x="8549640" y="5291"/>
          <a:ext cx="2882295" cy="8094133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882295">
                  <a:extLst>
                    <a:ext uri="{9D8B030D-6E8A-4147-A177-3AD203B41FA5}">
                      <a16:colId xmlns:a16="http://schemas.microsoft.com/office/drawing/2014/main" val="1612534420"/>
                    </a:ext>
                  </a:extLst>
                </a:gridCol>
              </a:tblGrid>
              <a:tr h="269111">
                <a:tc>
                  <a:txBody>
                    <a:bodyPr/>
                    <a:lstStyle/>
                    <a:p>
                      <a:pPr marL="0" marR="0" lvl="0" indent="0" algn="l" defTabSz="10799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b="1" kern="1200" noProof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Personalización</a:t>
                      </a:r>
                      <a:endParaRPr lang="en-AU" sz="1200" b="1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9907880"/>
                  </a:ext>
                </a:extLst>
              </a:tr>
              <a:tr h="782502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Titulos</a:t>
                      </a:r>
                      <a:endParaRPr kumimoji="0" lang="en-AU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plt.title</a:t>
                      </a:r>
                      <a:r>
                        <a:rPr kumimoji="0" lang="en-AU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(label = “</a:t>
                      </a:r>
                      <a:r>
                        <a:rPr kumimoji="0" lang="en-AU" sz="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titulo</a:t>
                      </a:r>
                      <a:r>
                        <a:rPr kumimoji="0" lang="en-AU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”)</a:t>
                      </a:r>
                      <a:r>
                        <a:rPr kumimoji="0" lang="en-AU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asignar</a:t>
                      </a:r>
                      <a:r>
                        <a:rPr kumimoji="0" lang="en-AU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</a:t>
                      </a:r>
                      <a:r>
                        <a:rPr kumimoji="0" lang="en-AU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titulo</a:t>
                      </a:r>
                      <a:r>
                        <a:rPr kumimoji="0" lang="en-AU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 la gr</a:t>
                      </a:r>
                      <a:r>
                        <a:rPr kumimoji="0" lang="es-E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áfica</a:t>
                      </a:r>
                      <a:endParaRPr kumimoji="0" lang="en-AU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Ejes</a:t>
                      </a:r>
                      <a:endParaRPr kumimoji="0" lang="en-AU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plt.xlabel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(“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etiqueta_eje_x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asignar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al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eje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x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plt.ylabel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(“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etiqueta_eje_y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asignar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al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eje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plt.xlim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([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n,m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]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establece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rango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del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eje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x;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donde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n es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m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ínimo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y m es el máximo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03D3FD"/>
                        </a:highlight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plt.ylim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([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n,m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])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establece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rango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del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eje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y;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donde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n es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m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ínimo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y m es el máximo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03D3FD"/>
                        </a:highlight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fig.set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xlabel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‘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etiqueta_eje_x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’,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ylabel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‘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etiqueta_eje_y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’)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asignar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ejes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fig.set_title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(‘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titulo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’)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asignar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titulo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 la gr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áfica</a:t>
                      </a:r>
                      <a:endParaRPr kumimoji="0" lang="es-E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03D3FD"/>
                        </a:highlight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fig.set_xlabel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xlabel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"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etiqueta_eje_x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",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fontsize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n)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fig.set_ylabel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ylabel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"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etiqueta_eje_y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",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fontsize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n)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fig.set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xticks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[1, 2, 3])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fig.set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yticks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[1, 2, 3, 4, 5])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fig.set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xticklabels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[‘0%’,'20%', '40%', '60%', '80%', '100%'])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fig.set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yticklabels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[‘cat1’, ‘cat2’, ‘cat3’])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fig.set_xticklabels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(labels = [0, 500, 1000, 1500], size=n)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fig.set_yticklabels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(labels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fig.get_yticklabels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(), size=n)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03D3FD"/>
                        </a:highlight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Para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poner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etiquetas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encima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las barras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for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indice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in enumerate(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[“col"]):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plt.text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(valor+1,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indice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                      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  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horizontalalignment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='left’,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fontsize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 16)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03D3FD"/>
                        </a:highlight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order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df.sort_values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(‘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columnay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’, 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ascending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=False) [‘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columnax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’]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sns.set</a:t>
                      </a:r>
                      <a:r>
                        <a:rPr kumimoji="0" lang="fr-FR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fr-FR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font_scale</a:t>
                      </a:r>
                      <a:r>
                        <a:rPr kumimoji="0" lang="fr-FR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=2)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plt.rcParams.update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({'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font.size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': 22}) font size general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03D3FD"/>
                        </a:highlight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Leyendas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plt.legend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(labels = [‘label1’, ‘label2’, etc)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muestra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leyenda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cuando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mostramos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figura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plt.legend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bbox_to_anchor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(1, 1)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coloca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leyenda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relaci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ón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ejes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03D3FD"/>
                        </a:highlight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Quitar</a:t>
                      </a:r>
                      <a:r>
                        <a:rPr kumimoji="0" lang="en-AU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bordes</a:t>
                      </a:r>
                      <a:endParaRPr kumimoji="0" lang="en-AU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0" lang="en-GB" sz="7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fig.spines</a:t>
                      </a:r>
                      <a:r>
                        <a:rPr kumimoji="0" lang="en-GB" sz="7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[["top", "right"]].</a:t>
                      </a:r>
                      <a:r>
                        <a:rPr kumimoji="0" lang="en-GB" sz="7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set_visible</a:t>
                      </a:r>
                      <a:r>
                        <a:rPr kumimoji="0" lang="en-GB" sz="7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(False)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Linea de </a:t>
                      </a:r>
                      <a:r>
                        <a:rPr kumimoji="0" lang="en-AU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tres</a:t>
                      </a:r>
                      <a:r>
                        <a:rPr kumimoji="0" lang="en-AU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desviaciones</a:t>
                      </a:r>
                      <a:r>
                        <a:rPr kumimoji="0" lang="en-AU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estandares</a:t>
                      </a:r>
                      <a:r>
                        <a:rPr kumimoji="0" lang="en-AU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endParaRPr lang="en-AU" sz="700" b="0" dirty="0">
                        <a:solidFill>
                          <a:schemeClr val="tx1"/>
                        </a:solidFill>
                        <a:highlight>
                          <a:srgbClr val="03D3FD"/>
                        </a:highlight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03D3FD"/>
                          </a:highlight>
                          <a:latin typeface="Consolas" panose="020B0609020204030204" pitchFamily="49" charset="0"/>
                        </a:rPr>
                        <a:t>fig.axvline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03D3FD"/>
                          </a:highlight>
                          <a:latin typeface="Consolas" panose="020B0609020204030204" pitchFamily="49" charset="0"/>
                        </a:rPr>
                        <a:t>(x=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03D3FD"/>
                          </a:highlight>
                          <a:latin typeface="Consolas" panose="020B0609020204030204" pitchFamily="49" charset="0"/>
                        </a:rPr>
                        <a:t>valor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03D3FD"/>
                          </a:highlight>
                          <a:latin typeface="Consolas" panose="020B0609020204030204" pitchFamily="49" charset="0"/>
                        </a:rPr>
                        <a:t>, c=‘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03D3FD"/>
                          </a:highlight>
                          <a:latin typeface="Consolas" panose="020B0609020204030204" pitchFamily="49" charset="0"/>
                        </a:rPr>
                        <a:t>color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03D3FD"/>
                          </a:highlight>
                          <a:latin typeface="Consolas" panose="020B0609020204030204" pitchFamily="49" charset="0"/>
                        </a:rPr>
                        <a:t>’, label=‘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03D3FD"/>
                          </a:highlight>
                          <a:latin typeface="Consolas" panose="020B0609020204030204" pitchFamily="49" charset="0"/>
                        </a:rPr>
                        <a:t>valor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03D3FD"/>
                          </a:highlight>
                          <a:latin typeface="Consolas" panose="020B0609020204030204" pitchFamily="49" charset="0"/>
                        </a:rPr>
                        <a:t>’)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03D3FD"/>
                          </a:highlight>
                          <a:latin typeface="Consolas" panose="020B0609020204030204" pitchFamily="49" charset="0"/>
                        </a:rPr>
                        <a:t>fig.axvline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03D3FD"/>
                          </a:highlight>
                          <a:latin typeface="Consolas" panose="020B0609020204030204" pitchFamily="49" charset="0"/>
                        </a:rPr>
                        <a:t>(x=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03D3FD"/>
                          </a:highlight>
                          <a:latin typeface="Consolas" panose="020B0609020204030204" pitchFamily="49" charset="0"/>
                        </a:rPr>
                        <a:t>valor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03D3FD"/>
                          </a:highlight>
                          <a:latin typeface="Consolas" panose="020B0609020204030204" pitchFamily="49" charset="0"/>
                        </a:rPr>
                        <a:t>, c=‘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03D3FD"/>
                          </a:highlight>
                          <a:latin typeface="Consolas" panose="020B0609020204030204" pitchFamily="49" charset="0"/>
                        </a:rPr>
                        <a:t>color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03D3FD"/>
                          </a:highlight>
                          <a:latin typeface="Consolas" panose="020B0609020204030204" pitchFamily="49" charset="0"/>
                        </a:rPr>
                        <a:t>’, label=‘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03D3FD"/>
                          </a:highlight>
                          <a:latin typeface="Consolas" panose="020B0609020204030204" pitchFamily="49" charset="0"/>
                        </a:rPr>
                        <a:t>valor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03D3FD"/>
                          </a:highlight>
                          <a:latin typeface="Consolas" panose="020B0609020204030204" pitchFamily="49" charset="0"/>
                        </a:rPr>
                        <a:t>’)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700" b="1" dirty="0">
                        <a:solidFill>
                          <a:schemeClr val="tx1"/>
                        </a:solidFill>
                        <a:highlight>
                          <a:srgbClr val="03D3FD"/>
                        </a:highlight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Cuadricula</a:t>
                      </a:r>
                      <a:endParaRPr kumimoji="0" lang="en-AU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plt.grid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cuadr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ícula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al fondo de la figura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coge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par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ámetros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color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“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color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”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linestyle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“solid”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| 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“dashed”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| 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“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dashdot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” 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| 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“dotted”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linewidth = 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establece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anchura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la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linea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6615580"/>
                  </a:ext>
                </a:extLst>
              </a:tr>
            </a:tbl>
          </a:graphicData>
        </a:graphic>
      </p:graphicFrame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A12B07D2-2350-7403-2165-E0155F71AC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9608958"/>
              </p:ext>
            </p:extLst>
          </p:nvPr>
        </p:nvGraphicFramePr>
        <p:xfrm>
          <a:off x="5672710" y="0"/>
          <a:ext cx="2882298" cy="2922477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882298">
                  <a:extLst>
                    <a:ext uri="{9D8B030D-6E8A-4147-A177-3AD203B41FA5}">
                      <a16:colId xmlns:a16="http://schemas.microsoft.com/office/drawing/2014/main" val="1612534420"/>
                    </a:ext>
                  </a:extLst>
                </a:gridCol>
              </a:tblGrid>
              <a:tr h="27298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2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Multigr</a:t>
                      </a:r>
                      <a:r>
                        <a:rPr kumimoji="0" lang="es-ES" sz="12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áficas</a:t>
                      </a:r>
                      <a:endParaRPr kumimoji="0" lang="en-AU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9907880"/>
                  </a:ext>
                </a:extLst>
              </a:tr>
              <a:tr h="264949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fig,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ax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plt.subplots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numero_filas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numero_columnas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figura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multiples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graficas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 fig es la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figura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y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ax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es un array con subplots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elementos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establece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es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cada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grafica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indices: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ax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indice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].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tipo_grafica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detalles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la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grafica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ax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indice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].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set_title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(‘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titulo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’)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ax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indice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].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set_xlabel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(‘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xlabel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’)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ax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indice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].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set_ylabel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(‘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ylabel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’)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ax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indice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].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set_xlim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(min, max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ax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indice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].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set_ylim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(min, max)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ax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indice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].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set_xticklabels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(labels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[‘column’], rotation = n)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para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cambiar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y/o la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rotacion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las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etiquetas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ejes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Crear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subplots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for loop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fig, axes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plt.subplots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numero_filas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numero_columnas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figsize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(n, m))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axes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axes.flatten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for col in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df.columns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fig =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sns.plot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(x=col, data=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ax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=axes[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]</a:t>
                      </a:r>
                    </a:p>
                  </a:txBody>
                  <a:tcPr marL="63991" marR="63991" marT="40634" marB="40634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66155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3904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47BDC2F-E1F9-554C-9C46-2E6DB626F0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1840253"/>
              </p:ext>
            </p:extLst>
          </p:nvPr>
        </p:nvGraphicFramePr>
        <p:xfrm>
          <a:off x="0" y="0"/>
          <a:ext cx="2963984" cy="379095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963984">
                  <a:extLst>
                    <a:ext uri="{9D8B030D-6E8A-4147-A177-3AD203B41FA5}">
                      <a16:colId xmlns:a16="http://schemas.microsoft.com/office/drawing/2014/main" val="1612534420"/>
                    </a:ext>
                  </a:extLst>
                </a:gridCol>
              </a:tblGrid>
              <a:tr h="306117">
                <a:tc>
                  <a:txBody>
                    <a:bodyPr/>
                    <a:lstStyle/>
                    <a:p>
                      <a:r>
                        <a:rPr lang="en-AU" sz="1200" b="1" dirty="0">
                          <a:solidFill>
                            <a:schemeClr val="tx1"/>
                          </a:solidFill>
                        </a:rPr>
                        <a:t>NumPy (Numerical Python)</a:t>
                      </a:r>
                    </a:p>
                  </a:txBody>
                  <a:tcPr marL="63991" marR="63991" marT="40634" marB="40634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1638116"/>
                  </a:ext>
                </a:extLst>
              </a:tr>
              <a:tr h="282984">
                <a:tc>
                  <a:txBody>
                    <a:bodyPr/>
                    <a:lstStyle/>
                    <a:p>
                      <a:r>
                        <a:rPr lang="en-AU" sz="1200" b="1" dirty="0" err="1">
                          <a:solidFill>
                            <a:schemeClr val="tx1"/>
                          </a:solidFill>
                        </a:rPr>
                        <a:t>Crear</a:t>
                      </a:r>
                      <a:r>
                        <a:rPr lang="en-AU" sz="1200" b="1" dirty="0">
                          <a:solidFill>
                            <a:schemeClr val="tx1"/>
                          </a:solidFill>
                        </a:rPr>
                        <a:t> arrays</a:t>
                      </a:r>
                    </a:p>
                  </a:txBody>
                  <a:tcPr marL="63991" marR="63991" marT="40634" marB="40634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7279965"/>
                  </a:ext>
                </a:extLst>
              </a:tr>
              <a:tr h="320184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Crear</a:t>
                      </a:r>
                      <a:r>
                        <a:rPr kumimoji="0" lang="en-AU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arrays de </a:t>
                      </a:r>
                      <a:r>
                        <a:rPr kumimoji="0" lang="en-AU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listas</a:t>
                      </a:r>
                      <a:endParaRPr kumimoji="0" lang="en-AU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array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np.array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dtype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tipo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array unidimensional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array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np.array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([lista1, lista2])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array bidimensional de dos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listas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array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np.array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([listadelistas1, listadelistas2])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array bidimensional de dos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listas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Crear</a:t>
                      </a:r>
                      <a:r>
                        <a:rPr kumimoji="0" lang="en-AU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otros</a:t>
                      </a:r>
                      <a:r>
                        <a:rPr kumimoji="0" lang="en-AU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tipos</a:t>
                      </a:r>
                      <a:r>
                        <a:rPr kumimoji="0" lang="en-AU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de arrays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array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np.arange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valor_inicio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valor_final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saltos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array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usando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formato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[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start:stop:step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array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np.ones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z,y,x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array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todo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la forma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especificada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array2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np.ones_like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(array1)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array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todo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la forma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basada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otra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array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array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np.zeros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z,y,x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array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todo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zeros de la forma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especificada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array2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np.zeros_like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(array1)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array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todo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zeros de la forma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basada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otra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array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array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np.empty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((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z,y,x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),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tipo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array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vacio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defecto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tipo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float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array2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np.empty_like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(array1)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array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vacia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la forma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basada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otra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array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array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np.eye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z,y,x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k = n)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array con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diagonal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empezando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posicion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k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array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np.identity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(x)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matriz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identidad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ceros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filas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y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 diagonal, de forma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cuadrada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661558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8A3A433-7157-4702-73FF-8DB530CB57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5119359"/>
              </p:ext>
            </p:extLst>
          </p:nvPr>
        </p:nvGraphicFramePr>
        <p:xfrm>
          <a:off x="2963983" y="0"/>
          <a:ext cx="2855791" cy="8100884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855791">
                  <a:extLst>
                    <a:ext uri="{9D8B030D-6E8A-4147-A177-3AD203B41FA5}">
                      <a16:colId xmlns:a16="http://schemas.microsoft.com/office/drawing/2014/main" val="1612534420"/>
                    </a:ext>
                  </a:extLst>
                </a:gridCol>
              </a:tblGrid>
              <a:tr h="298810">
                <a:tc>
                  <a:txBody>
                    <a:bodyPr/>
                    <a:lstStyle/>
                    <a:p>
                      <a:r>
                        <a:rPr lang="en-AU" sz="1200" b="1" dirty="0">
                          <a:solidFill>
                            <a:schemeClr val="tx1"/>
                          </a:solidFill>
                        </a:rPr>
                        <a:t>Indices, Subsets, </a:t>
                      </a:r>
                      <a:r>
                        <a:rPr lang="en-AU" sz="1200" b="1" dirty="0" err="1">
                          <a:solidFill>
                            <a:schemeClr val="tx1"/>
                          </a:solidFill>
                        </a:rPr>
                        <a:t>Metodos</a:t>
                      </a:r>
                      <a:r>
                        <a:rPr lang="en-AU" sz="1200" b="1" dirty="0">
                          <a:solidFill>
                            <a:schemeClr val="tx1"/>
                          </a:solidFill>
                        </a:rPr>
                        <a:t> de Arrays</a:t>
                      </a:r>
                    </a:p>
                  </a:txBody>
                  <a:tcPr marL="63991" marR="63991" marT="40634" marB="40634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7279965"/>
                  </a:ext>
                </a:extLst>
              </a:tr>
              <a:tr h="780207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Indices de arrays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array[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]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la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indice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; las indices de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arrays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unidimensionales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funcionan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igual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que las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listas</a:t>
                      </a: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array[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, j]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o 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array[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][j]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elemento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la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columna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j de la fila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</a:t>
                      </a: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array[:,:n]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seleccionar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todas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las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filas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y las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columnas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hasta n-1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array[h, 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, j]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o 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array[h][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][j]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elemento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la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columna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j de la fila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del array h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array[h][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][j] = 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cambiar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valor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del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elemento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esta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posicion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al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valor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Subsets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array &gt; 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la forma del array con True o False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según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si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elemento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cumple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con la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condición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o no</a:t>
                      </a:r>
                      <a:endParaRPr lang="en-AU" sz="700" b="1" dirty="0">
                        <a:solidFill>
                          <a:schemeClr val="tx1"/>
                        </a:solidFill>
                        <a:highlight>
                          <a:srgbClr val="6FFA06"/>
                        </a:highlight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array[array &gt; n]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un subset: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todos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valores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que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cumplen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la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condición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una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lista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dentro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un array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array[(array &gt; n) &amp; (array &lt; m)]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un subset: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todos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valores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que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cumplen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las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condiciones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una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lista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dentro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un array; se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puede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usar | para “or”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Metodos</a:t>
                      </a:r>
                      <a:r>
                        <a:rPr kumimoji="0" lang="en-AU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de arrays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nuevo_array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array.copy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()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crea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un a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copia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del array</a:t>
                      </a:r>
                      <a:endParaRPr lang="en-AU" sz="700" b="1" dirty="0">
                        <a:solidFill>
                          <a:schemeClr val="tx1"/>
                        </a:solidFill>
                        <a:highlight>
                          <a:srgbClr val="6FFA06"/>
                        </a:highlight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np.transpose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array_bidimensional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cambia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filas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del array a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columnas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y las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columnas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a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filas</a:t>
                      </a: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np.transpose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array_multidimensional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cambia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número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columnas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al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número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arrays y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viceversa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;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n</a:t>
                      </a:r>
                      <a:r>
                        <a:rPr lang="es-ES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ú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mero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filas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no cambia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np.transpose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array_multidimensional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, (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z,y,x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))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hace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la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transposicion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segun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lo que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especificemos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usando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las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posiciones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la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tupla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(0,1,2) de la forma original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array = 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np.arange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(n).reshape((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y,x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))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crea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un array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usando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reshape para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definir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la forma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array = 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np.reshape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(array, (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z,y,x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))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crea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un array con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valores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otro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array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usando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reshape para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definir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la forma</a:t>
                      </a:r>
                      <a:endParaRPr lang="en-AU" sz="700" b="1" dirty="0">
                        <a:solidFill>
                          <a:schemeClr val="tx1"/>
                        </a:solidFill>
                        <a:highlight>
                          <a:srgbClr val="6FFA06"/>
                        </a:highlight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array = 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np.swapaxes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(array, 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posicion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posicion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intercambia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dos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ejes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una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matriz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usando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las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posiciones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(z=0,y=1,x=2) de la forma original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Otras</a:t>
                      </a:r>
                      <a:r>
                        <a:rPr kumimoji="0" lang="en-AU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operaciones</a:t>
                      </a:r>
                      <a:endParaRPr kumimoji="0" lang="en-AU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np.sort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(array)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ES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 un array con los valores de cada fila ordenados en orden ascendente por defecto</a:t>
                      </a: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np.sort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(array, axis = 0)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ES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 un array con los valores de cada columna ordenados en orden ascendente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np.sort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(-array)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ES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 un array con los valores de cada fila ordenados en orden descendente</a:t>
                      </a: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np.round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(array, decimals = x)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ES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 un array 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con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valores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del array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redondeados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a x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decimales</a:t>
                      </a: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np.round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(array, decimals = x)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ES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 un array 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con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valores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del array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redondeados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a x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decimales</a:t>
                      </a: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np.where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(array &gt; x)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ES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indices de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valores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que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cumplan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la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condición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fila y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columna</a:t>
                      </a: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Operaciones</a:t>
                      </a:r>
                      <a:r>
                        <a:rPr kumimoji="0" lang="en-AU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con arrays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np.add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(array1, array2)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suma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dos arrays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np.subtract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(array1, array2)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resta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array2 del array1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np.multiply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(array1, array2)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multiplica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dos arrays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np.divide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(array1, array2)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divide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array1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array2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array + n, n * array, etc. -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operadores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algebraicos</a:t>
                      </a:r>
                      <a:endParaRPr lang="en-AU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661558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F188EB3-1D22-A1C1-3456-A699930F84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7741785"/>
              </p:ext>
            </p:extLst>
          </p:nvPr>
        </p:nvGraphicFramePr>
        <p:xfrm>
          <a:off x="5819774" y="1801"/>
          <a:ext cx="2724447" cy="8100884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724447">
                  <a:extLst>
                    <a:ext uri="{9D8B030D-6E8A-4147-A177-3AD203B41FA5}">
                      <a16:colId xmlns:a16="http://schemas.microsoft.com/office/drawing/2014/main" val="1612534420"/>
                    </a:ext>
                  </a:extLst>
                </a:gridCol>
              </a:tblGrid>
              <a:tr h="300202">
                <a:tc>
                  <a:txBody>
                    <a:bodyPr/>
                    <a:lstStyle/>
                    <a:p>
                      <a:r>
                        <a:rPr lang="en-AU" sz="1200" b="1" dirty="0" err="1">
                          <a:solidFill>
                            <a:schemeClr val="tx1"/>
                          </a:solidFill>
                        </a:rPr>
                        <a:t>Operaciones</a:t>
                      </a:r>
                      <a:r>
                        <a:rPr lang="en-AU" sz="12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AU" sz="1200" b="1" dirty="0" err="1">
                          <a:solidFill>
                            <a:schemeClr val="tx1"/>
                          </a:solidFill>
                        </a:rPr>
                        <a:t>estadísticas</a:t>
                      </a:r>
                      <a:r>
                        <a:rPr lang="en-AU" sz="1200" b="1" dirty="0">
                          <a:solidFill>
                            <a:schemeClr val="tx1"/>
                          </a:solidFill>
                        </a:rPr>
                        <a:t> y </a:t>
                      </a:r>
                      <a:r>
                        <a:rPr lang="en-AU" sz="1200" b="1" dirty="0" err="1">
                          <a:solidFill>
                            <a:schemeClr val="tx1"/>
                          </a:solidFill>
                        </a:rPr>
                        <a:t>matemáticas</a:t>
                      </a:r>
                      <a:endParaRPr lang="en-AU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7279965"/>
                  </a:ext>
                </a:extLst>
              </a:tr>
              <a:tr h="780068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Operaciones</a:t>
                      </a:r>
                      <a:r>
                        <a:rPr kumimoji="0" lang="en-AU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estad</a:t>
                      </a:r>
                      <a:r>
                        <a:rPr lang="en-AU" sz="900" b="1" dirty="0" err="1">
                          <a:solidFill>
                            <a:schemeClr val="tx1"/>
                          </a:solidFill>
                        </a:rPr>
                        <a:t>í</a:t>
                      </a:r>
                      <a:r>
                        <a:rPr kumimoji="0" lang="en-AU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sticas</a:t>
                      </a:r>
                      <a:r>
                        <a:rPr kumimoji="0" lang="en-AU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y </a:t>
                      </a:r>
                      <a:r>
                        <a:rPr kumimoji="0" lang="en-AU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matemáticas</a:t>
                      </a:r>
                      <a:endParaRPr kumimoji="0" lang="en-AU" sz="9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8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El </a:t>
                      </a:r>
                      <a:r>
                        <a:rPr kumimoji="0" lang="en-AU" sz="8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parametro</a:t>
                      </a:r>
                      <a:r>
                        <a:rPr kumimoji="0" lang="en-AU" sz="8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axis </a:t>
                      </a:r>
                      <a:r>
                        <a:rPr kumimoji="0" lang="en-AU" sz="8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8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arrays </a:t>
                      </a:r>
                      <a:r>
                        <a:rPr kumimoji="0" lang="en-AU" sz="8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bidimensionales</a:t>
                      </a:r>
                      <a:r>
                        <a:rPr kumimoji="0" lang="en-AU" sz="8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axis = 0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columnas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axis = 1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filas</a:t>
                      </a: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-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si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especificamos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axis, la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operaci</a:t>
                      </a:r>
                      <a:r>
                        <a:rPr lang="es-ES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ón</a:t>
                      </a:r>
                      <a:r>
                        <a:rPr lang="es-ES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resultado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cada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fila o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columna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.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Por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ejemplo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np.sum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(array, axis = 0)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ES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 un array con la suma de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cada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fila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8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El </a:t>
                      </a:r>
                      <a:r>
                        <a:rPr kumimoji="0" lang="en-AU" sz="8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parametro</a:t>
                      </a:r>
                      <a:r>
                        <a:rPr kumimoji="0" lang="en-AU" sz="8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axis </a:t>
                      </a:r>
                      <a:r>
                        <a:rPr kumimoji="0" lang="en-AU" sz="8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8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arrays </a:t>
                      </a:r>
                      <a:r>
                        <a:rPr kumimoji="0" lang="en-AU" sz="8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multidimensionales</a:t>
                      </a:r>
                      <a:r>
                        <a:rPr kumimoji="0" lang="en-AU" sz="8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axis = 0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dimensi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ó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axis = 1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columnas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axis = 2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filas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-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si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especificamos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axis, la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operaci</a:t>
                      </a:r>
                      <a:r>
                        <a:rPr lang="es-ES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ón</a:t>
                      </a:r>
                      <a:r>
                        <a:rPr lang="es-ES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resultado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cada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dimensi</a:t>
                      </a:r>
                      <a:r>
                        <a:rPr lang="es-ES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ó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n, fila o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columna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.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Por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ejemplo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np.sum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(array_3D, axis = 0)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array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matriz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la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suma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todas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las matrices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np.sum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(array_3D, axis = 1)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array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donde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las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filas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contienen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las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sumas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las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cada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matriz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Operaciones con parámetro del axis: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np.sum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(array_3D)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suma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todos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matrices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np.mean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(array)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la media de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todo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array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np.std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(array)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la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desviac</a:t>
                      </a:r>
                      <a:r>
                        <a:rPr lang="es-ES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ión</a:t>
                      </a:r>
                      <a:r>
                        <a:rPr lang="es-ES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estándar de todo</a:t>
                      </a: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np.var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(array)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la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varianza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valores</a:t>
                      </a:r>
                      <a:r>
                        <a:rPr lang="es-ES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todo</a:t>
                      </a: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np.min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(array)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ES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 valor mínimo del array</a:t>
                      </a: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np.max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(array)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ES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 valor máximo del array</a:t>
                      </a: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np.sum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(array)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ES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 la suma de los elementos del array</a:t>
                      </a: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np.cumsum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(array)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ES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 un array con la suma acumulada de los elementos a lo largo del array</a:t>
                      </a: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np.cumprod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(array)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ES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 un array con la multiplicación acumulada de los elementos a lo largo del array</a:t>
                      </a: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8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Operaciones sin parámetro del axis: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np.sqrt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(array)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ES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 un array con la raíz cuadrada no negativa de cada elemento del array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np.exp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(array)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ES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 un array con el exponencial de cada elemento del array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np.mod(array1, array2)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ES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 un array con el resto de la división entre dos </a:t>
                      </a:r>
                      <a:r>
                        <a:rPr lang="es-ES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arrays</a:t>
                      </a:r>
                      <a:endParaRPr lang="es-ES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np.mod(array1, n)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ES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 un array con el resto de la división entre el array y el valor de 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np.cos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(array)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array con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coseno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cada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del array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np.sin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(array)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array con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seno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cada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del array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np.sin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(array)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array con la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tangente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cada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del array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5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Operaciones</a:t>
                      </a:r>
                      <a:r>
                        <a:rPr kumimoji="0" lang="en-AU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comparación</a:t>
                      </a:r>
                      <a:r>
                        <a:rPr kumimoji="0" lang="en-AU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arrays </a:t>
                      </a:r>
                      <a:r>
                        <a:rPr kumimoji="0" lang="en-AU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bidimensionales</a:t>
                      </a:r>
                      <a:endParaRPr kumimoji="0" lang="en-AU" sz="9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np.any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(array &gt; n)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True o False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segun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si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cualquier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valor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del array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cumpla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con la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condicion</a:t>
                      </a: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np.any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(array &gt; n, axis = b)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array con True o False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cada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o fila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según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si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algún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la fila o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cumpla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la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condición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np.all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(array &gt; n)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True o False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segun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si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todos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valores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del array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cumpla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con la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condicion</a:t>
                      </a: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np.all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(array &gt; n, axis = b)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array con True o False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cada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o fila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según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si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todos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la fila o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cumplan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la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condición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6615580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0064D30-8739-80FE-4F5E-1F4A3412D6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8956812"/>
              </p:ext>
            </p:extLst>
          </p:nvPr>
        </p:nvGraphicFramePr>
        <p:xfrm>
          <a:off x="8544220" y="0"/>
          <a:ext cx="3038179" cy="379095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3038179">
                  <a:extLst>
                    <a:ext uri="{9D8B030D-6E8A-4147-A177-3AD203B41FA5}">
                      <a16:colId xmlns:a16="http://schemas.microsoft.com/office/drawing/2014/main" val="1612534420"/>
                    </a:ext>
                  </a:extLst>
                </a:gridCol>
              </a:tblGrid>
              <a:tr h="287447">
                <a:tc>
                  <a:txBody>
                    <a:bodyPr/>
                    <a:lstStyle/>
                    <a:p>
                      <a:r>
                        <a:rPr lang="en-AU" sz="1200" b="1" dirty="0" err="1">
                          <a:solidFill>
                            <a:schemeClr val="tx1"/>
                          </a:solidFill>
                        </a:rPr>
                        <a:t>Funciones</a:t>
                      </a:r>
                      <a:r>
                        <a:rPr lang="en-AU" sz="1200" b="1" dirty="0">
                          <a:solidFill>
                            <a:schemeClr val="tx1"/>
                          </a:solidFill>
                        </a:rPr>
                        <a:t> de conjuntos</a:t>
                      </a:r>
                    </a:p>
                  </a:txBody>
                  <a:tcPr marL="63991" marR="63991" marT="40634" marB="40634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7279965"/>
                  </a:ext>
                </a:extLst>
              </a:tr>
              <a:tr h="350350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np.unique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(array)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array con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únicos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del array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ordenados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np.unique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(array,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return_index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=True)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array con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únicos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del array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ordenados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y un array con la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posici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ón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la primera instancia de cada valor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np.unique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(array,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return_inverse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=True)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array con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únicos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del array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ordenados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y un array con las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posiciones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cada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cada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np.unique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(array,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return_counts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=True)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array con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únicos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del array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ordenados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y un array con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número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veces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que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aparece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cada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np.unique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(array, axis = b)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array con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únicos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ordenados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las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filas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o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columnas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Funciones</a:t>
                      </a:r>
                      <a:r>
                        <a:rPr kumimoji="0" lang="en-AU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para arrays </a:t>
                      </a:r>
                      <a:r>
                        <a:rPr kumimoji="0" lang="en-AU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unidimensionales</a:t>
                      </a:r>
                      <a:endParaRPr kumimoji="0" lang="en-AU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np.intersect1d(array1, array2)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array con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únicos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común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dos arrays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np.intersect1d(array1, array2,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return_indices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=True)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array con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únicos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común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dos arrays y arrays con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índices de cada valor, por array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np.union1d(array1, array2)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array 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ordenado con los elementos resultantes de unir dos 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arrays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únicos)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np.in1d(array1, array2)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array con True o False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cada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array1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según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si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aparece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mismo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array2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np.setdiff1d(array1, array2)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array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ordenado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únicos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que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están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array1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pero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no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array2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np.setxor1d(array1, array2)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array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ordenado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únicos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que NO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están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común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dos arrays</a:t>
                      </a:r>
                    </a:p>
                  </a:txBody>
                  <a:tcPr marL="63991" marR="63991" marT="40634" marB="40634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6615580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DFAD1E4-8EEE-BE33-7349-D843ED0EC5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7445590"/>
              </p:ext>
            </p:extLst>
          </p:nvPr>
        </p:nvGraphicFramePr>
        <p:xfrm>
          <a:off x="0" y="3790950"/>
          <a:ext cx="2963984" cy="4302209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963984">
                  <a:extLst>
                    <a:ext uri="{9D8B030D-6E8A-4147-A177-3AD203B41FA5}">
                      <a16:colId xmlns:a16="http://schemas.microsoft.com/office/drawing/2014/main" val="1041677340"/>
                    </a:ext>
                  </a:extLst>
                </a:gridCol>
              </a:tblGrid>
              <a:tr h="281375">
                <a:tc>
                  <a:txBody>
                    <a:bodyPr/>
                    <a:lstStyle/>
                    <a:p>
                      <a:pPr marL="0" marR="0" lvl="0" indent="0" algn="l" defTabSz="10799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b="1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NumPy Random</a:t>
                      </a:r>
                    </a:p>
                  </a:txBody>
                  <a:tcPr marL="63991" marR="63991" marT="40634" marB="40634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4882377"/>
                  </a:ext>
                </a:extLst>
              </a:tr>
              <a:tr h="402083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np.random.seed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(x)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establece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semilla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aleatoria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del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generador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números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aleatorios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para que las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funciones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random que van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después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siempre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cogerán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mismos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“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aleatorios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”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Crear</a:t>
                      </a:r>
                      <a:r>
                        <a:rPr kumimoji="0" lang="en-AU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arrays con </a:t>
                      </a:r>
                      <a:r>
                        <a:rPr kumimoji="0" lang="en-AU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valores</a:t>
                      </a:r>
                      <a:r>
                        <a:rPr kumimoji="0" lang="en-AU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aleatorios</a:t>
                      </a:r>
                      <a:endParaRPr kumimoji="0" lang="en-AU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array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np.random.randint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inicio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final,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forma_matriz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array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números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aleatorios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entre dos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forma_matriz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 (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z,y,x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z: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número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arrays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y: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número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filas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x: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número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columnas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array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np.random.randint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inicio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final)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número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aleatorio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rango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array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np.random.rand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z,y,x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array de floats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aleatorias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la forma que le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especificemos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defecto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genera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números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aleatorios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entre 0-1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array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np.random.random_sample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((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z,y,x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array de floats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aleatorias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la forma que le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especificemos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defecto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genera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números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aleatorios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entre 0-0.9999999...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array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np.random.z,y,x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=None)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número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aleatorio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0 y 0.999999999999...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np.round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np.random.rand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z,y,x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n)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array con floats de n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decimales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np.random.uniform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n,m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size = (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z,y,x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genera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muestras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aleatorias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distribuci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ón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uniforme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intervalo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entre n y m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np.random.binomial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n,m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size = (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z,y,x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genera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muestras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distribuci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ón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binomial; n es el numero total de pruebas; m es la probabilidad de éxito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np.random.normal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(loc = n, scale = m, size = (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z,y,x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genera 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números aleatorios de una distribución normal (curva de campana); 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loc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es la media; 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scale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es la desviación estándar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np.random.permutation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(array)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 un array con los mismos valores mezclados aleatoriamente</a:t>
                      </a:r>
                    </a:p>
                  </a:txBody>
                  <a:tcPr marL="63991" marR="63991" marT="40634" marB="40634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8849247"/>
                  </a:ext>
                </a:extLst>
              </a:tr>
            </a:tbl>
          </a:graphicData>
        </a:graphic>
      </p:graphicFrame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D1BF546-48FF-248E-12CD-A3C7E1C0F2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3941123"/>
              </p:ext>
            </p:extLst>
          </p:nvPr>
        </p:nvGraphicFramePr>
        <p:xfrm>
          <a:off x="11582399" y="1387"/>
          <a:ext cx="2817814" cy="8088689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817814">
                  <a:extLst>
                    <a:ext uri="{9D8B030D-6E8A-4147-A177-3AD203B41FA5}">
                      <a16:colId xmlns:a16="http://schemas.microsoft.com/office/drawing/2014/main" val="1612534420"/>
                    </a:ext>
                  </a:extLst>
                </a:gridCol>
              </a:tblGrid>
              <a:tr h="268049">
                <a:tc>
                  <a:txBody>
                    <a:bodyPr/>
                    <a:lstStyle/>
                    <a:p>
                      <a:pPr marL="0" marR="0" lvl="0" indent="0" algn="l" defTabSz="10799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b="1" kern="1200" noProof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Estadística</a:t>
                      </a:r>
                      <a:endParaRPr lang="en-AU" sz="1200" b="1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B0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9907880"/>
                  </a:ext>
                </a:extLst>
              </a:tr>
              <a:tr h="78206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Tablas</a:t>
                      </a:r>
                      <a:r>
                        <a:rPr kumimoji="0" lang="en-AU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frecuencias</a:t>
                      </a:r>
                      <a:endParaRPr kumimoji="0" lang="en-AU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Frecuencias</a:t>
                      </a:r>
                      <a:r>
                        <a:rPr kumimoji="0" lang="en-AU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absolutas</a:t>
                      </a:r>
                      <a:endParaRPr kumimoji="0" lang="en-AU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 número de veces que se repite un número en un conjunto de datos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df.groupby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(‘columna’).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count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().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reset_index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Frecuencias</a:t>
                      </a:r>
                      <a:r>
                        <a:rPr kumimoji="0" lang="en-AU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relativas</a:t>
                      </a:r>
                      <a:endParaRPr kumimoji="0" lang="en-AU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las veces que se repite un número o categoría en un conjunto de datos respecto al total, en porcentajes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df_group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sin_str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df_group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.drop(‘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columna_str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’, axis=1)</a:t>
                      </a:r>
                      <a:endParaRPr kumimoji="0" lang="en-AU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frecuencia_relativa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df_group_sin_str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/ 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df.shape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[0] * 100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columnas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n-GB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df_group_sin_strings.columns</a:t>
                      </a:r>
                      <a:endParaRPr kumimoji="0" lang="en-GB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FF99FF"/>
                        </a:highlight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df_group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en-GB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columnas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] = </a:t>
                      </a:r>
                      <a:r>
                        <a:rPr kumimoji="0" lang="en-GB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frecuencia_relativa</a:t>
                      </a:r>
                      <a:endParaRPr kumimoji="0" lang="en-GB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FF99FF"/>
                        </a:highlight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Tablas</a:t>
                      </a:r>
                      <a:r>
                        <a:rPr kumimoji="0" lang="en-AU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contingencia</a:t>
                      </a:r>
                      <a:endParaRPr kumimoji="0" lang="en-AU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tabla de frecuencias que cuenta todas las combinaciones posibles de cada pareja de valores de las columnas que estamos intentando comparar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df_crosstab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pd.crosstab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[‘columna1’], 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[‘columna2’], 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normalize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True, 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margins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True)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normalize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muestra los valores en porcentajes (por uno)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margins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muestra los totales y subtotales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Coeficiente</a:t>
                      </a:r>
                      <a:r>
                        <a:rPr kumimoji="0" lang="en-AU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correlación</a:t>
                      </a:r>
                      <a:r>
                        <a:rPr kumimoji="0" lang="en-AU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de Pearson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 nos permite conocer la intensidad y dirección de la relación entre las dos variables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 coeficiente &gt; 0: correlación positiva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 coeficiente &lt; 0: correlación negativa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 coeficiente = 1 o -1: correlación total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 coeficiente = 0: no existe relación lineal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[‘columna1’].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corr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[‘columna2’]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calcula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correlacion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entre dos variables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matriz_correlacion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df.corr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matriz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mostrando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las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correlaciones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entre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todos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variables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sns.heatmap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df.corr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()[[‘column1’, ‘column2’]],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cmap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‘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color_palette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’,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annot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True,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vmin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-1,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vmax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1)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endParaRPr kumimoji="0" lang="es-E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grafica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heatmap de la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matriz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correlaciones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Sesgos</a:t>
                      </a:r>
                      <a:r>
                        <a:rPr kumimoji="0" lang="en-AU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(skewness)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medida de la asimetría de la distribución de los valores de una variable alrededor de su valor medio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 valor de sesgo positivo: sesgado a la derecha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 valor de sesgo negativo: sesgado a la izquierda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 valor de sesgo igual a 0: valores 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simetricos</a:t>
                      </a:r>
                      <a:endParaRPr kumimoji="0" lang="es-E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sns.displot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[‘columna’], 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kde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True)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 un histograma que muestra la 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distribution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los valores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import </a:t>
                      </a:r>
                      <a:r>
                        <a:rPr kumimoji="0" lang="en-GB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scipy.stats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import skew</a:t>
                      </a:r>
                      <a:endParaRPr kumimoji="0" lang="es-E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skew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[‘columna’]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muestra el valor del sesgo de una variable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Intervalos</a:t>
                      </a:r>
                      <a:r>
                        <a:rPr kumimoji="0" lang="en-AU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confianza</a:t>
                      </a:r>
                      <a:endParaRPr kumimoji="0" lang="en-AU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describe la variabilidad entre la medida obtenida en un estudio y la medida real de la población (el valor real)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import </a:t>
                      </a:r>
                      <a:r>
                        <a:rPr kumimoji="0" lang="en-GB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scipy.stats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as </a:t>
                      </a:r>
                      <a:r>
                        <a:rPr kumimoji="0" lang="en-GB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</a:t>
                      </a:r>
                      <a:endParaRPr kumimoji="0" lang="en-GB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FF99FF"/>
                        </a:highlight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st.t.interval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(alpha = n, </a:t>
                      </a:r>
                      <a:r>
                        <a:rPr kumimoji="0" lang="en-GB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n-GB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len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GB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[‘</a:t>
                      </a:r>
                      <a:r>
                        <a:rPr kumimoji="0" lang="en-GB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’]-1, loc = </a:t>
                      </a:r>
                      <a:r>
                        <a:rPr kumimoji="0" lang="en-GB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np.mean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GB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[‘</a:t>
                      </a:r>
                      <a:r>
                        <a:rPr kumimoji="0" lang="en-GB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’]), scale = </a:t>
                      </a:r>
                      <a:r>
                        <a:rPr kumimoji="0" lang="en-GB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st.sem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GB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[‘</a:t>
                      </a:r>
                      <a:r>
                        <a:rPr kumimoji="0" lang="en-GB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’]))</a:t>
                      </a:r>
                      <a:endParaRPr kumimoji="0" lang="en-AU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FF99FF"/>
                        </a:highligh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 el rango de valores para lo cual hay un n% de probabilidad que un valor real cae en ese rango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alpha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 porcentaje de confianza (p.ej. 90%, 95%, o 99%)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 los datos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loc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 la media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scale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 la desviación estándar</a:t>
                      </a: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6615580"/>
                  </a:ext>
                </a:extLst>
              </a:tr>
            </a:tbl>
          </a:graphicData>
        </a:graphic>
      </p:graphicFrame>
      <p:graphicFrame>
        <p:nvGraphicFramePr>
          <p:cNvPr id="11" name="Table 4">
            <a:extLst>
              <a:ext uri="{FF2B5EF4-FFF2-40B4-BE49-F238E27FC236}">
                <a16:creationId xmlns:a16="http://schemas.microsoft.com/office/drawing/2014/main" id="{3285C56D-8DF8-C51C-7271-379FDBF10E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6503431"/>
              </p:ext>
            </p:extLst>
          </p:nvPr>
        </p:nvGraphicFramePr>
        <p:xfrm>
          <a:off x="8544219" y="3790950"/>
          <a:ext cx="3038179" cy="4313536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3038179">
                  <a:extLst>
                    <a:ext uri="{9D8B030D-6E8A-4147-A177-3AD203B41FA5}">
                      <a16:colId xmlns:a16="http://schemas.microsoft.com/office/drawing/2014/main" val="1612534420"/>
                    </a:ext>
                  </a:extLst>
                </a:gridCol>
              </a:tblGrid>
              <a:tr h="268295">
                <a:tc>
                  <a:txBody>
                    <a:bodyPr/>
                    <a:lstStyle/>
                    <a:p>
                      <a:pPr marL="0" marR="0" lvl="0" indent="0" algn="l" defTabSz="10799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b="1" kern="1200" noProof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Estadística</a:t>
                      </a:r>
                      <a:endParaRPr lang="en-AU" sz="1200" b="1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B0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9907880"/>
                  </a:ext>
                </a:extLst>
              </a:tr>
              <a:tr h="404524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Medidas de dispersión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Desviación respecto a la media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la diferencia en valor absoluto entre cada valor de los datos y su media aritmética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diferencias 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 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[‘columna’] - 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[‘columna’].mean()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desviación_media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np.abs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(diferencias)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Varianza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medida de dispersión; la variabilidad respecto a la media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[‘columna’].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Desviación estándar o desviación típica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la raíz cuadrada de la varianza; cuanto mayor sea, mayor será la dispersión o variabilidad en nuestros datos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[‘columna’].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std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Robustez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 cuanto más cantidad de datos, más robustos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1/n 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donde n es el numero de registros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Coeficiente de variación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 cociente entre la desviación típica y la media; cuanto mayor sea, mayor será la dispersión en nuestros datos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[‘columna’].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std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 / 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[‘columna’].mean()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Percentiles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divide datos ordenados de menor a mayor en cien partes; muestra la proporción de datos por debajo de su valor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percentil_n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np.percentile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[‘columna’], n)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saca el valor en el percentil 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Rangos intercuartílicos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medida de dispersión: diferencia entre cuartiles 75 y 25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q3, q1 = </a:t>
                      </a:r>
                      <a:r>
                        <a:rPr kumimoji="0" lang="en-GB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np.percentile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GB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[“</a:t>
                      </a:r>
                      <a:r>
                        <a:rPr kumimoji="0" lang="en-GB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"], [75, 25])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saca los tercer y primer cuartiles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rango_intercuartílico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q3 - q1</a:t>
                      </a: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66155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10030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8B85A43-ED37-41EC-CAB3-3BC7577BF5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5302626"/>
              </p:ext>
            </p:extLst>
          </p:nvPr>
        </p:nvGraphicFramePr>
        <p:xfrm>
          <a:off x="4185" y="0"/>
          <a:ext cx="2686050" cy="809413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686050">
                  <a:extLst>
                    <a:ext uri="{9D8B030D-6E8A-4147-A177-3AD203B41FA5}">
                      <a16:colId xmlns:a16="http://schemas.microsoft.com/office/drawing/2014/main" val="1612534420"/>
                    </a:ext>
                  </a:extLst>
                </a:gridCol>
              </a:tblGrid>
              <a:tr h="299438">
                <a:tc>
                  <a:txBody>
                    <a:bodyPr/>
                    <a:lstStyle/>
                    <a:p>
                      <a:r>
                        <a:rPr lang="es-ES" sz="1400" dirty="0">
                          <a:solidFill>
                            <a:schemeClr val="tx1"/>
                          </a:solidFill>
                        </a:rPr>
                        <a:t>EDA </a:t>
                      </a:r>
                      <a:r>
                        <a:rPr lang="es-ES" sz="1200" dirty="0" err="1">
                          <a:solidFill>
                            <a:schemeClr val="tx1"/>
                          </a:solidFill>
                        </a:rPr>
                        <a:t>Exploratory</a:t>
                      </a:r>
                      <a:r>
                        <a:rPr lang="es-ES" sz="1200" dirty="0">
                          <a:solidFill>
                            <a:schemeClr val="tx1"/>
                          </a:solidFill>
                        </a:rPr>
                        <a:t> Data </a:t>
                      </a:r>
                      <a:r>
                        <a:rPr lang="es-ES" sz="1200" dirty="0" err="1">
                          <a:solidFill>
                            <a:schemeClr val="tx1"/>
                          </a:solidFill>
                        </a:rPr>
                        <a:t>Analysis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2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AE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0251295"/>
                  </a:ext>
                </a:extLst>
              </a:tr>
              <a:tr h="268460">
                <a:tc>
                  <a:txBody>
                    <a:bodyPr/>
                    <a:lstStyle/>
                    <a:p>
                      <a:r>
                        <a:rPr lang="en-AU" sz="1200" b="1" dirty="0" err="1">
                          <a:solidFill>
                            <a:schemeClr val="tx1"/>
                          </a:solidFill>
                        </a:rPr>
                        <a:t>Análisis</a:t>
                      </a:r>
                      <a:r>
                        <a:rPr lang="en-AU" sz="12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AU" sz="1200" b="1" dirty="0" err="1">
                          <a:solidFill>
                            <a:schemeClr val="tx1"/>
                          </a:solidFill>
                        </a:rPr>
                        <a:t>exploratorio</a:t>
                      </a:r>
                      <a:r>
                        <a:rPr lang="en-AU" sz="1200" b="1" dirty="0">
                          <a:solidFill>
                            <a:schemeClr val="tx1"/>
                          </a:solidFill>
                        </a:rPr>
                        <a:t> de </a:t>
                      </a:r>
                      <a:r>
                        <a:rPr lang="en-AU" sz="1200" b="1" dirty="0" err="1">
                          <a:solidFill>
                            <a:schemeClr val="tx1"/>
                          </a:solidFill>
                        </a:rPr>
                        <a:t>datos</a:t>
                      </a:r>
                      <a:endParaRPr lang="en-AU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2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DA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3445113"/>
                  </a:ext>
                </a:extLst>
              </a:tr>
              <a:tr h="79382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 Análisis Exploratorio de Datos se refiere al proceso de realizar una serie de investigaciones 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inciales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sobre los datos que tenemos para poder descubrir patrones, detectar anomalías, probar hipótesis y comprobar suposiciones con la ayuda de estadísticas y representaciones gráficas.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2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6615580"/>
                  </a:ext>
                </a:extLst>
              </a:tr>
              <a:tr h="268460">
                <a:tc>
                  <a:txBody>
                    <a:bodyPr/>
                    <a:lstStyle/>
                    <a:p>
                      <a:pPr marL="0" marR="0" lvl="0" indent="0" algn="l" defTabSz="10799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b="1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1. </a:t>
                      </a:r>
                      <a:r>
                        <a:rPr lang="en-AU" sz="1200" b="1" kern="1200" noProof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Entender</a:t>
                      </a:r>
                      <a:r>
                        <a:rPr lang="en-AU" sz="1200" b="1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las variables</a:t>
                      </a: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2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DA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6628821"/>
                  </a:ext>
                </a:extLst>
              </a:tr>
              <a:tr h="1817341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que variables temenos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.head(), .tail(), .describe(), .info(), .shape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que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tipos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datos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dtypes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(), .info()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si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temenos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nulos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o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duplicados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isnull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().sum()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.duplicated().sum()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que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unicos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temenos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.unique(), .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value_counts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librería 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sidetable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stb.freq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 devuelve el 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value_counts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variables categóricas, mas el porcentaje, cuenta cumulativa y porcentaje cumulativa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stb.missing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 tabla de cuenta de nulos y el porcentaje del total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2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1363070"/>
                  </a:ext>
                </a:extLst>
              </a:tr>
              <a:tr h="3097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AU" sz="1200" b="1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2. </a:t>
                      </a:r>
                      <a:r>
                        <a:rPr lang="en-AU" sz="1200" b="1" kern="1200" noProof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Limpiar</a:t>
                      </a:r>
                      <a:r>
                        <a:rPr lang="en-AU" sz="1200" b="1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1200" b="1" kern="1200" noProof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el</a:t>
                      </a:r>
                      <a:r>
                        <a:rPr lang="en-AU" sz="1200" b="1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dataset</a:t>
                      </a: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2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DA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417931"/>
                  </a:ext>
                </a:extLst>
              </a:tr>
              <a:tr h="2251028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quitar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duplicados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(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filas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o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cambiar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columnas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cambiar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tipo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columnas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ordenar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columnas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separar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dos con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str.split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intervalos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pd.cut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porcentajes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o ratios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decidir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tratar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outliers: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mantenerlos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eliminarlos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o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reemplazarlos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la media,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mediana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o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moda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 o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aplicar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imputacion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decidir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tratar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nulos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-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eliminar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filas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o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nulos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drop.na()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-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imputar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perdidos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-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reemplazarlos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la media,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mediana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o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moda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usando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.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fillna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 o .replace()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- imputer con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metodos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machine learning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usando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libreria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sklearn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 Simple-Imputer, Iterative-Imputer, o KNN Imputer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es-E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2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8248312"/>
                  </a:ext>
                </a:extLst>
              </a:tr>
              <a:tr h="2684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AU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3. </a:t>
                      </a:r>
                      <a:r>
                        <a:rPr kumimoji="0" lang="en-AU" sz="12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Analizar</a:t>
                      </a:r>
                      <a:r>
                        <a:rPr kumimoji="0" lang="en-AU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12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relaciones</a:t>
                      </a:r>
                      <a:r>
                        <a:rPr kumimoji="0" lang="en-AU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entre variables</a:t>
                      </a: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2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DA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7064020"/>
                  </a:ext>
                </a:extLst>
              </a:tr>
              <a:tr h="181734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Analizar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relaciones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entre las variables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 para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encontrar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patrones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relaciones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o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anomalias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Relaciones entre dos variables numéricas: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scatterplot</a:t>
                      </a:r>
                      <a:endParaRPr kumimoji="0" lang="es-E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regplot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– 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scatterplot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línea de 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regresion</a:t>
                      </a:r>
                      <a:endParaRPr kumimoji="0" lang="es-E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matriz de correlación y 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heatmap</a:t>
                      </a:r>
                      <a:endParaRPr kumimoji="0" lang="es-E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joinplot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– permite emparejar dos gráficas – una histograma con 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scatter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o 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reg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plot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por ejemplo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Relaciones entre dos variables categóricas: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countplot</a:t>
                      </a:r>
                      <a:endParaRPr kumimoji="0" lang="es-E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Relaciones entre variables numéricas y categóricas: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swarmplot</a:t>
                      </a:r>
                      <a:endParaRPr kumimoji="0" lang="es-E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violinplot</a:t>
                      </a:r>
                      <a:endParaRPr kumimoji="0" lang="es-E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pointplot</a:t>
                      </a:r>
                      <a:endParaRPr kumimoji="0" lang="es-E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boxplot</a:t>
                      </a:r>
                      <a:endParaRPr kumimoji="0" lang="es-E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es-E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2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9980477"/>
                  </a:ext>
                </a:extLst>
              </a:tr>
            </a:tbl>
          </a:graphicData>
        </a:graphic>
      </p:graphicFrame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CAC37DF8-0C52-4A19-DEF3-D8B7660B80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3341896"/>
              </p:ext>
            </p:extLst>
          </p:nvPr>
        </p:nvGraphicFramePr>
        <p:xfrm>
          <a:off x="2691209" y="1"/>
          <a:ext cx="2817814" cy="4087422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817814">
                  <a:extLst>
                    <a:ext uri="{9D8B030D-6E8A-4147-A177-3AD203B41FA5}">
                      <a16:colId xmlns:a16="http://schemas.microsoft.com/office/drawing/2014/main" val="1612534420"/>
                    </a:ext>
                  </a:extLst>
                </a:gridCol>
              </a:tblGrid>
              <a:tr h="286053">
                <a:tc>
                  <a:txBody>
                    <a:bodyPr/>
                    <a:lstStyle/>
                    <a:p>
                      <a:pPr marL="0" marR="0" lvl="0" indent="0" algn="l" defTabSz="10799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b="1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ETL: Extract, Transform, Load</a:t>
                      </a: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2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DA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9907880"/>
                  </a:ext>
                </a:extLst>
              </a:tr>
              <a:tr h="380136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Extraccion</a:t>
                      </a:r>
                      <a:endParaRPr kumimoji="0" lang="en-AU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obtener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crudos y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almacenarlos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- Tablas de bases de datos SQL o NoSQL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- Ficheros de texto plano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- Emails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- Información de páginas web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- Hojas de cálculo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- Ficheros obtenidos de 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API’s</a:t>
                      </a:r>
                      <a:endParaRPr kumimoji="0" lang="es-E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Transformación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procesar los datos, unificarlos, limpiarlos, validarlos, filtrarlos, etc.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- 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Formetear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fechas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- Reordenar filas o columnas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- Unir o separar datos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- Combinar las fuentes de datos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- Limpiar y estandarizar los datos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- Verificar y validar los datos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- Eliminar duplicados o datos 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erroneos</a:t>
                      </a:r>
                      <a:endParaRPr kumimoji="0" lang="es-E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- Filtrado, realización de 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calculos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o agrupaciones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Carga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 cargar los datos en su formato de destino, el tipo de lo cual dependerá de la naturaleza, el tamaño y la complejidad de los datos. Los sistemas más comunes suelen ser: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- Ficheros 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csv</a:t>
                      </a:r>
                      <a:endParaRPr kumimoji="0" lang="es-E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- Ficheros 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json</a:t>
                      </a:r>
                      <a:endParaRPr kumimoji="0" lang="es-E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- Bases de datos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- Almacenes de datos (Data 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Warehouse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- Lagos de datos (Data 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Lakes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2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661558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C365EE0-9B65-BAD7-1294-A2C70DCC90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75486"/>
              </p:ext>
            </p:extLst>
          </p:nvPr>
        </p:nvGraphicFramePr>
        <p:xfrm>
          <a:off x="8906272" y="4513"/>
          <a:ext cx="2817814" cy="8089617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817814">
                  <a:extLst>
                    <a:ext uri="{9D8B030D-6E8A-4147-A177-3AD203B41FA5}">
                      <a16:colId xmlns:a16="http://schemas.microsoft.com/office/drawing/2014/main" val="1612534420"/>
                    </a:ext>
                  </a:extLst>
                </a:gridCol>
              </a:tblGrid>
              <a:tr h="269009">
                <a:tc>
                  <a:txBody>
                    <a:bodyPr/>
                    <a:lstStyle/>
                    <a:p>
                      <a:pPr marL="0" marR="0" lvl="0" indent="0" algn="l" defTabSz="10799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b="1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Tests </a:t>
                      </a:r>
                      <a:r>
                        <a:rPr lang="en-AU" sz="1200" b="1" kern="1200" noProof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estadísticos</a:t>
                      </a:r>
                      <a:endParaRPr lang="en-AU" sz="1200" b="1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A8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9907880"/>
                  </a:ext>
                </a:extLst>
              </a:tr>
              <a:tr h="78206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0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Independencia</a:t>
                      </a:r>
                      <a:r>
                        <a:rPr kumimoji="0" lang="en-AU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entre variables </a:t>
                      </a:r>
                      <a:r>
                        <a:rPr kumimoji="0" lang="en-AU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predictoras</a:t>
                      </a:r>
                      <a:endParaRPr kumimoji="0" lang="en-AU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 las variables </a:t>
                      </a:r>
                      <a:r>
                        <a:rPr kumimoji="0" lang="en-AU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predictoras</a:t>
                      </a:r>
                      <a:r>
                        <a:rPr kumimoji="0" lang="en-AU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tienen</a:t>
                      </a:r>
                      <a:r>
                        <a:rPr kumimoji="0" lang="en-AU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que ser </a:t>
                      </a:r>
                      <a:r>
                        <a:rPr kumimoji="0" lang="es-E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independientes para poder crear un modelo de regresión lineal</a:t>
                      </a:r>
                      <a:endParaRPr kumimoji="0" lang="en-AU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Variables </a:t>
                      </a:r>
                      <a:r>
                        <a:rPr kumimoji="0" lang="en-AU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numéricas</a:t>
                      </a:r>
                      <a:r>
                        <a:rPr kumimoji="0" lang="en-AU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kumimoji="0" lang="en-AU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Correlaciones</a:t>
                      </a:r>
                      <a:endParaRPr kumimoji="0" lang="en-AU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pairplot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sns.pairplot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 covarianza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df_numéricas.cov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 correlación de Pearson (relación lineal)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df_numéricas.corr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endParaRPr kumimoji="0" lang="es-E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 correlación de Spearman (relación no lineal)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df_numéricas.corr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method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‘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spearman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’)</a:t>
                      </a:r>
                      <a:endParaRPr kumimoji="0" lang="es-E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 correlación de Kendall (datos numéricos pero categóricos y ordinales)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df_numéricas.corr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method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‘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kendall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’)</a:t>
                      </a:r>
                      <a:endParaRPr kumimoji="0" lang="es-E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Variables </a:t>
                      </a:r>
                      <a:r>
                        <a:rPr kumimoji="0" lang="en-AU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categóricas</a:t>
                      </a:r>
                      <a:r>
                        <a:rPr kumimoji="0" lang="en-AU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: Chi-</a:t>
                      </a:r>
                      <a:r>
                        <a:rPr kumimoji="0" lang="en-AU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cuadrado</a:t>
                      </a:r>
                      <a:endParaRPr kumimoji="0" lang="en-AU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 V-Cramer: varía entre 0 y 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- más cerca a 1 más dependientes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- límite de 0,7 para hacer ML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import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researchpy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as 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rp</a:t>
                      </a:r>
                      <a:endParaRPr kumimoji="0" lang="es-E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FF99FF"/>
                        </a:highlight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crosstab, </a:t>
                      </a:r>
                      <a:r>
                        <a:rPr kumimoji="0" lang="en-GB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test_results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expected = </a:t>
                      </a:r>
                      <a:r>
                        <a:rPr kumimoji="0" lang="en-GB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rp.crosstab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                    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GB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[“col1"], </a:t>
                      </a:r>
                      <a:r>
                        <a:rPr kumimoji="0" lang="en-GB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[“col2"], test= "chi-square", </a:t>
                      </a:r>
                      <a:r>
                        <a:rPr kumimoji="0" lang="en-GB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expected_freqs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 True, prop= "cell")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test_results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resultados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del test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dataframe</a:t>
                      </a:r>
                      <a:endParaRPr kumimoji="0" lang="es-E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0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Homocedasticidad</a:t>
                      </a:r>
                      <a:r>
                        <a:rPr kumimoji="0" lang="en-AU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homogeneidad</a:t>
                      </a:r>
                      <a:r>
                        <a:rPr kumimoji="0" lang="en-AU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varianzas</a:t>
                      </a:r>
                      <a:r>
                        <a:rPr kumimoji="0" lang="en-AU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 la</a:t>
                      </a:r>
                      <a:r>
                        <a:rPr kumimoji="0" lang="es-E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 variables predictoras tienen que tener homogeneidad de varianzas en comparación con la variable respuesta</a:t>
                      </a:r>
                      <a:endParaRPr kumimoji="0" lang="en-AU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Visualmente</a:t>
                      </a:r>
                      <a:r>
                        <a:rPr kumimoji="0" lang="en-AU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 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violinplot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 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boxplot</a:t>
                      </a:r>
                      <a:endParaRPr kumimoji="0" lang="es-E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 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regplot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(columnas numéricas vs variable respuesta)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Metodos</a:t>
                      </a:r>
                      <a:r>
                        <a:rPr kumimoji="0" lang="en-AU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analiticos</a:t>
                      </a:r>
                      <a:r>
                        <a:rPr kumimoji="0" lang="en-AU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endParaRPr kumimoji="0" lang="en-AU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 test de Levene (más robusto ante falta de normalidad) o Bartlett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from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scipy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import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stats</a:t>
                      </a:r>
                      <a:endParaRPr kumimoji="0" lang="es-E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FF99FF"/>
                        </a:highlight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from </a:t>
                      </a:r>
                      <a:r>
                        <a:rPr kumimoji="0" lang="en-GB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scipy.stats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import </a:t>
                      </a:r>
                      <a:r>
                        <a:rPr kumimoji="0" lang="en-GB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levene</a:t>
                      </a:r>
                      <a:endParaRPr kumimoji="0" lang="en-GB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FF99FF"/>
                        </a:highlight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Variables </a:t>
                      </a:r>
                      <a:r>
                        <a:rPr kumimoji="0" lang="en-GB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categ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óricas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 hay que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dataframe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para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cada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único de las columnas categóricas</a:t>
                      </a:r>
                      <a:endParaRPr kumimoji="0" lang="en-GB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df_valor1 = 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[‘col1’] == ‘valor1’][‘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col_VR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’]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df_valor2 = 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[‘col1’] == ‘valor2’][‘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col_VR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’]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levene_test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stats.levene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(df_valor1, df_valor2, center='median')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bartlett_test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stats.bartlett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(df_valor1, df_valor2, center='median’)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Variables </a:t>
                      </a:r>
                      <a:r>
                        <a:rPr kumimoji="0" lang="en-GB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numéricas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 hay que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dataframe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 las columnas numéricas sin la variable respuesta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for col in </a:t>
                      </a:r>
                      <a:r>
                        <a:rPr kumimoji="0" lang="en-GB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df_numericas.columns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statistic, </a:t>
                      </a:r>
                      <a:r>
                        <a:rPr kumimoji="0" lang="en-GB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p_val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n-GB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levene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GB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[col], </a:t>
                      </a:r>
                      <a:r>
                        <a:rPr kumimoji="0" lang="en-GB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[‘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col_VR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’]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               </a:t>
                      </a:r>
                      <a:r>
                        <a:rPr kumimoji="0" lang="en-GB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center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='median’)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</a:t>
                      </a:r>
                      <a:r>
                        <a:rPr kumimoji="0" lang="en-GB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resultados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[col] = </a:t>
                      </a:r>
                      <a:r>
                        <a:rPr kumimoji="0" lang="en-GB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p_val</a:t>
                      </a:r>
                      <a:endParaRPr kumimoji="0" lang="en-GB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FF99FF"/>
                        </a:highlight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 los p-valores en un diccionario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 p-valor del test &gt; p-valor (alfa) 0.05: varianzas iguales, homocedasticidad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 p-valor del test &lt; p-valor (alfa) 0.05: varianzas diferentes, heterocedasticidad</a:t>
                      </a: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6615580"/>
                  </a:ext>
                </a:extLst>
              </a:tr>
            </a:tbl>
          </a:graphicData>
        </a:graphic>
      </p:graphicFrame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AA7972AC-B8A0-C40D-CFE2-ECF3C5460D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8168020"/>
              </p:ext>
            </p:extLst>
          </p:nvPr>
        </p:nvGraphicFramePr>
        <p:xfrm>
          <a:off x="5509023" y="0"/>
          <a:ext cx="3397249" cy="2512016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3397249">
                  <a:extLst>
                    <a:ext uri="{9D8B030D-6E8A-4147-A177-3AD203B41FA5}">
                      <a16:colId xmlns:a16="http://schemas.microsoft.com/office/drawing/2014/main" val="1612534420"/>
                    </a:ext>
                  </a:extLst>
                </a:gridCol>
              </a:tblGrid>
              <a:tr h="232912">
                <a:tc>
                  <a:txBody>
                    <a:bodyPr/>
                    <a:lstStyle/>
                    <a:p>
                      <a:pPr marL="0" marR="0" lvl="0" indent="0" algn="l" defTabSz="10799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Machine Learning: </a:t>
                      </a:r>
                      <a:r>
                        <a:rPr kumimoji="0" lang="en-AU" sz="14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Preparac</a:t>
                      </a:r>
                      <a:r>
                        <a:rPr kumimoji="0" lang="es-ES" sz="14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ión</a:t>
                      </a:r>
                      <a:endParaRPr kumimoji="0" lang="en-AU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6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2347473"/>
                  </a:ext>
                </a:extLst>
              </a:tr>
              <a:tr h="232912">
                <a:tc>
                  <a:txBody>
                    <a:bodyPr/>
                    <a:lstStyle/>
                    <a:p>
                      <a:pPr marL="0" marR="0" lvl="0" indent="0" algn="l" defTabSz="10799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b="1" kern="1200" noProof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Hipotesis</a:t>
                      </a:r>
                      <a:r>
                        <a:rPr lang="en-AU" sz="1200" b="1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Nula y </a:t>
                      </a:r>
                      <a:r>
                        <a:rPr lang="en-AU" sz="1200" b="1" kern="1200" noProof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Errores</a:t>
                      </a:r>
                      <a:r>
                        <a:rPr lang="en-AU" sz="1200" b="1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Tipo I y II</a:t>
                      </a: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A8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9907880"/>
                  </a:ext>
                </a:extLst>
              </a:tr>
              <a:tr h="19532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Hipótesis nula (H0)</a:t>
                      </a:r>
                      <a:endParaRPr kumimoji="0" lang="es-ES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 en general es la afirmación contraria a la que queremos probar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Hipótesis alternativa (H1)</a:t>
                      </a:r>
                      <a:endParaRPr kumimoji="0" lang="es-ES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 en general la afirmación que queremos comprobar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p-valor</a:t>
                      </a:r>
                      <a:endParaRPr kumimoji="0" lang="es-ES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 medida de la probabilidad de que una hipótesis nula sea cierta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 valor entre 0 y 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 si *p-valor* &lt; 0.05 ❌ Rechazamos la hipótesis nula. 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 si *p-valor* &gt; 0.05 ✔️ Aceptamos la hipótesis nula.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Error Tipo I:</a:t>
                      </a:r>
                      <a:endParaRPr kumimoji="0" lang="es-ES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 rechazar la hipótesis nula cuando es verdadera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Error Tipo II:</a:t>
                      </a:r>
                      <a:endParaRPr kumimoji="0" lang="es-ES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 aceptar la hipótesis nula cuando es falsa</a:t>
                      </a: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6615580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72A8E2F-6EC5-5A24-EBB7-B1FD017E01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0906092"/>
              </p:ext>
            </p:extLst>
          </p:nvPr>
        </p:nvGraphicFramePr>
        <p:xfrm>
          <a:off x="5509023" y="2512016"/>
          <a:ext cx="3397250" cy="5582896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3397250">
                  <a:extLst>
                    <a:ext uri="{9D8B030D-6E8A-4147-A177-3AD203B41FA5}">
                      <a16:colId xmlns:a16="http://schemas.microsoft.com/office/drawing/2014/main" val="1612534420"/>
                    </a:ext>
                  </a:extLst>
                </a:gridCol>
              </a:tblGrid>
              <a:tr h="261664">
                <a:tc>
                  <a:txBody>
                    <a:bodyPr/>
                    <a:lstStyle/>
                    <a:p>
                      <a:pPr marL="0" marR="0" lvl="0" indent="0" algn="l" defTabSz="10799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b="1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Tests </a:t>
                      </a:r>
                      <a:r>
                        <a:rPr lang="en-AU" sz="1200" b="1" kern="1200" noProof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estadísticos</a:t>
                      </a:r>
                      <a:endParaRPr lang="en-AU" sz="1200" b="1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A8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9907880"/>
                  </a:ext>
                </a:extLst>
              </a:tr>
              <a:tr h="530575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0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Normalidad</a:t>
                      </a:r>
                      <a:endParaRPr kumimoji="0" lang="en-AU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 la variable </a:t>
                      </a:r>
                      <a:r>
                        <a:rPr kumimoji="0" lang="en-AU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respuesta</a:t>
                      </a:r>
                      <a:r>
                        <a:rPr kumimoji="0" lang="en-AU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tiene</a:t>
                      </a:r>
                      <a:r>
                        <a:rPr kumimoji="0" lang="en-AU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que </a:t>
                      </a:r>
                      <a:r>
                        <a:rPr kumimoji="0" lang="en-AU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tener</a:t>
                      </a:r>
                      <a:r>
                        <a:rPr kumimoji="0" lang="en-AU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distribuci</a:t>
                      </a:r>
                      <a:r>
                        <a:rPr kumimoji="0" lang="es-E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ón</a:t>
                      </a:r>
                      <a:r>
                        <a:rPr kumimoji="0" lang="es-E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normal para poder crear un modelo de regresión lineal</a:t>
                      </a:r>
                      <a:endParaRPr kumimoji="0" lang="en-AU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Visualmente</a:t>
                      </a:r>
                      <a:r>
                        <a:rPr kumimoji="0" lang="en-AU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 histograma o distribución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 grafico de cuantiles teóricos (Q-Q)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más alineados están los puntos entorno a la recta, más normales serán nuestros datos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import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statsmodels.api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as 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sm</a:t>
                      </a:r>
                      <a:endParaRPr kumimoji="0" lang="es-E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FF99FF"/>
                        </a:highlight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sm.qqplot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(datos, line ='45’)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Metodos</a:t>
                      </a:r>
                      <a:r>
                        <a:rPr kumimoji="0" lang="en-AU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analiticos</a:t>
                      </a:r>
                      <a:r>
                        <a:rPr kumimoji="0" lang="en-AU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Asimetr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í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 distribuciones asimétricas positivas: media 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&gt; 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mediana y moda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 distribuciones asimétricas negativas: media &lt; mediana y moda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from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scipy.stats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import skew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skew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datos_normales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método de 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scipy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que calcula el sesgo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[‘columna’].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skew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método de pandas que calcula el sesgo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Curtosis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 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leptocurtosis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 valor de curtosis mayor que 0 (pico alto)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 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mesocurtosis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 valor de curtosis igual a 0 (pico medio)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 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platicurtosis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 valor de curtosis menor que 0 (plana)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from</a:t>
                      </a:r>
                      <a:r>
                        <a:rPr kumimoji="0" lang="fr-FR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fr-FR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scipy.stats</a:t>
                      </a:r>
                      <a:r>
                        <a:rPr kumimoji="0" lang="fr-FR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import </a:t>
                      </a:r>
                      <a:r>
                        <a:rPr kumimoji="0" lang="fr-FR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kurtosistest</a:t>
                      </a:r>
                      <a:endParaRPr kumimoji="0" lang="fr-FR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FF99FF"/>
                        </a:highlight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kurtosistest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(datos)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 un p-valor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 p-valor del test &gt; p-valor (alfa) 0.05: datos normales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 p-valor del test &lt; p-valor (alfa) 0.05: datos NO normales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Test de Shapiro-Wilk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 para muestras &lt; 5000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 hipótesis nula: distribución normal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from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scipy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import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stats</a:t>
                      </a:r>
                      <a:endParaRPr kumimoji="0" lang="es-E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FF99FF"/>
                        </a:highlight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stats.shapiro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["datos"])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 p-valor del test &gt; p-valor (alfa) 0.05: datos normales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 p-valor del test &lt; p-valor (alfa) 0.05: datos NO normales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Test de 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Kolmogorov-Smirnov</a:t>
                      </a:r>
                      <a:endParaRPr kumimoji="0" lang="es-E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 para muestras &gt; 5000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 hipótesis nula: distribución normal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from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scipy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import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kstest</a:t>
                      </a:r>
                      <a:endParaRPr kumimoji="0" lang="es-E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FF99FF"/>
                        </a:highlight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kstest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["datos"], ‘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norm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’)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 p-valor del test &gt; p-valor (alfa) 0.05: datos normales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 p-valor del test &lt; p-valor (alfa) 0.05: datos NO normales</a:t>
                      </a: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6615580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4F7836F-AB14-D54D-29DB-CE48477132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2612692"/>
              </p:ext>
            </p:extLst>
          </p:nvPr>
        </p:nvGraphicFramePr>
        <p:xfrm>
          <a:off x="2690235" y="4092718"/>
          <a:ext cx="2818788" cy="4006707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1140897">
                  <a:extLst>
                    <a:ext uri="{9D8B030D-6E8A-4147-A177-3AD203B41FA5}">
                      <a16:colId xmlns:a16="http://schemas.microsoft.com/office/drawing/2014/main" val="1612534420"/>
                    </a:ext>
                  </a:extLst>
                </a:gridCol>
                <a:gridCol w="1677891">
                  <a:extLst>
                    <a:ext uri="{9D8B030D-6E8A-4147-A177-3AD203B41FA5}">
                      <a16:colId xmlns:a16="http://schemas.microsoft.com/office/drawing/2014/main" val="2176575875"/>
                    </a:ext>
                  </a:extLst>
                </a:gridCol>
              </a:tblGrid>
              <a:tr h="303917">
                <a:tc gridSpan="2">
                  <a:txBody>
                    <a:bodyPr/>
                    <a:lstStyle/>
                    <a:p>
                      <a:r>
                        <a:rPr lang="en-AU" sz="1200" b="1" dirty="0">
                          <a:solidFill>
                            <a:schemeClr val="tx1"/>
                          </a:solidFill>
                        </a:rPr>
                        <a:t>APIs</a:t>
                      </a:r>
                    </a:p>
                  </a:txBody>
                  <a:tcPr marL="63991" marR="63991" marT="40634" marB="40634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7279965"/>
                  </a:ext>
                </a:extLst>
              </a:tr>
              <a:tr h="250485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import requests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libreria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para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realizar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peticions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HTTP a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URL, para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hacer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web scraping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url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‘enlace’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enlace de la que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queremos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extraer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datos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header = {}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opcional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contiene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informacion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sobre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las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peticiones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realizadas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(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tipo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ficheros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credenciales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response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requests.get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url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url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header = header)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pedimos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 la API que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datos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variables = {‘parametro1’:‘valor1’, ‘parametro2’:‘valor2’}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response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request.get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url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url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params=variables)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pedimos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 la API que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parametros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segun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diccionario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parametros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que le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pasamos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response.status_code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status de la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peticion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response.reason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motive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codigo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estado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response.text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formato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string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response.json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formato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json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pd.json_normalize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response.json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dataframe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Codigos</a:t>
                      </a:r>
                      <a:r>
                        <a:rPr kumimoji="0" lang="en-AU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respuesta</a:t>
                      </a:r>
                      <a:r>
                        <a:rPr kumimoji="0" lang="en-AU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de HTTP</a:t>
                      </a:r>
                    </a:p>
                  </a:txBody>
                  <a:tcPr marL="63991" marR="63991" marT="40634" marB="40634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6615580"/>
                  </a:ext>
                </a:extLst>
              </a:tr>
              <a:tr h="11979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1XX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informa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respuesta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correcta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2XX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codigo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exito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200 OK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201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creado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202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aceptado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204 sin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contenido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3XX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redireccion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3991" marR="63991" marT="0" marB="0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4XX error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durante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peticion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401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peticion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incorrecta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402 sin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autorizacion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403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prohibido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404 no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encontrado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5XX error del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servidor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501 error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interno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del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servidor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503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servicio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no disponible</a:t>
                      </a:r>
                    </a:p>
                  </a:txBody>
                  <a:tcPr marL="63991" marR="63991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7772787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C1FDCBA-9A2E-5CEA-F08D-9671056A7E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7557090"/>
              </p:ext>
            </p:extLst>
          </p:nvPr>
        </p:nvGraphicFramePr>
        <p:xfrm>
          <a:off x="11734408" y="1"/>
          <a:ext cx="2661620" cy="352420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661620">
                  <a:extLst>
                    <a:ext uri="{9D8B030D-6E8A-4147-A177-3AD203B41FA5}">
                      <a16:colId xmlns:a16="http://schemas.microsoft.com/office/drawing/2014/main" val="1612534420"/>
                    </a:ext>
                  </a:extLst>
                </a:gridCol>
              </a:tblGrid>
              <a:tr h="232084">
                <a:tc>
                  <a:txBody>
                    <a:bodyPr/>
                    <a:lstStyle/>
                    <a:p>
                      <a:pPr marL="0" marR="0" lvl="0" indent="0" algn="l" defTabSz="10799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b="1" kern="1200" noProof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Normalizaci</a:t>
                      </a:r>
                      <a:r>
                        <a:rPr lang="es-ES" sz="1200" b="1" kern="1200" noProof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ón</a:t>
                      </a:r>
                      <a:endParaRPr lang="en-AU" sz="1200" b="1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A8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9907880"/>
                  </a:ext>
                </a:extLst>
              </a:tr>
              <a:tr h="32600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Método</a:t>
                      </a:r>
                      <a:r>
                        <a:rPr kumimoji="0" lang="en-AU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manual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[“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col_norm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"] = (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[“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col_VR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"] - 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[“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col_VR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"].media()) / (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[“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col_VR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"].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max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 - 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[“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col_VR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"].min())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Método</a:t>
                      </a:r>
                      <a:r>
                        <a:rPr kumimoji="0" lang="en-AU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logarítmica</a:t>
                      </a:r>
                      <a:endParaRPr kumimoji="0" lang="en-AU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*no se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puede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hacer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si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algún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sea 0*</a:t>
                      </a:r>
                      <a:endParaRPr kumimoji="0" lang="es-E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["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col_norm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"] = 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["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col_VR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"].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apply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(lambda x: np.log(x) 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if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x &gt; 0 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else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0)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Método</a:t>
                      </a:r>
                      <a:r>
                        <a:rPr kumimoji="0" lang="en-AU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raiz</a:t>
                      </a:r>
                      <a:r>
                        <a:rPr kumimoji="0" lang="en-AU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cuadrada</a:t>
                      </a:r>
                      <a:endParaRPr kumimoji="0" lang="en-AU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import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math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["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col_norm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"] = 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["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col_VR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"].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apply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(lambda x: 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math.sqrt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(x))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Método</a:t>
                      </a:r>
                      <a:r>
                        <a:rPr kumimoji="0" lang="en-AU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stats.boxcox</a:t>
                      </a:r>
                      <a:r>
                        <a:rPr kumimoji="0" lang="en-AU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from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scipy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import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stats</a:t>
                      </a:r>
                      <a:endParaRPr kumimoji="0" lang="es-E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FF99FF"/>
                        </a:highlight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["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col_norm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"], lambda ajustada = 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stats.boxcox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["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col_VR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"])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Método</a:t>
                      </a:r>
                      <a:r>
                        <a:rPr kumimoji="0" lang="en-AU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MinMaxScaler</a:t>
                      </a:r>
                      <a:endParaRPr kumimoji="0" lang="en-AU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from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sklearn.preprocessing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import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MinMaxScaler</a:t>
                      </a:r>
                      <a:endParaRPr kumimoji="0" lang="es-E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FF99FF"/>
                        </a:highlight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modelo = 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MinMaxScaler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modelo.fit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["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col_VR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"])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datos_normalizados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n-GB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modelo.transform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GB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["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col_VR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"])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df_datos_norm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n-GB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pd.DataFrame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GB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datos_normalizados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columns = [‘</a:t>
                      </a:r>
                      <a:r>
                        <a:rPr kumimoji="0" lang="en-GB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col_norm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’])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[‘</a:t>
                      </a:r>
                      <a:r>
                        <a:rPr kumimoji="0" lang="en-GB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col_norm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’] = </a:t>
                      </a:r>
                      <a:r>
                        <a:rPr kumimoji="0" lang="en-GB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df_datos_norm</a:t>
                      </a:r>
                      <a:endParaRPr kumimoji="0" lang="en-GB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FF99FF"/>
                        </a:highlight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6615580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62C7DACB-3A1A-36EC-383D-AACED38906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6695552"/>
              </p:ext>
            </p:extLst>
          </p:nvPr>
        </p:nvGraphicFramePr>
        <p:xfrm>
          <a:off x="11734408" y="3524200"/>
          <a:ext cx="2661620" cy="4569929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661620">
                  <a:extLst>
                    <a:ext uri="{9D8B030D-6E8A-4147-A177-3AD203B41FA5}">
                      <a16:colId xmlns:a16="http://schemas.microsoft.com/office/drawing/2014/main" val="1612534420"/>
                    </a:ext>
                  </a:extLst>
                </a:gridCol>
              </a:tblGrid>
              <a:tr h="303714">
                <a:tc>
                  <a:txBody>
                    <a:bodyPr/>
                    <a:lstStyle/>
                    <a:p>
                      <a:pPr marL="0" marR="0" lvl="0" indent="0" algn="l" defTabSz="10799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b="1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Estandarización</a:t>
                      </a:r>
                      <a:endParaRPr lang="en-AU" sz="1200" b="1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A8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9907880"/>
                  </a:ext>
                </a:extLst>
              </a:tr>
              <a:tr h="426621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Método</a:t>
                      </a:r>
                      <a:r>
                        <a:rPr kumimoji="0" lang="en-AU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manual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[“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col_esta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"] = (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[“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col_VR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"] – 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[“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col_VR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"].media()) / (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[“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col_VR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"].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std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Sklearn</a:t>
                      </a:r>
                      <a:r>
                        <a:rPr kumimoji="0" lang="en-AU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StandardScaler</a:t>
                      </a:r>
                      <a:endParaRPr kumimoji="0" lang="en-AU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from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sklearn.preprocessing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import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StandardScaler</a:t>
                      </a:r>
                      <a:endParaRPr kumimoji="0" lang="es-E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FF99FF"/>
                        </a:highlight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scaler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StandardScaler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scaler.fit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df_num_sin_VR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datos_estandarizados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n-GB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scaler.transform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(</a:t>
                      </a:r>
                      <a:r>
                        <a:rPr kumimoji="0" lang="en-GB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num_sin_VR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df_datos_esta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n-GB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pd.DataFrame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GB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datos_estandarizados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columns = </a:t>
                      </a:r>
                      <a:r>
                        <a:rPr kumimoji="0" lang="en-GB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num_sin_VR.columns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Sklearn</a:t>
                      </a:r>
                      <a:r>
                        <a:rPr kumimoji="0" lang="en-AU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RobustScaler</a:t>
                      </a:r>
                      <a:endParaRPr kumimoji="0" lang="en-AU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from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sklearn.preprocessing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import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RobustScaler</a:t>
                      </a:r>
                      <a:endParaRPr kumimoji="0" lang="es-E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FF99FF"/>
                        </a:highlight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scaler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RobustScaler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scaler.fit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df_num_sin_VR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datos_estandarizados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n-GB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scaler.transform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(</a:t>
                      </a:r>
                      <a:r>
                        <a:rPr kumimoji="0" lang="en-GB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num_sin_VR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df_datos_esta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n-GB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pd.DataFrame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GB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datos_estandarizados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columns = </a:t>
                      </a:r>
                      <a:r>
                        <a:rPr kumimoji="0" lang="en-GB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num_sin_VR.columns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endParaRPr kumimoji="0" lang="en-GB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FF99FF"/>
                        </a:highlight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FF99FF"/>
                        </a:highlight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66155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95259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24263</TotalTime>
  <Words>17245</Words>
  <Application>Microsoft Office PowerPoint</Application>
  <PresentationFormat>Custom</PresentationFormat>
  <Paragraphs>1436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Consolas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Pablo García Valtanen</dc:creator>
  <cp:lastModifiedBy>Pablo García Valtanen</cp:lastModifiedBy>
  <cp:revision>119</cp:revision>
  <dcterms:created xsi:type="dcterms:W3CDTF">2023-03-03T14:24:35Z</dcterms:created>
  <dcterms:modified xsi:type="dcterms:W3CDTF">2023-05-08T18:52:50Z</dcterms:modified>
</cp:coreProperties>
</file>