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8" r:id="rId3"/>
    <p:sldId id="261" r:id="rId4"/>
    <p:sldId id="260" r:id="rId5"/>
    <p:sldId id="262" r:id="rId6"/>
    <p:sldId id="264" r:id="rId7"/>
  </p:sldIdLst>
  <p:sldSz cx="14400213" cy="8099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D3FD"/>
    <a:srgbClr val="FF9BDB"/>
    <a:srgbClr val="FFC637"/>
    <a:srgbClr val="FEBED6"/>
    <a:srgbClr val="FF99FF"/>
    <a:srgbClr val="D0B0E2"/>
    <a:srgbClr val="FF6ECB"/>
    <a:srgbClr val="FFABD5"/>
    <a:srgbClr val="FD9DC2"/>
    <a:srgbClr val="FD7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71" autoAdjust="0"/>
    <p:restoredTop sz="96652" autoAdjust="0"/>
  </p:normalViewPr>
  <p:slideViewPr>
    <p:cSldViewPr snapToGrid="0">
      <p:cViewPr varScale="1">
        <p:scale>
          <a:sx n="62" d="100"/>
          <a:sy n="62" d="100"/>
        </p:scale>
        <p:origin x="6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CC11F-A8F4-4FDA-8981-FFBE029F8DEA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C1327-4A50-4DF2-9247-AA681A2D1F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639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C1327-4A50-4DF2-9247-AA681A2D1F1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01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325531"/>
            <a:ext cx="10800160" cy="2819800"/>
          </a:xfrm>
        </p:spPr>
        <p:txBody>
          <a:bodyPr anchor="b"/>
          <a:lstStyle>
            <a:lvl1pPr algn="ctr"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254073"/>
            <a:ext cx="10800160" cy="1955486"/>
          </a:xfrm>
        </p:spPr>
        <p:txBody>
          <a:bodyPr/>
          <a:lstStyle>
            <a:lvl1pPr marL="0" indent="0" algn="ctr">
              <a:buNone/>
              <a:defRPr sz="2834"/>
            </a:lvl1pPr>
            <a:lvl2pPr marL="539953" indent="0" algn="ctr">
              <a:buNone/>
              <a:defRPr sz="2362"/>
            </a:lvl2pPr>
            <a:lvl3pPr marL="1079906" indent="0" algn="ctr">
              <a:buNone/>
              <a:defRPr sz="2126"/>
            </a:lvl3pPr>
            <a:lvl4pPr marL="1619860" indent="0" algn="ctr">
              <a:buNone/>
              <a:defRPr sz="1890"/>
            </a:lvl4pPr>
            <a:lvl5pPr marL="2159813" indent="0" algn="ctr">
              <a:buNone/>
              <a:defRPr sz="1890"/>
            </a:lvl5pPr>
            <a:lvl6pPr marL="2699766" indent="0" algn="ctr">
              <a:buNone/>
              <a:defRPr sz="1890"/>
            </a:lvl6pPr>
            <a:lvl7pPr marL="3239719" indent="0" algn="ctr">
              <a:buNone/>
              <a:defRPr sz="1890"/>
            </a:lvl7pPr>
            <a:lvl8pPr marL="3779672" indent="0" algn="ctr">
              <a:buNone/>
              <a:defRPr sz="1890"/>
            </a:lvl8pPr>
            <a:lvl9pPr marL="4319626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90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31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31220"/>
            <a:ext cx="3105046" cy="6863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31220"/>
            <a:ext cx="9135135" cy="6863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59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68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019233"/>
            <a:ext cx="12420184" cy="3369135"/>
          </a:xfrm>
        </p:spPr>
        <p:txBody>
          <a:bodyPr anchor="b"/>
          <a:lstStyle>
            <a:lvl1pPr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420241"/>
            <a:ext cx="12420184" cy="1771749"/>
          </a:xfrm>
        </p:spPr>
        <p:txBody>
          <a:bodyPr/>
          <a:lstStyle>
            <a:lvl1pPr marL="0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1pPr>
            <a:lvl2pPr marL="539953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06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8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81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76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1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67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62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3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8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31220"/>
            <a:ext cx="12420184" cy="15655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985485"/>
            <a:ext cx="6091965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958540"/>
            <a:ext cx="6091965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985485"/>
            <a:ext cx="6121966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958540"/>
            <a:ext cx="6121966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18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79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69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66168"/>
            <a:ext cx="7290108" cy="5755841"/>
          </a:xfrm>
        </p:spPr>
        <p:txBody>
          <a:bodyPr/>
          <a:lstStyle>
            <a:lvl1pPr>
              <a:defRPr sz="3779"/>
            </a:lvl1pPr>
            <a:lvl2pPr>
              <a:defRPr sz="3307"/>
            </a:lvl2pPr>
            <a:lvl3pPr>
              <a:defRPr sz="2834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73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66168"/>
            <a:ext cx="7290108" cy="5755841"/>
          </a:xfrm>
        </p:spPr>
        <p:txBody>
          <a:bodyPr anchor="t"/>
          <a:lstStyle>
            <a:lvl1pPr marL="0" indent="0">
              <a:buNone/>
              <a:defRPr sz="3779"/>
            </a:lvl1pPr>
            <a:lvl2pPr marL="539953" indent="0">
              <a:buNone/>
              <a:defRPr sz="3307"/>
            </a:lvl2pPr>
            <a:lvl3pPr marL="1079906" indent="0">
              <a:buNone/>
              <a:defRPr sz="2834"/>
            </a:lvl3pPr>
            <a:lvl4pPr marL="1619860" indent="0">
              <a:buNone/>
              <a:defRPr sz="2362"/>
            </a:lvl4pPr>
            <a:lvl5pPr marL="2159813" indent="0">
              <a:buNone/>
              <a:defRPr sz="2362"/>
            </a:lvl5pPr>
            <a:lvl6pPr marL="2699766" indent="0">
              <a:buNone/>
              <a:defRPr sz="2362"/>
            </a:lvl6pPr>
            <a:lvl7pPr marL="3239719" indent="0">
              <a:buNone/>
              <a:defRPr sz="2362"/>
            </a:lvl7pPr>
            <a:lvl8pPr marL="3779672" indent="0">
              <a:buNone/>
              <a:defRPr sz="2362"/>
            </a:lvl8pPr>
            <a:lvl9pPr marL="4319626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5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31220"/>
            <a:ext cx="12420184" cy="156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156097"/>
            <a:ext cx="12420184" cy="513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E4B9-3739-4D0F-A24D-ABA510332F03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506968"/>
            <a:ext cx="4860072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06" rtl="0" eaLnBrk="1" latinLnBrk="0" hangingPunct="1">
        <a:lnSpc>
          <a:spcPct val="90000"/>
        </a:lnSpc>
        <a:spcBef>
          <a:spcPct val="0"/>
        </a:spcBef>
        <a:buNone/>
        <a:defRPr sz="51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77" indent="-269977" algn="l" defTabSz="107990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30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83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78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69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64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2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5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0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76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719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2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62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tplotlib.org/3.1.0/gallery/color/named_colors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35747"/>
              </p:ext>
            </p:extLst>
          </p:nvPr>
        </p:nvGraphicFramePr>
        <p:xfrm>
          <a:off x="0" y="6261"/>
          <a:ext cx="2751621" cy="798301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7640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775212">
                  <a:extLst>
                    <a:ext uri="{9D8B030D-6E8A-4147-A177-3AD203B41FA5}">
                      <a16:colId xmlns:a16="http://schemas.microsoft.com/office/drawing/2014/main" val="3697150414"/>
                    </a:ext>
                  </a:extLst>
                </a:gridCol>
              </a:tblGrid>
              <a:tr h="301768">
                <a:tc gridSpan="2"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426643">
                <a:tc gridSpan="2"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Variables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ampliadas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por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text </a:t>
                      </a:r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(CONCATENATION)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8793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Para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encadenar</a:t>
                      </a: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texto</a:t>
                      </a:r>
                      <a:endParaRPr lang="en-AU" sz="9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categoria1 = "verde"</a:t>
                      </a:r>
                    </a:p>
                    <a:p>
                      <a:r>
                        <a:rPr lang="es-ES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color_detalle</a:t>
                      </a:r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categoria1 + ' ' + 'oscuro’</a:t>
                      </a:r>
                    </a:p>
                    <a:p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 + '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oscuro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’)</a:t>
                      </a:r>
                    </a:p>
                    <a:p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print(categoria1, '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oscuro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')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and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798861">
                <a:tc grid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float/int/str(variable)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data/type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type(variable)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class ‘float/int/str’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(variable, float/int/str)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True/False)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Algebraicas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92756"/>
                  </a:ext>
                </a:extLst>
              </a:tr>
              <a:tr h="6295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**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elevar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dividir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divider y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(modulus)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resto de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division (floor division)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round(x)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8138839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Binarias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1361716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==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exacamente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!=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 not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son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exactamente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(&gt;=)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mayor que (mayor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  <a:endParaRPr lang="en-GB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 (&lt;=)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o solo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etc.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String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99047"/>
                  </a:ext>
                </a:extLst>
              </a:tr>
              <a:tr h="23153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string.upper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()z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string.lower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string.capitalize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may.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string.title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Palabra En May.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string.swapcase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string.strip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quita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principio y final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string.split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divide string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o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divisor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()</a:t>
                      </a: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string.replace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(“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”, “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”)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remplaza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string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“ ”.join(string)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string con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separador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espificado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“ 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list(string)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convierte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string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string.find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(“substring”)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encuentra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empiece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substring/'-1'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538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B42650-F4C6-7A5E-4EE4-2DC7442F9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30882"/>
              </p:ext>
            </p:extLst>
          </p:nvPr>
        </p:nvGraphicFramePr>
        <p:xfrm>
          <a:off x="2758669" y="8597"/>
          <a:ext cx="2751620" cy="7872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5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Listas [ ]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 permanentes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73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[]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)/max(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minimo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maximo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lista.count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determinado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lista.copy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i:j:x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j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j)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[-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:-j]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negativos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–j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–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Permanentes</a:t>
                      </a:r>
                      <a:endParaRPr kumimoji="0" lang="en-A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4621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GB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[lista1, lista2] 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mantienen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separadas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lista1 + lista2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larga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.append()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lista.append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sng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string, integer o tuple) a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.extend()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lista.extend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(lista2)#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1" u="sng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final de la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u="none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x)#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 un elemento (x) en un índice(i)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.sort()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lista.sort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mayor, usar con (reverse=True) 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mayor 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lista.reverse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reves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AU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.pop()</a:t>
                      </a:r>
                      <a:endParaRPr lang="en-AU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lista.pop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lang="en-AU" sz="5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.remove()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lista.remove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lista.clear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6B4141-CD5B-1765-67FA-90D958542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634068"/>
              </p:ext>
            </p:extLst>
          </p:nvPr>
        </p:nvGraphicFramePr>
        <p:xfrm>
          <a:off x="-1" y="7880997"/>
          <a:ext cx="14400213" cy="2184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00213">
                  <a:extLst>
                    <a:ext uri="{9D8B030D-6E8A-4147-A177-3AD203B41FA5}">
                      <a16:colId xmlns:a16="http://schemas.microsoft.com/office/drawing/2014/main" val="2086623718"/>
                    </a:ext>
                  </a:extLst>
                </a:gridCol>
              </a:tblGrid>
              <a:tr h="216730"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permanentes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(cambia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variable, no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devuelve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nada)</a:t>
                      </a:r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marL="81269" marR="81269" marT="40634" marB="40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194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79370"/>
              </p:ext>
            </p:extLst>
          </p:nvPr>
        </p:nvGraphicFramePr>
        <p:xfrm>
          <a:off x="5517335" y="8604"/>
          <a:ext cx="2655633" cy="807309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55633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9937">
                <a:tc>
                  <a:txBody>
                    <a:bodyPr/>
                    <a:lstStyle/>
                    <a:p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Diccionarios {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} 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574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compuestos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key(x) unica y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(y)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en-GB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(x=y, m=n)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dicc.copy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hay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keys; usar con .items()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.values()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 solos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endParaRPr kumimoji="0" lang="en-A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99430"/>
                  </a:ext>
                </a:extLst>
              </a:tr>
              <a:tr h="3114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dicc.keys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keys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clave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dicc.get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asociado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key x, 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output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[“key”]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key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abajo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.update()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dicc.update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({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[“key”]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inserter un nuevo key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key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setdefault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 del key x, 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key x, la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(x)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key x (y lo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dicc.popitem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ultimo par de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key:value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dicc.clear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vacia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222430846"/>
                  </a:ext>
                </a:extLst>
              </a:tr>
              <a:tr h="328628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Tuplas (,) inmutables, indexados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47408"/>
                  </a:ext>
                </a:extLst>
              </a:tr>
              <a:tr h="2429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() y , o solo 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tupla1 + tupla2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 de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key:values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tupla.count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5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luego 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7015350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354660"/>
              </p:ext>
            </p:extLst>
          </p:nvPr>
        </p:nvGraphicFramePr>
        <p:xfrm>
          <a:off x="8180012" y="8598"/>
          <a:ext cx="2934189" cy="829208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34189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zip()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zip(iterable1, iterable2)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parejas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dos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mientras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listzip.sort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zip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382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Sets {}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permiten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duplicados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no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orden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462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 =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argumento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set.add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 elemento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 o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uno o mas elementos con [] o {} o un variable tipo lista o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azar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(y </a:t>
                      </a:r>
                      <a:r>
                        <a:rPr lang="en-GB" sz="700" b="0" u="sng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error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set1.union(set2)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union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sets: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dupl.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set1.intersection(set2)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comunes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set1.difference(set2)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sets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set1.symmetric_difference(set2)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set1.isdisjoint(set2)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sets son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set1.issubset(set2)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set1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set1.superset(set2)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set2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input()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17521"/>
                  </a:ext>
                </a:extLst>
              </a:tr>
              <a:tr h="175418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obtener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teclado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usuario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input(“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quieres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usuario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int(input(“escribe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integer o float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9786377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11392"/>
              </p:ext>
            </p:extLst>
          </p:nvPr>
        </p:nvGraphicFramePr>
        <p:xfrm>
          <a:off x="11121245" y="9338"/>
          <a:ext cx="3278967" cy="808223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7896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23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Sentencias</a:t>
                      </a:r>
                      <a:r>
                        <a:rPr kumimoji="0" lang="en-AU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control</a:t>
                      </a: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56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...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else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estableca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una condición para que se ejecute el código que esta debajo del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*tiene que estar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indentado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chequear mas condiciones después de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agrupa las condiciones que no se han cumplido; no puede llevar condiciones nuevas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mayor que y”)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==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igual que y”)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 y son iguales”)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repite el código mientras la condición sea True, o sea se parará cuando la condición sea False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incluir condiciones con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*pueden ser infinitos* (si la condición no llega a ser False)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&lt; 5: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mayor que 5”)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4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loops</a:t>
                      </a:r>
                      <a:endParaRPr kumimoji="0" lang="en-GB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sirven para iterar por todos los elementos de un variable que tiene que ser un iterable (lista, diccionario, tupla, set,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combinar con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u otro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 diccionarios por defecto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intera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por las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podemos usar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para acceder a los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values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 in lista: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(“hola mundo”)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302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 comprehension</a:t>
                      </a:r>
                      <a:endParaRPr kumimoji="0" lang="en-GB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70587"/>
                  </a:ext>
                </a:extLst>
              </a:tr>
              <a:tr h="53844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 principal uso es para crear una lista nueva de un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una sola línea de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 que queremos obtener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(opcional) ]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2179511911"/>
                  </a:ext>
                </a:extLst>
              </a:tr>
              <a:tr h="316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 ... except 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24490"/>
                  </a:ext>
                </a:extLst>
              </a:tr>
              <a:tr h="1008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usan para evitar que nuestro código se pare debido a un error en el código. Se puede imprimir un mensaje que avisa del error.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(“2.split())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(“no funciona”)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330763297"/>
                  </a:ext>
                </a:extLst>
              </a:tr>
              <a:tr h="337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range()</a:t>
                      </a:r>
                      <a:endParaRPr lang="en-GB" sz="1100" b="1" kern="1200" noProof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250308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aumentan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empieza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+1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 para uno antes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ponemos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stop)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tambien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0410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96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59955"/>
              </p:ext>
            </p:extLst>
          </p:nvPr>
        </p:nvGraphicFramePr>
        <p:xfrm>
          <a:off x="-1" y="6262"/>
          <a:ext cx="2717800" cy="809316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8735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5260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35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(parametro1, parametro2, ...):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valor_del_return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(argumento1, argumento2,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es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opcional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return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–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siempre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lo ultimo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argumentos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limite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cuyas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</a:t>
                      </a:r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 convierten en parámetros y sus valores en los argumentos de los parámetros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**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 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parametro_por_defecto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kwarg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sin */**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(*[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lista_o_tupla_de_args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**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23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Clases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389250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self.atributo1 = atributo1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self.atributo2 = atributo2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self.atributo_por_defecto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nombre_funcion1(self,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+= 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f“el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nuevo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}”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hija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NombreClaseHija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NombreClaseMadre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super().__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__(atributo_heredado1, ...)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nombre_funcion_hija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(self,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objeto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(valor_atributo1, valor_atributo2)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ese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nuevo_valor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variable_objeto.nombre_funcion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llamar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print(help(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imprime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informacion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6565"/>
              </p:ext>
            </p:extLst>
          </p:nvPr>
        </p:nvGraphicFramePr>
        <p:xfrm>
          <a:off x="2717800" y="0"/>
          <a:ext cx="2449471" cy="810929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4947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5068">
                <a:tc>
                  <a:txBody>
                    <a:bodyPr/>
                    <a:lstStyle/>
                    <a:p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lang="es-ES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442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 abreviatura de `expresión regular`,  `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regex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 es una cadena de texto que permite crear patrones que ayudan a emparejar, localizar y gestionar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re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communes de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el carácter precedente una o más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el carácter precedente cero o más veces u opcional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indica cero o una ocurrencia del elemento precedente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cualquier carácter individual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^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la posición inicial de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la posición final de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Sintaxis básica de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alfabético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númerico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espacios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saltos de línea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una letra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 dígitos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elemento que no sea un espacio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aísla sólo una parte de nuestro patrón de búsqueda que queremos devolver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[]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incluye todos los caracteres que queremos que coincidan e incluso incluye rangos como este: a-z y 0-9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‘or’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señala una secuencia especial ( escapar caracteres especiales)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el número especificado de ocurrencias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{n,}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menos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n y m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Métodos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string)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re.match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resultado_match.span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hizo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“match”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resultado_match.group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“match”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re.split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patron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string_nuevo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que coincide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72199"/>
              </p:ext>
            </p:extLst>
          </p:nvPr>
        </p:nvGraphicFramePr>
        <p:xfrm>
          <a:off x="5167271" y="4298"/>
          <a:ext cx="3186192" cy="809082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186192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4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Librerias</a:t>
                      </a: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paquetes</a:t>
                      </a: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3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Importar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usar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sus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modulo import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modulo.funcion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modulo.clase.funcion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 as md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alias a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</a:t>
                      </a:r>
                      <a:endParaRPr lang="en-GB" sz="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e.g.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os.chdir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os.mkdir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os.rename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nueva_nombre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os.rmdir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endParaRPr lang="en-GB" sz="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inmport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subcarpetas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cerrar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 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“text.txt”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“/” +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endParaRPr lang="en-GB" sz="7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f.close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cerrar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IMPORTANTE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 e.g. variable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ejecutar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codigo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deja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locale import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endParaRPr lang="en-GB" sz="7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saber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sistema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encoding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encoding="utf-8")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encoding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.read()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mode: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archivo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read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write -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exclusive creation,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sólo crearlo si no existe todavía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appending,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texto al archivo sin manipular el texto que ya había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bytes –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bytes (no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usar con encoding)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mode = “rt”)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Leer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i="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i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sin n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list_name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[x:]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Escribir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“w”)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escribir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“a”)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f.writelines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802878"/>
              </p:ext>
            </p:extLst>
          </p:nvPr>
        </p:nvGraphicFramePr>
        <p:xfrm>
          <a:off x="8353463" y="-1"/>
          <a:ext cx="3023375" cy="80951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5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3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r>
                        <a:rPr kumimoji="0" lang="en-AU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xml</a:t>
                      </a: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011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xml.etree.ElementTree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importa la librería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ET.parse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(‘ruta/archivo.xml’)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abre el archivo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variable_tree.getroot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 el elemento que envuelve todo (el elemento raíz) en una lista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atributo1=“valor” atributo2=valor&gt;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elemento 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nombre del tag del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raiz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variable_root.attrib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los atributos del fichero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(“tag”).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childtag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 primera ocasión en que el tag de un elemento coincida con el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(“tag”).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childtag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elementos cuyos tag coincide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5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MySQL Connector/Python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5564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Conectar a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importar MySQL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Connector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-connector-Python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conectar a una base de datos: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mysql.connector.connect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AlumnaAdalab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host='127.0.0.1’,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nombre_BBDD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errores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 usar en un try/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cnx.close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desconectar de la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Realizar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queries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crear el objeto cursor que nos permite comunicar con la base de datos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variable_cursor.close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desconectar el cursor</a:t>
                      </a:r>
                      <a:endParaRPr lang="es-ES" sz="7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(“SQL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ejecutar el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devuelve una lista de tuplas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sacar fechas en el formato AAAA-MM-DD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datetime.date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(AAAA, M, D)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formato de fecha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“SQL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%s AND %s”)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dinamica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(variable1, variable2))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valores que van en lugar de los %s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DATABASES")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tablas de la BBDD indicado en la conexión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(“SHOW COLUMNS FROM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bbdd.table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columnas de la tabla especificada; hay que conectarse a la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information_schema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Argumentos cursor: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]...])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buffered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todas las filas de la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raw=True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 cursor no realizará las conversiones automáticas entre tipos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las filas como diccionarios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named_tuple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las filas como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tuples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cursor_class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argumento que se puede usar para indicar que subclase queremos usar para instanciar el nuevo cursor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FD9CAD-87F7-EF3E-2CB8-42A5C2F93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286371"/>
              </p:ext>
            </p:extLst>
          </p:nvPr>
        </p:nvGraphicFramePr>
        <p:xfrm>
          <a:off x="11376837" y="0"/>
          <a:ext cx="3023377" cy="811043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7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MySQL Connector/Python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 resultados de una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endParaRPr kumimoji="0" lang="es-E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variable_cursor.fetchone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primer resultado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resultados como iterable – cada fila es una tupla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Pandas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SQL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pandas as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variable_resultado_fetchall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[‘columna1’, ‘columna2’, ...])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query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query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variable_df.to_csv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(“nombre_archivo.csv”)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en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csv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variable_df.to_string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variable_df.to_latex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facilite la inserción en un documento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latex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 y alterar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(“CREATE DATABASE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nombre_BBDD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(“CREATE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TIPO, nombre_columna2 TIPO2)”)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(“ALTER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ALTERACIONES”)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“INSERT INTO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(columna1, columna2) VALUES (%s, %s)”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(valor1, valor2)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 método: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“UPDATE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nuevo_valor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 WHERE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“valor”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múltiples filas a una tabla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((valor1columna1, valor1columna2), (valor2columna1, valor2columna2))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variable_cursor.executemany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variable_conexion.commit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después de ejecutar la inserción, para que los cambios efectúen en la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variable_conexion.rollback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puede usar después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antes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commit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deshacer los cambios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variable_cursor.rowcount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“mensaje”)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imprimir el número de filas en las cuales se han tomado la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 registros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“DROP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Añadir errores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usar try/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err: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print(err)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print("Error Code:",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err.errno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print("SQLSTATE",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err.sqlstate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print("Message", err.msg)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5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80506"/>
              </p:ext>
            </p:extLst>
          </p:nvPr>
        </p:nvGraphicFramePr>
        <p:xfrm>
          <a:off x="-2" y="6262"/>
          <a:ext cx="2799081" cy="808886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9908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051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7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Series: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estructuras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una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dimension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192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vac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ía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(array, index = [‘a’, ‘b’, ‘c’...])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misma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longitude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escalar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longitude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indices</a:t>
                      </a:r>
                      <a:endParaRPr lang="en-GB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Acceder 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serie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serie.index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serie.values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serie.shape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(no.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serie.size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tama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ño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serie.dtypes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i,j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i:m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 +-*/ serie2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/divide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entre las dos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serie1.add(serie2,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serie1.sub(serie2,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seria2 de la serie1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serie1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con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*usar 1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conservar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serie1 entre las de la serie2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divide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serie1.mod(serie2,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modulo (division sin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serie1.pow(serie2,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calcula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exponencial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serie1.ge(serie2)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serie1.le(serie2)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menor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booleanos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&lt; &gt; &gt;= &lt;= ==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serie1[serie1 &lt; &gt; &gt;= &lt;= ==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solo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np.nan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serie.isnull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(“”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serie.notnull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(“”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89BD1F-27A6-41C8-A086-91A430A0D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483476"/>
              </p:ext>
            </p:extLst>
          </p:nvPr>
        </p:nvGraphicFramePr>
        <p:xfrm>
          <a:off x="2799080" y="5703"/>
          <a:ext cx="3030220" cy="206062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02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46472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796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(data, index, columns)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NumPy Array,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0-(n-1), 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index =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“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etiquetas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”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columns =[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poner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indices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C92486-6146-5DDB-06F2-1B8AEEABB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200234"/>
              </p:ext>
            </p:extLst>
          </p:nvPr>
        </p:nvGraphicFramePr>
        <p:xfrm>
          <a:off x="2799078" y="2066324"/>
          <a:ext cx="3030220" cy="602683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02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9611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carga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187464"/>
                  </a:ext>
                </a:extLst>
              </a:tr>
              <a:tr h="5757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Carga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Comma Separated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“;”)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index_col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0)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pd.read_excel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/nombre_archivo.xlsx”)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sale “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ImportError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:...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terminal: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pip3 install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JavaScript Object Notation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crudo)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[‘data’].apply(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pd.Series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legible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pd.read_clipboard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=‘\t’)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clipboard;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podria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\n ; ,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nombre_archivo.pkl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wb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pickle.dump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df,f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pone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pkl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pd.read_pickle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/nombre_archivo.csv’).head(n)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pickle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Guardado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csv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df.to_excel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/nombre_archivo.xlsx’)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df.to_pickle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nombre_archivo.pkl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pickle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ExcelWriter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pd.ExcelWriter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(“ruta/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archivo.ext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 as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df.to_Excel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nombre_hoja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‘nombre’)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una hoja de Excel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60686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6F608F-C80C-6828-F6EC-1299E604D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270610"/>
              </p:ext>
            </p:extLst>
          </p:nvPr>
        </p:nvGraphicFramePr>
        <p:xfrm>
          <a:off x="5829299" y="1"/>
          <a:ext cx="2895601" cy="339341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9560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7409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exploracion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9766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tail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últimas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sample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uno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shape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úmero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filas y 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 nombres de las 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describe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evuelve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un resumen de los principales estadísticos de las columnas numéricas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resumen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unique()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df.nombre_columna.unique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 de la columna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value_counts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df.nombre_columna.value_counts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recuento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 en orden descendente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</a:t>
                      </a:r>
                      <a:r>
                        <a:rPr lang="en-AU" sz="8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duplicated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().sum()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duplicadas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duplicadas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drop_duplicates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0D39B14-E76A-A417-68DD-BD27469EE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509598"/>
              </p:ext>
            </p:extLst>
          </p:nvPr>
        </p:nvGraphicFramePr>
        <p:xfrm>
          <a:off x="8724895" y="0"/>
          <a:ext cx="2399241" cy="36677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9924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18291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Tipos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0379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Pandas: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object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int64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float64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datetime,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timedelta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[ns]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df_tipo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df.select_dtypes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(include = 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’]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’].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astype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’, copy = True, errors = ‘ignore’)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convierte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copy = True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copia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copy = False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cuidado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propagarse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objetos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pandas*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errors = ignore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omita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excepciones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caso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error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objeto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errors = raise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permite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generen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excepciones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pd.options.display.max_columns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None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ejecutar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antes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df.head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pd.set_option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display.precision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", 2)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5AF5A4B-11F5-93E7-8E02-438332E27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790360"/>
              </p:ext>
            </p:extLst>
          </p:nvPr>
        </p:nvGraphicFramePr>
        <p:xfrm>
          <a:off x="5829298" y="6043380"/>
          <a:ext cx="2895602" cy="206062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9560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7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Sidetable</a:t>
                      </a:r>
                      <a:r>
                        <a:rPr lang="en-AU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AU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r>
                        <a:rPr lang="en-AU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lang="en-A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804081"/>
                  </a:ext>
                </a:extLst>
              </a:tr>
              <a:tr h="17935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df.stb.freq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’])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informacion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sobre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frecuencia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ocurrencia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categoría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variable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categorica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thresh = 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limita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mostrados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ás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frecuentes hasta un umbral de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n% cumulative y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agrupando los restantes bajo la etiqueta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“other”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other_label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’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etiqueta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‘other’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value = 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’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especificada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df.stb.freq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([‘columna1’, ‘columna2’])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combina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frecuencias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subcategories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df.stb.missing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’]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informacion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sobre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frequencia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07524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F96D1A8-08C8-413C-3195-221C6AEF2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47351"/>
              </p:ext>
            </p:extLst>
          </p:nvPr>
        </p:nvGraphicFramePr>
        <p:xfrm>
          <a:off x="11124141" y="0"/>
          <a:ext cx="3276072" cy="810765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7607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198220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Valores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nulos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254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Identificar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isnull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 o False seg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 cada valor es nulo o no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df.isnull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_%_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df.isnull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 /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df.shape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[0] * 100).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reset_index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_%_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nulos.columns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‘%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porcentajes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axis=b, subset=[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lista_de_columnas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], how=)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how = ‘any’ | ‘all’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‘any’: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algun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NA, 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fila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all: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NA, 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fila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subset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np.nan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significa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“not a number”; es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num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érico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valores nulos en columnas tipo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endParaRPr lang="es-E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NaT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valores nulos tipo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endParaRPr lang="es-E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texto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“n/a”, 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”, “nan”, “null”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strings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normalmente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convierten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automaticamente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np.nan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99999 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00000 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integers que se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convertir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endParaRPr lang="en-GB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(‘archivo.csv’,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na_values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[‘n/a’]) 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fillna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np.nan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strings ‘n/a’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np.nan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cargar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df.fillna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=n, axis=b, 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inplace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=True)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reemplazar todos los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el valor que especifiquemos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[‘columna’].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fillna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[‘columna’].median, axis=b, 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inplace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=True)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reemplazar los nulos de una columna por la mediana de esa columna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value=n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es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queremos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reemplazar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un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escalar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endParaRPr lang="en-GB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axis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 (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df.replace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valor_nulo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=True, regex=False)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nuevo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Imputacion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nulos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sklearn.impute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SimpleImputer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SimpleImputer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(strategy=‘mean’,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missing_values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np.nan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metodo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especificando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imputer.fit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[‘columna1’])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aplicamos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imputer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[‘media_columna1’]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imputer.transform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[[‘price’]])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rellena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hemos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sklearn.experimental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enable_iterative_imputer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sklearn.impute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IterativeImputer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IterativeImputer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n_nearest_features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=n,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imputation_order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='ascending’)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n_nearest_features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None;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utilizar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estimar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imputation_order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ascendente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imputacion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imputer.fit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aplicamos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imputer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df_datos_trans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imputer.transform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 columns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df_numericas.columns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transformados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metemos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sklearn.impute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kumimoji="0" lang="en-GB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KNNImputer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imputerKNN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KNNImputer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n_neighbors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=5)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imputerKNN.fit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numericas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df_knn_imp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imputerKNN.transform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df_numericas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), columns =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numericas.columns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transformados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metemos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original</a:t>
                      </a:r>
                      <a:endParaRPr lang="en-GB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28E95061-8684-583C-96CF-04859048A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713540"/>
              </p:ext>
            </p:extLst>
          </p:nvPr>
        </p:nvGraphicFramePr>
        <p:xfrm>
          <a:off x="5829294" y="3393416"/>
          <a:ext cx="2895602" cy="264800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9560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395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n-AU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estadistica</a:t>
                      </a:r>
                      <a:endParaRPr lang="en-A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804081"/>
                  </a:ext>
                </a:extLst>
              </a:tr>
              <a:tr h="23084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[‘columna’].mean()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| median() |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|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 la media/moda/mediana/variación/desviación estándar de los valores de una columna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[‘columna1’].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[‘columna2’]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matriz_correlacion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df_crosstab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pd.crosstab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[‘columna1’],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[‘columna2’],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valores en porcentajes (por uno)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totales y subtotales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media_ponderada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np.average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weights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w)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 la media ponderada según los pesos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percentil_n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[‘columna’], n)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el valor en el percentil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q3, q1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"], [75, 25])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los tercer y primer cuartiles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0752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911FEC4-3293-41F2-11E8-FF39210D6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27788"/>
              </p:ext>
            </p:extLst>
          </p:nvPr>
        </p:nvGraphicFramePr>
        <p:xfrm>
          <a:off x="8724895" y="3667736"/>
          <a:ext cx="2399241" cy="443626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99241">
                  <a:extLst>
                    <a:ext uri="{9D8B030D-6E8A-4147-A177-3AD203B41FA5}">
                      <a16:colId xmlns:a16="http://schemas.microsoft.com/office/drawing/2014/main" val="879612550"/>
                    </a:ext>
                  </a:extLst>
                </a:gridCol>
              </a:tblGrid>
              <a:tr h="26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Outliers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1786"/>
                  </a:ext>
                </a:extLst>
              </a:tr>
              <a:tr h="4168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Calcular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estandares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media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df.column.mean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desviacion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df.column.std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lcb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media –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desviacion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*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ucb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media +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desviacion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*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Outliers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outlier_step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1.5 * IQR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calcular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outlier step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outliers_data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’] &lt; Q1 –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outlier_step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 |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’] &gt; Q3 +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outlier_step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)]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identificar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fuera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maximo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hasta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minimo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lista_outliers_index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list(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outliers_data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. index)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outliers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9BDB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outliers_data.shape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[0] &gt; 0:         </a:t>
                      </a:r>
                    </a:p>
                    <a:p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    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dicc_indices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[key] = (list(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outliers_data.index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 de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GB" sz="700" b="1" kern="1200" dirty="0">
                        <a:solidFill>
                          <a:schemeClr val="tx1"/>
                        </a:solidFill>
                        <a:highlight>
                          <a:srgbClr val="FF9BDB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dicc_indices.values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e.g.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</a:t>
                      </a:r>
                    </a:p>
                    <a:p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 comprehension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df_sin_outliers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df.drop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 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nuevo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sin outliers</a:t>
                      </a:r>
                    </a:p>
                    <a:p>
                      <a:endParaRPr lang="en-GB" sz="700" b="1" kern="1200" dirty="0">
                        <a:solidFill>
                          <a:schemeClr val="tx1"/>
                        </a:solidFill>
                        <a:highlight>
                          <a:srgbClr val="FF9BDB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Reemplazar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Outliers</a:t>
                      </a:r>
                    </a:p>
                    <a:p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k, v in 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dicc_indices.items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media = 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[k].mean()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i in v: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i,k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 = media reemplazar </a:t>
                      </a:r>
                      <a:r>
                        <a:rPr lang="es-ES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outliers</a:t>
                      </a:r>
                      <a:r>
                        <a:rPr lang="es-ES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por la media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68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89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B75CF0C-07AA-195F-D275-6C53D4471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637381"/>
              </p:ext>
            </p:extLst>
          </p:nvPr>
        </p:nvGraphicFramePr>
        <p:xfrm>
          <a:off x="-2" y="6265"/>
          <a:ext cx="3381377" cy="461321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8137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5971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4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7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65352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65352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Union de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7865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comun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df_union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pd.concat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([df1, df2, df3], axis=b, join = ‘inner/outer’,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ignore_index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True/False)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axis = 0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van uno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encima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formatos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compatible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axis = 1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van uno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relacionados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tenga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sentido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join = ‘inner’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solo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quedan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join = ‘outer’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ignore_index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True/False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 False;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 True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índices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la union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union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.merge()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df1.merge(df2, on = 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inner merge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pd.merge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(left = df1, right = df2, how=‘left’,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left_on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‘columna_df1’,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right_on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‘columna_df2’)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 merge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how = ‘left’ | ‘right’ | ‘outer’ | ‘inner’ | ‘cross’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[columna1, columna2, etc]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llaman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left_on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columna_df1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right_on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columna_df2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donde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merge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suffixes = [‘left’, ‘right’]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nada,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sufijo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duplicadas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.join()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df1.join(df2, on = 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how = ‘left’)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inner merge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how = ‘left’ | ‘right’ | ‘outer’ | ‘inner’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left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queremos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union;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tener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mismo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lsuffix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‘string’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rsuffix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‘string’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nada,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sufijo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duplicadas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63BAA6-B8C1-3132-D711-DB8C2996B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73500"/>
              </p:ext>
            </p:extLst>
          </p:nvPr>
        </p:nvGraphicFramePr>
        <p:xfrm>
          <a:off x="8625436" y="4279495"/>
          <a:ext cx="2946648" cy="381993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4664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3755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Apply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3536175">
                <a:tc>
                  <a:txBody>
                    <a:bodyPr/>
                    <a:lstStyle/>
                    <a:p>
                      <a:pPr marL="0" indent="0">
                        <a:spcAft>
                          <a:spcPts val="200"/>
                        </a:spcAft>
                        <a:buFontTx/>
                        <a:buNone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toma una función como argumento y la aplica a lo largo de un eje del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columna_nueva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[‘col_1’].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(función)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 una columna nueva con los valores de otra columna transformados según la función indicada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columna_nueva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[‘col_1’].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(lambda x: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x.método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1)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 una columna nueva con los valores de otra columna transformados según la lambda indicada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columna_nueva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df.apply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(lambda nombre: función(nombre[‘columna1’], nombre[‘columna2’]), axis = b)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 una columna nueva usando una función que coge dos parámetros (columna 1 y columna2)</a:t>
                      </a:r>
                      <a:endParaRPr lang="es-E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pd.applymap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se puede aplicar solo a todo el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df.applymap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na_action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**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solo lo podremos aplicar a una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columa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en particular.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MiColumna.map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na_action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=None)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apply() con datetime</a:t>
                      </a:r>
                    </a:p>
                    <a:p>
                      <a:pPr>
                        <a:spcAft>
                          <a:spcPts val="200"/>
                        </a:spcAft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columna_fecha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columna_fecha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.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pd.to_datetime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una columna de datos tipo fecha en el formato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sacar_año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(x):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x.strftime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(“%Y”)</a:t>
                      </a:r>
                    </a:p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columna_año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= 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columna_fecha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 .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apply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sacar_año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 una columna nueva del año solo usando un método de la librería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(“%B”) para meses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6B21333D-1DDD-01DE-351E-4CB183BC9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197583"/>
              </p:ext>
            </p:extLst>
          </p:nvPr>
        </p:nvGraphicFramePr>
        <p:xfrm>
          <a:off x="11572082" y="8264"/>
          <a:ext cx="2828131" cy="26618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2813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27306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Cambiar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valores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390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Reemplazar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valores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basados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indices y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condiciones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indices_filtrados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indices_filtrados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Reemplazar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valores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basados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metodos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NumPy: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to_replace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value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cierto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to_replace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value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cierto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[[“columna1”, “columna2”]] =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[[“columna1”, “columna2”]].</a:t>
                      </a:r>
                      <a:r>
                        <a:rPr lang="en-GB" sz="8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replace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r“string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”, “string", regex=True)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patron/string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multiples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+ x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x (o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1DFA6-77AE-156A-F2DF-ACA1DA1F0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194388"/>
              </p:ext>
            </p:extLst>
          </p:nvPr>
        </p:nvGraphicFramePr>
        <p:xfrm>
          <a:off x="5876924" y="5703"/>
          <a:ext cx="2748511" cy="315270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4851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48992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Filtrados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8885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pandas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filtrar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(patron, regex = True,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False)]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patron de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(“substring”, case = False, regex = False)]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substring,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case sensitive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(“substring”, case = False, regex = False)]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substring,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case sensitive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notnull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”])]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D626B69-FDAC-CF29-55AA-8EF31A0E9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13921"/>
              </p:ext>
            </p:extLst>
          </p:nvPr>
        </p:nvGraphicFramePr>
        <p:xfrm>
          <a:off x="5876923" y="3158405"/>
          <a:ext cx="2748512" cy="494101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4851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9038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Cambiar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columnas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4641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lista_columnas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df.columns.to_list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utilizando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o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sustituir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existente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cambia a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es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reset_index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vuelva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ser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Renombrar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rename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{“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”: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nombre_nueva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”},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comprehension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existentes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{col :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col.upper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for col in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rename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[“columna1”, “columna2”], axis = b,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Reordenar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lista_reordenada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reordenada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A990757-18C3-BF5E-4011-246D2A838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112888"/>
              </p:ext>
            </p:extLst>
          </p:nvPr>
        </p:nvGraphicFramePr>
        <p:xfrm>
          <a:off x="3381375" y="0"/>
          <a:ext cx="2495547" cy="508070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9554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5515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Subsets: loc 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iloc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4521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etiqueta_fila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campo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etiqueta_fila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”,:]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[:,“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indice_fila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campo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indice_fila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:]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[:,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campo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lista_etiquetas_filas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], 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lista_etiquetas_columnas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lista_indices_filas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], 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lista_indices_columnas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usar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indices/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dentro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loc/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iloc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comparativos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x) &amp;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== y)]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(and)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x) |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== y)]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df.etiqueta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 x), :]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iloc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acepta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Serie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booleana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hay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convertirla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04A683A-9331-8C86-230B-8C435F7CA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54374"/>
              </p:ext>
            </p:extLst>
          </p:nvPr>
        </p:nvGraphicFramePr>
        <p:xfrm>
          <a:off x="8625437" y="0"/>
          <a:ext cx="2946648" cy="428242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4664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Crear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columnas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551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ratios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columna?ratio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"] =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df.apply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(lambda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[“columna1"] /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[“columna2"], axis =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porcentajes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porcentaje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(columna1, columna2):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return (columna1 * 100) / columna2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[“columna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_%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"] =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df.apply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(lambda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porcentaje(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[“columna1"], datos[“columna2"]), axis =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np.where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&gt; n,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categoria_if_true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categoria_if_false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np.select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lista_de_condiciones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lista_de_opciones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multiples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condiciones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columna_nueva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pd.cut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”], bins = 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n,m,l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..], labels = [‘a’, ‘b’, ‘c’])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(n-m, m-l, etc),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indica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con labels 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 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+ x)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+ x)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ser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longitud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df.insert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allow_duplicates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False)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AAAD56-0C41-8427-46B8-392E61441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083618"/>
              </p:ext>
            </p:extLst>
          </p:nvPr>
        </p:nvGraphicFramePr>
        <p:xfrm>
          <a:off x="-2" y="4619477"/>
          <a:ext cx="3381377" cy="348051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722876">
                  <a:extLst>
                    <a:ext uri="{9D8B030D-6E8A-4147-A177-3AD203B41FA5}">
                      <a16:colId xmlns:a16="http://schemas.microsoft.com/office/drawing/2014/main" val="1721145228"/>
                    </a:ext>
                  </a:extLst>
                </a:gridCol>
                <a:gridCol w="1658501">
                  <a:extLst>
                    <a:ext uri="{9D8B030D-6E8A-4147-A177-3AD203B41FA5}">
                      <a16:colId xmlns:a16="http://schemas.microsoft.com/office/drawing/2014/main" val="2223107836"/>
                    </a:ext>
                  </a:extLst>
                </a:gridCol>
              </a:tblGrid>
              <a:tr h="26861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By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701250"/>
                  </a:ext>
                </a:extLst>
              </a:tr>
              <a:tr h="172782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columna_categor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DataFrameGroupBy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agrupa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los valores de la columna indicada (o múltiples columnas en una lista)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df_groupby.ngroups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grupos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df_groupby.groups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 son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categorías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df_grupo1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df_groupby.get_group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(“grupo1”)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grupo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grupo1)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álculos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groupby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columna_categor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”).mean()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uméricos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por categoría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columna_categor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”)[“columna1”].mean()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20161"/>
                  </a:ext>
                </a:extLst>
              </a:tr>
              <a:tr h="647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número de observaciones no nulas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describe()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resumen de los principales estadísticos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suma de todos los valores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media de los valores</a:t>
                      </a:r>
                    </a:p>
                  </a:txBody>
                  <a:tcPr marL="63991" marR="63991" marT="0" marB="0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63991" marR="6399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9509"/>
                  </a:ext>
                </a:extLst>
              </a:tr>
              <a:tr h="83613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columna_categor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False) 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agg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‘estadistico1’, nombre_columna2 = ‘estadistico2’])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ñade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columnas con los cálculos de los estadísticos especificados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False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tener en cuenta los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los cálculos (por defecto es True)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26555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5CFD36A-B43B-EF62-D02E-66F0A99FA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346449"/>
              </p:ext>
            </p:extLst>
          </p:nvPr>
        </p:nvGraphicFramePr>
        <p:xfrm>
          <a:off x="3381374" y="5080703"/>
          <a:ext cx="2495548" cy="301564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9554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0956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Filtrados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751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comparaci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multiples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logicos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&amp;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[“columna2”]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&amp;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[“columna3”] &gt; n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parentesis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|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 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df_filtrado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~(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410F5E4-AA8B-519B-7D62-B872D620C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061960"/>
              </p:ext>
            </p:extLst>
          </p:nvPr>
        </p:nvGraphicFramePr>
        <p:xfrm>
          <a:off x="11572078" y="2670161"/>
          <a:ext cx="2828131" cy="16712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2813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21168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datetime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139936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datetime.now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fecha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actual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timedelta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representa una duración la diferencia entre dos instancias; n es un numero de días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datetime.strftime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variable_fecha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'%Y-%m-%d’)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 la fecha al formato indicado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ayer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datetime.now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-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timedelta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ayer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datetime.strftime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(ayer, '%Y-%m-%d’)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["fecha"] = ayer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 una columna con la fecha de ayer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C3B0AD-6D6F-AD8C-2677-DC8FF3A53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332799"/>
              </p:ext>
            </p:extLst>
          </p:nvPr>
        </p:nvGraphicFramePr>
        <p:xfrm>
          <a:off x="11572078" y="4341458"/>
          <a:ext cx="2828136" cy="376403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4468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683455">
                  <a:extLst>
                    <a:ext uri="{9D8B030D-6E8A-4147-A177-3AD203B41FA5}">
                      <a16:colId xmlns:a16="http://schemas.microsoft.com/office/drawing/2014/main" val="2176575875"/>
                    </a:ext>
                  </a:extLst>
                </a:gridCol>
              </a:tblGrid>
              <a:tr h="262757">
                <a:tc gridSpan="2"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APIs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44576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requests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realizar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HTTP 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URL,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web scraping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‘enlace’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enlace de la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header = {}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realizadas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credenciales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requests.get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header = header)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pedimos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API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variables = {‘parametro1’:‘valor1’, ‘parametro2’:‘valor2’}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request.get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params=variables)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pedimos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API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pasamos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response.status_code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status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response.reason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motive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estado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response.text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pd.json_normalize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response.json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C637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Codigos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respuesta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HTTP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1041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1XX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respuesta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correcta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2XX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exito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 OK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creado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202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aceptado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204 sin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3XX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redireccion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4XX error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durante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peticion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incorrecta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402 sin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autorizacion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403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prohibido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404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encontrado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5XX error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servidor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501 error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interno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servidor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503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servicio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disponible</a:t>
                      </a: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772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34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91507"/>
              </p:ext>
            </p:extLst>
          </p:nvPr>
        </p:nvGraphicFramePr>
        <p:xfrm>
          <a:off x="0" y="-71"/>
          <a:ext cx="2686050" cy="809949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8605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447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5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940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Matplotlib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7940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es-ES" sz="1200" b="1" dirty="0" err="1">
                          <a:solidFill>
                            <a:schemeClr val="tx1"/>
                          </a:solidFill>
                        </a:rPr>
                        <a:t>áficas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0570"/>
                  </a:ext>
                </a:extLst>
              </a:tr>
              <a:tr h="7202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matplotlib.pyplot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plt.rcParams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["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figure.figsize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 = (10,8)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plt.figure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figsize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dibujando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marco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n es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anchura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m es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altura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pulgadas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plt.show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básicas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Bar </a:t>
                      </a:r>
                      <a:r>
                        <a:rPr kumimoji="0" lang="es-ES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[“columna2”])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Horizontal bar </a:t>
                      </a:r>
                      <a:r>
                        <a:rPr kumimoji="0" lang="es-E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plt.barh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[“columna2”])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horizontales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Stacked</a:t>
                      </a: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bar </a:t>
                      </a:r>
                      <a:r>
                        <a:rPr kumimoji="0" lang="es-E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y, label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(x2, y2, bottom = y, label = ‘etiqueta2’)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apiladas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visualizar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variables juntas; y indica la barra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referencia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Scatter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plt.scatter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[“columna2”])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dispersión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estadísticas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Histogram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plt.hist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[‘columna1’], bins = 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histograma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distribución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Box Plot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plt.boxplot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[‘columna1’])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cajas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estudiar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caracteristicas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el mínimo es lo mismo que Q1 - 1.5 * IQR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el máximo es lo mismo que Q3 + 1.5 * IQR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Pie Chart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plt.pie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labels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radius = 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áfico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sectores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agrupado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n 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tama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ño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Violin Plot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plt.violinplot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showmedians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showmeans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violin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la media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CAC37DF8-0C52-4A19-DEF3-D8B7660B8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99981"/>
              </p:ext>
            </p:extLst>
          </p:nvPr>
        </p:nvGraphicFramePr>
        <p:xfrm>
          <a:off x="2686047" y="3"/>
          <a:ext cx="2882298" cy="517165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4114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441149">
                  <a:extLst>
                    <a:ext uri="{9D8B030D-6E8A-4147-A177-3AD203B41FA5}">
                      <a16:colId xmlns:a16="http://schemas.microsoft.com/office/drawing/2014/main" val="1099328592"/>
                    </a:ext>
                  </a:extLst>
                </a:gridCol>
              </a:tblGrid>
              <a:tr h="252215">
                <a:tc gridSpan="2"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Personalización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29345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facecolor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relleno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edgecolor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bordes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Scatter Plots: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'].map(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{“valor1”: “color1”, “valor1”: “color1”}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colores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plt.xlabel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etiqueta_eje_x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plt.ylabel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etiqueta_eje_y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plt.legend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[‘label1’, ‘label2’, etc)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leyenda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plt.legend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bbox_to_anchor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(1, 1)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leyenda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plt.title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 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plt.xlim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ínimo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m es el máximo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plt.ylim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ínimo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m es el máximo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plt.grid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ícula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fondo de la figura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coge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ámetros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linestyle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“solid”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“dashed”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dashdot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“dotted”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linewidth = 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anchura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marker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marcador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plt.scatter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plt.plot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1018606">
                <a:tc>
                  <a:txBody>
                    <a:bodyPr/>
                    <a:lstStyle/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".“ Punto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"," Pixel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"o"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Circulo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"v"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abajo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"^"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arriba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"&lt;"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izquierda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"&gt;"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derecha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"8"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Octágono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"s"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Cuadrado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"p"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Pentágono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"P" Más (relleno)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"*" Estrella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"h"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Hexágono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"H"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Hexágono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"+" Más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"x" x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"X" x (relleno)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"D" Diamante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"d"  Diamante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653468"/>
                  </a:ext>
                </a:extLst>
              </a:tr>
              <a:tr h="52855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Exportar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figuras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plt.savefig</a:t>
                      </a:r>
                      <a:r>
                        <a:rPr kumimoji="0" lang="fr-F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fr-F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nombre_de_la_figura.extension</a:t>
                      </a:r>
                      <a:r>
                        <a:rPr kumimoji="0" lang="fr-F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508150"/>
                  </a:ext>
                </a:extLst>
              </a:tr>
            </a:tbl>
          </a:graphicData>
        </a:graphic>
      </p:graphicFrame>
      <p:pic>
        <p:nvPicPr>
          <p:cNvPr id="5" name="Picture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34B37065-4373-1EE8-ED89-E192AAEEB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6" y="5562274"/>
            <a:ext cx="1979600" cy="1334079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400C423-095C-CAD1-E7D3-899B40102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585998"/>
              </p:ext>
            </p:extLst>
          </p:nvPr>
        </p:nvGraphicFramePr>
        <p:xfrm>
          <a:off x="5568344" y="1"/>
          <a:ext cx="2986663" cy="809413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86663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979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Seaborn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4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 </a:t>
                      </a:r>
                      <a:r>
                        <a:rPr kumimoji="0" lang="es-E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sns.lineplot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y = ‘columna2’,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ci = None)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lineal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 = None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que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confianza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hue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Scatter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sns.scatterplot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y = ‘columna2’,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dispersión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Swarm</a:t>
                      </a: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s-E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sns.swarmplot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y = ‘columna2’,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dispersión donde los marcadores no se solapan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Count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sns.countplot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 barras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cuenta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órica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o y,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hue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Histogram</a:t>
                      </a:r>
                      <a:endParaRPr kumimoji="0" lang="es-ES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sns.histplot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‘columna3’,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kde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bins = 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histograma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distribución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kde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distribucion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Box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sns.boxplot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cajas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por defecto se muestra con orientación horizontal – usar eje y para orientación vertical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Catplot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sns.catplot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y = ‘columna2’,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kind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relacion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numerica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kind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‘box’ | ‘bar’ | ‘violín’ | ‘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boxen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| ‘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point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por defecto es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strip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plot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Pairplot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sns.pairplot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hue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kind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 histogramas y diagramas de dispersión de todas las variables numéricas de las que disponga el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dataset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el que estemos trabajando;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hue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opcional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kind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| ‘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kde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| ‘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| ‘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| ‘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point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por defecto es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Heatmap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sns.heatmap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cmap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color_palette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annot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-1,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1)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heatmap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escala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refleja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annot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aparezcan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vmin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vmax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establecen la escala de color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Regplot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sns.regplot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y = ‘columna2’,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scatter_kws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’:‘blue’},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line_kws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’; ‘blue’})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la línea de regresión; nos permite encontrar la mejor función de la recta que permite predecir el valor de una variable sabiendo los valores de otra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Jointplot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sns.jointplot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‘columna1’, y = ‘columna2’, data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‘blue’, kind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scatterplot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regplot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histogramas pegados en los lados para cada variable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71082B8-0300-4F46-7FDC-CB3D3A412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90844"/>
              </p:ext>
            </p:extLst>
          </p:nvPr>
        </p:nvGraphicFramePr>
        <p:xfrm>
          <a:off x="11437301" y="0"/>
          <a:ext cx="2962910" cy="491959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6291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9456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Usos</a:t>
                      </a: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gráficas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4655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Barras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EE31242-07EB-F589-FC29-FB0325C34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9207"/>
              </p:ext>
            </p:extLst>
          </p:nvPr>
        </p:nvGraphicFramePr>
        <p:xfrm>
          <a:off x="8555006" y="5292"/>
          <a:ext cx="2882295" cy="334437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8229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7650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Personalización</a:t>
                      </a: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Seaborn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30767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etiqueta_eje_x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etiqueta_eje_y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fig.set_title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la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sns.set</a:t>
                      </a:r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fr-F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font_scale</a:t>
                      </a:r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=2)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order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df.sort_values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columnay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ascending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=False)[‘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columnax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order =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df_emp.sort_values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('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categoría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ascending = False)['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id_empleado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plt.rcParams.update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({'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font.size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': 22}) font size general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Calcular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estandares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media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df.column.mean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desviacion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df.column.std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highlight>
                          <a:srgbClr val="03D3FD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lcb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 = media –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desviacion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 *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ucb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 = media +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desviacion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 *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highlight>
                          <a:srgbClr val="03D3FD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fig.axvline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(x=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lcb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, c=‘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color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’, label=‘99 inferior’)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fig.axvline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(x=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ucb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, c=‘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color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03D3FD"/>
                          </a:highlight>
                          <a:latin typeface="Consolas" panose="020B0609020204030204" pitchFamily="49" charset="0"/>
                        </a:rPr>
                        <a:t>’, label=‘99 superior’)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12B07D2-2350-7403-2165-E0155F71A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503385"/>
              </p:ext>
            </p:extLst>
          </p:nvPr>
        </p:nvGraphicFramePr>
        <p:xfrm>
          <a:off x="2686047" y="5171656"/>
          <a:ext cx="2882298" cy="292247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82298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72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Multigr</a:t>
                      </a:r>
                      <a:r>
                        <a:rPr kumimoji="0" lang="es-E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endParaRPr kumimoji="0" lang="en-AU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26494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plt.subplots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numero_filas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numero_columnas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multiples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fig es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un array con subplots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tipo_grafica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detalles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set_title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set_xlabel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set_ylabel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set_xlim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(min, max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set_ylim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(min, max)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set_xticklabels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[‘column’], rotation = n)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y/o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rotacion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90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7BDC2F-E1F9-554C-9C46-2E6DB626F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840253"/>
              </p:ext>
            </p:extLst>
          </p:nvPr>
        </p:nvGraphicFramePr>
        <p:xfrm>
          <a:off x="0" y="0"/>
          <a:ext cx="2963984" cy="379095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6398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6117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NumPy (Numerical Python)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638116"/>
                  </a:ext>
                </a:extLst>
              </a:tr>
              <a:tr h="282984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Crear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20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unidimensional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([lista1, lista2])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([listadelistas1, listadelistas2])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np.arange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valor_final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np.eye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k = 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diagonal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np.identity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identidad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ceros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diagonal, de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A3A433-7157-4702-73FF-8DB530CB5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451376"/>
              </p:ext>
            </p:extLst>
          </p:nvPr>
        </p:nvGraphicFramePr>
        <p:xfrm>
          <a:off x="2963983" y="0"/>
          <a:ext cx="2855791" cy="8100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5579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8810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Indices, Subsets,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2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Indices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las indices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unidimensionales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array[:,:n]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hasta n-1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 = 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&gt; 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del array con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según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no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array[array &gt; n]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array[(array &gt; n) &amp; (array &lt; m)]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array;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usar | para “or”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nuevo_array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array.copy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array_bidimensional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arrays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ú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cambia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transposicion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especificemos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(0,1,2)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np.arange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(n).reshape((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np.reshape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np.swapaxes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intercambia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matriz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(z=0,y=1,x=2)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Otras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fila ordenados en orden ascendente por 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axis = 0)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columna ordenados en orden ascendente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(-array)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fila ordenados en orden descendente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np.round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decimals = x)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redondeados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x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decimales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np.round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decimals = x)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redondeados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x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decimales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np.where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x)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arrays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np.add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np.subtract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 del array1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np.multiply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np.divide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+ n, n * array, etc. -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algebraicos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188EB3-1D22-A1C1-3456-A699930F8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41785"/>
              </p:ext>
            </p:extLst>
          </p:nvPr>
        </p:nvGraphicFramePr>
        <p:xfrm>
          <a:off x="5819774" y="1801"/>
          <a:ext cx="2724447" cy="8100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2444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0202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Operaciones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estadísticas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y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matemáticas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0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estad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í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sticas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matemáticas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axis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bidimensionales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axis = 0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axis = 1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axis,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operaci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 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np.sum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axis = 0)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suma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axis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multidimensionales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0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dimensi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1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2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axis,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operaci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dimensi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n, fila 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(array_3D, axis = 0)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matrices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(array_3D, axis = 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 con parámetro del axis: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matrices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np.mean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media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np.std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desviac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ión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estándar de todo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np.var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varianza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todo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np.min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 valor mínimo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np.max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 valor máximo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np.sum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la suma de los elementos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np.cumsum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suma acumulada de los elementos a lo largo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np.cumprod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multiplicación acumulada de los elementos a lo largo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 sin parámetro del axis: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np.sqrt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raíz cuadrada no negativa de cada elemento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np.exp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exponencial de cada elemento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np.mod(array1, array2)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resto de la división entre dos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arrays</a:t>
                      </a:r>
                      <a:endParaRPr lang="es-E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np.mod(array1, n)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resto de la división entre el array y el valor de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np.cos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coseno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seno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tangente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5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comparación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bidimensionales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np.any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n)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cualquier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np.any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 &gt; n, axis = b)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fila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fila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n)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 &gt; n, axis = b)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fila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fila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064D30-8739-80FE-4F5E-1F4A3412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56812"/>
              </p:ext>
            </p:extLst>
          </p:nvPr>
        </p:nvGraphicFramePr>
        <p:xfrm>
          <a:off x="8544220" y="0"/>
          <a:ext cx="3038179" cy="379095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817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7447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conjuntos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5035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primera instancia de cada valor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return_inverse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return_counts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axis = b)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para arrays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unidimensionales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np.intersect1d(array1,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np.intersect1d(array1, array2,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return_indices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arrays y arrays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índices de cada valor, por array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np.union1d(array1,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 con los elementos resultantes de unir dos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únicos)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array1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np.setdiff1d(array1,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están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np.setxor1d(array1,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están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FAD1E4-8EEE-BE33-7349-D843ED0EC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193028"/>
              </p:ext>
            </p:extLst>
          </p:nvPr>
        </p:nvGraphicFramePr>
        <p:xfrm>
          <a:off x="0" y="3790950"/>
          <a:ext cx="2963984" cy="430220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63984">
                  <a:extLst>
                    <a:ext uri="{9D8B030D-6E8A-4147-A177-3AD203B41FA5}">
                      <a16:colId xmlns:a16="http://schemas.microsoft.com/office/drawing/2014/main" val="1041677340"/>
                    </a:ext>
                  </a:extLst>
                </a:gridCol>
              </a:tblGrid>
              <a:tr h="28137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NumPy Random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882377"/>
                  </a:ext>
                </a:extLst>
              </a:tr>
              <a:tr h="4020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np.random.seed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semilla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generador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para que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random que van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después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siempre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cogerán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“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aleatorios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arrays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np.random.random_sample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0-0.9999999...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=None)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 y 0.999999999999...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np.round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n)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 con floats de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decimales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np.random.uniform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size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uniforme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n y 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np.random.binomial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size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binomial; n es el numero total de pruebas; m es la probabilidad de éxito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np.random.normal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(loc = n, scale = m, size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 aleatorios de una distribución normal (curva de campana);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loc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la media;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la desviación estándar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np.random.permutation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un array con los mismos valores mezclados aleatoriamente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84924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1BF546-48FF-248E-12CD-A3C7E1C0F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907022"/>
              </p:ext>
            </p:extLst>
          </p:nvPr>
        </p:nvGraphicFramePr>
        <p:xfrm>
          <a:off x="11582399" y="1387"/>
          <a:ext cx="2817814" cy="808868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17814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8049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Estadística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0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7820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Tablas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absolutas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 número de veces que se repite un número en un conjunto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(‘columna’).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reset_index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relativas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las veces que se repite un número o categoría en un conjunto de datos respecto al total, en porcentajes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sin_str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.drop(‘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columna_str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axis=1)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frecuencia_relativa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df_group_sin_str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/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df.shape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[0] * 100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df_group_sin_strings.columns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frecuencia_relativa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Tablas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contingencia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tabla de frecuencias que cuenta todas las combinaciones posibles de cada pareja de valores de las columnas que estamos intentando comparar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df_crosstab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pd.crosstab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[‘columna1’],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[‘columna2’],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normalize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valores en porcentajes (por uno)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margins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los totales y subtotales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Coeficiente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correlación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Pearson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nos permite conocer la intensidad y dirección de la relación entre las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&gt; 0: correlación positiva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&lt; 0: correlación negativa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= 1 o -1: correlación total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coeficiente = 0: no existe relación lineal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[‘columna1’].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[‘columna2’]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calcula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matriz_correlacion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sns.heatmap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()[[‘column1’, ‘column2’]],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cmap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color_palette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annot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-1,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vmax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1)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heatmap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correlaciones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Sesgos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(skewness)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medida de la asimetría de la distribución de los valores de una variable alrededor de su valor medio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de sesgo positivo: sesgado a la derecha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de sesgo negativo: sesgado a la izquierda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valor de sesgo igual a 0: valores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simetricos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sns.displot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kde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 un histograma que muestra la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distribution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los valores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skew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skew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muestra el valor del sesgo de una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Intervalos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confianza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describe la variabilidad entre la medida obtenida en un estudio y la medida real de la población (el valor real)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scipy.stats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st.t.interval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(alpha = n,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’]-1, loc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np.mean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’]), scale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st.sem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’]))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9FF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el rango de valores para lo cual hay un n% de probabilidad que un valor real cae en ese rango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alpha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porcentaje de confianza (p.ej. 90%, 95%, o 99%)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los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loc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la desviación estándar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285C56D-8DF8-C51C-7271-379FDBF10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503431"/>
              </p:ext>
            </p:extLst>
          </p:nvPr>
        </p:nvGraphicFramePr>
        <p:xfrm>
          <a:off x="8544219" y="3790950"/>
          <a:ext cx="3038179" cy="43135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3817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8295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Estadística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B0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4045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Medidas de dispersión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Desviación respecto a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 diferencia en valor absoluto entre cada valor de los datos y su media aritmética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diferencias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 -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[‘columna’].mean()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desviación_media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np.abs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(diferencias)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Varianza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medida de dispersión; la variabilidad respecto a la media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Desviación estándar o desviación típica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 raíz cuadrada de la varianza; cuanto mayor sea, mayor será la dispersión o variabilidad en nuestros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Robustez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cuanto más cantidad de datos, más robustos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1/n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 n es el numero de registros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Coeficiente de variación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 cociente entre la desviación típica y la media; cuanto mayor sea, mayor será la dispersión en nuestros datos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/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[‘columna’].mean()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Percentiles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divide datos ordenados de menor a mayor en cien partes; muestra la proporción de datos por debajo de su valor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percentil_n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[‘columna’], n)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el valor en el percentil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Rangos intercuartílicos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medida de dispersión: diferencia entre cuartiles 75 y 25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q3, q1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np.percentile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"], [75, 25])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 los tercer y primer cuartiles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rango_intercuartílico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9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q3 - q1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00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22715</TotalTime>
  <Words>14468</Words>
  <Application>Microsoft Office PowerPoint</Application>
  <PresentationFormat>Custom</PresentationFormat>
  <Paragraphs>1169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García Valtanen</dc:creator>
  <cp:lastModifiedBy>Pablo García Valtanen</cp:lastModifiedBy>
  <cp:revision>103</cp:revision>
  <dcterms:created xsi:type="dcterms:W3CDTF">2023-03-03T14:24:35Z</dcterms:created>
  <dcterms:modified xsi:type="dcterms:W3CDTF">2023-04-26T16:21:09Z</dcterms:modified>
</cp:coreProperties>
</file>