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6" r:id="rId2"/>
    <p:sldId id="258" r:id="rId3"/>
    <p:sldId id="261" r:id="rId4"/>
    <p:sldId id="260" r:id="rId5"/>
    <p:sldId id="262" r:id="rId6"/>
  </p:sldIdLst>
  <p:sldSz cx="14400213" cy="8099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D3FD"/>
    <a:srgbClr val="FF9BDB"/>
    <a:srgbClr val="FEBED6"/>
    <a:srgbClr val="FF6ECB"/>
    <a:srgbClr val="FFABD5"/>
    <a:srgbClr val="FD9DC2"/>
    <a:srgbClr val="FD7BAD"/>
    <a:srgbClr val="6FF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 autoAdjust="0"/>
    <p:restoredTop sz="94601" autoAdjust="0"/>
  </p:normalViewPr>
  <p:slideViewPr>
    <p:cSldViewPr snapToGrid="0">
      <p:cViewPr varScale="1">
        <p:scale>
          <a:sx n="97" d="100"/>
          <a:sy n="97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CC11F-A8F4-4FDA-8981-FFBE029F8DEA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1327-4A50-4DF2-9247-AA681A2D1F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639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C1327-4A50-4DF2-9247-AA681A2D1F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18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325531"/>
            <a:ext cx="10800160" cy="2819800"/>
          </a:xfrm>
        </p:spPr>
        <p:txBody>
          <a:bodyPr anchor="b"/>
          <a:lstStyle>
            <a:lvl1pPr algn="ctr"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254073"/>
            <a:ext cx="10800160" cy="1955486"/>
          </a:xfrm>
        </p:spPr>
        <p:txBody>
          <a:bodyPr/>
          <a:lstStyle>
            <a:lvl1pPr marL="0" indent="0" algn="ctr">
              <a:buNone/>
              <a:defRPr sz="2834"/>
            </a:lvl1pPr>
            <a:lvl2pPr marL="539953" indent="0" algn="ctr">
              <a:buNone/>
              <a:defRPr sz="2362"/>
            </a:lvl2pPr>
            <a:lvl3pPr marL="1079906" indent="0" algn="ctr">
              <a:buNone/>
              <a:defRPr sz="2126"/>
            </a:lvl3pPr>
            <a:lvl4pPr marL="1619860" indent="0" algn="ctr">
              <a:buNone/>
              <a:defRPr sz="1890"/>
            </a:lvl4pPr>
            <a:lvl5pPr marL="2159813" indent="0" algn="ctr">
              <a:buNone/>
              <a:defRPr sz="1890"/>
            </a:lvl5pPr>
            <a:lvl6pPr marL="2699766" indent="0" algn="ctr">
              <a:buNone/>
              <a:defRPr sz="1890"/>
            </a:lvl6pPr>
            <a:lvl7pPr marL="3239719" indent="0" algn="ctr">
              <a:buNone/>
              <a:defRPr sz="1890"/>
            </a:lvl7pPr>
            <a:lvl8pPr marL="3779672" indent="0" algn="ctr">
              <a:buNone/>
              <a:defRPr sz="1890"/>
            </a:lvl8pPr>
            <a:lvl9pPr marL="4319626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0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1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31220"/>
            <a:ext cx="3105046" cy="6863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31220"/>
            <a:ext cx="9135135" cy="6863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59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68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019233"/>
            <a:ext cx="12420184" cy="3369135"/>
          </a:xfrm>
        </p:spPr>
        <p:txBody>
          <a:bodyPr anchor="b"/>
          <a:lstStyle>
            <a:lvl1pPr>
              <a:defRPr sz="70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420241"/>
            <a:ext cx="12420184" cy="1771749"/>
          </a:xfrm>
        </p:spPr>
        <p:txBody>
          <a:bodyPr/>
          <a:lstStyle>
            <a:lvl1pPr marL="0" indent="0">
              <a:buNone/>
              <a:defRPr sz="2834">
                <a:solidFill>
                  <a:schemeClr val="tx1">
                    <a:tint val="75000"/>
                  </a:schemeClr>
                </a:solidFill>
              </a:defRPr>
            </a:lvl1pPr>
            <a:lvl2pPr marL="53995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06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8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813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76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19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67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62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3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156097"/>
            <a:ext cx="6120091" cy="5139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3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31220"/>
            <a:ext cx="12420184" cy="1565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985485"/>
            <a:ext cx="6091965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958540"/>
            <a:ext cx="6091965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985485"/>
            <a:ext cx="6121966" cy="973055"/>
          </a:xfrm>
        </p:spPr>
        <p:txBody>
          <a:bodyPr anchor="b"/>
          <a:lstStyle>
            <a:lvl1pPr marL="0" indent="0">
              <a:buNone/>
              <a:defRPr sz="2834" b="1"/>
            </a:lvl1pPr>
            <a:lvl2pPr marL="539953" indent="0">
              <a:buNone/>
              <a:defRPr sz="2362" b="1"/>
            </a:lvl2pPr>
            <a:lvl3pPr marL="1079906" indent="0">
              <a:buNone/>
              <a:defRPr sz="2126" b="1"/>
            </a:lvl3pPr>
            <a:lvl4pPr marL="1619860" indent="0">
              <a:buNone/>
              <a:defRPr sz="1890" b="1"/>
            </a:lvl4pPr>
            <a:lvl5pPr marL="2159813" indent="0">
              <a:buNone/>
              <a:defRPr sz="1890" b="1"/>
            </a:lvl5pPr>
            <a:lvl6pPr marL="2699766" indent="0">
              <a:buNone/>
              <a:defRPr sz="1890" b="1"/>
            </a:lvl6pPr>
            <a:lvl7pPr marL="3239719" indent="0">
              <a:buNone/>
              <a:defRPr sz="1890" b="1"/>
            </a:lvl7pPr>
            <a:lvl8pPr marL="3779672" indent="0">
              <a:buNone/>
              <a:defRPr sz="1890" b="1"/>
            </a:lvl8pPr>
            <a:lvl9pPr marL="4319626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958540"/>
            <a:ext cx="6121966" cy="43515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18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79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9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66168"/>
            <a:ext cx="7290108" cy="5755841"/>
          </a:xfrm>
        </p:spPr>
        <p:txBody>
          <a:bodyPr/>
          <a:lstStyle>
            <a:lvl1pPr>
              <a:defRPr sz="3779"/>
            </a:lvl1pPr>
            <a:lvl2pPr>
              <a:defRPr sz="3307"/>
            </a:lvl2pPr>
            <a:lvl3pPr>
              <a:defRPr sz="2834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73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39962"/>
            <a:ext cx="4644443" cy="1889866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66168"/>
            <a:ext cx="7290108" cy="5755841"/>
          </a:xfrm>
        </p:spPr>
        <p:txBody>
          <a:bodyPr anchor="t"/>
          <a:lstStyle>
            <a:lvl1pPr marL="0" indent="0">
              <a:buNone/>
              <a:defRPr sz="3779"/>
            </a:lvl1pPr>
            <a:lvl2pPr marL="539953" indent="0">
              <a:buNone/>
              <a:defRPr sz="3307"/>
            </a:lvl2pPr>
            <a:lvl3pPr marL="1079906" indent="0">
              <a:buNone/>
              <a:defRPr sz="2834"/>
            </a:lvl3pPr>
            <a:lvl4pPr marL="1619860" indent="0">
              <a:buNone/>
              <a:defRPr sz="2362"/>
            </a:lvl4pPr>
            <a:lvl5pPr marL="2159813" indent="0">
              <a:buNone/>
              <a:defRPr sz="2362"/>
            </a:lvl5pPr>
            <a:lvl6pPr marL="2699766" indent="0">
              <a:buNone/>
              <a:defRPr sz="2362"/>
            </a:lvl6pPr>
            <a:lvl7pPr marL="3239719" indent="0">
              <a:buNone/>
              <a:defRPr sz="2362"/>
            </a:lvl7pPr>
            <a:lvl8pPr marL="3779672" indent="0">
              <a:buNone/>
              <a:defRPr sz="2362"/>
            </a:lvl8pPr>
            <a:lvl9pPr marL="4319626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429828"/>
            <a:ext cx="4644443" cy="4501556"/>
          </a:xfrm>
        </p:spPr>
        <p:txBody>
          <a:bodyPr/>
          <a:lstStyle>
            <a:lvl1pPr marL="0" indent="0">
              <a:buNone/>
              <a:defRPr sz="1890"/>
            </a:lvl1pPr>
            <a:lvl2pPr marL="539953" indent="0">
              <a:buNone/>
              <a:defRPr sz="1653"/>
            </a:lvl2pPr>
            <a:lvl3pPr marL="1079906" indent="0">
              <a:buNone/>
              <a:defRPr sz="1417"/>
            </a:lvl3pPr>
            <a:lvl4pPr marL="1619860" indent="0">
              <a:buNone/>
              <a:defRPr sz="1181"/>
            </a:lvl4pPr>
            <a:lvl5pPr marL="2159813" indent="0">
              <a:buNone/>
              <a:defRPr sz="1181"/>
            </a:lvl5pPr>
            <a:lvl6pPr marL="2699766" indent="0">
              <a:buNone/>
              <a:defRPr sz="1181"/>
            </a:lvl6pPr>
            <a:lvl7pPr marL="3239719" indent="0">
              <a:buNone/>
              <a:defRPr sz="1181"/>
            </a:lvl7pPr>
            <a:lvl8pPr marL="3779672" indent="0">
              <a:buNone/>
              <a:defRPr sz="1181"/>
            </a:lvl8pPr>
            <a:lvl9pPr marL="4319626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5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31220"/>
            <a:ext cx="12420184" cy="1565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156097"/>
            <a:ext cx="12420184" cy="5139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7E4B9-3739-4D0F-A24D-ABA510332F03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506968"/>
            <a:ext cx="4860072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506968"/>
            <a:ext cx="3240048" cy="4312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04A8C-6489-4C2B-917A-4A04BAAB3D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85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06" rtl="0" eaLnBrk="1" latinLnBrk="0" hangingPunct="1">
        <a:lnSpc>
          <a:spcPct val="90000"/>
        </a:lnSpc>
        <a:spcBef>
          <a:spcPct val="0"/>
        </a:spcBef>
        <a:buNone/>
        <a:defRPr sz="51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77" indent="-269977" algn="l" defTabSz="107990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30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4" kern="1200">
          <a:solidFill>
            <a:schemeClr val="tx1"/>
          </a:solidFill>
          <a:latin typeface="+mn-lt"/>
          <a:ea typeface="+mn-ea"/>
          <a:cs typeface="+mn-cs"/>
        </a:defRPr>
      </a:lvl2pPr>
      <a:lvl3pPr marL="134988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83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78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696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649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602" indent="-269977" algn="l" defTabSz="1079906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5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0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860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813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76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719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672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626" algn="l" defTabSz="1079906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plotlib.org/3.1.0/gallery/color/named_colors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5747"/>
              </p:ext>
            </p:extLst>
          </p:nvPr>
        </p:nvGraphicFramePr>
        <p:xfrm>
          <a:off x="0" y="6261"/>
          <a:ext cx="2751621" cy="798301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76409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775212">
                  <a:extLst>
                    <a:ext uri="{9D8B030D-6E8A-4147-A177-3AD203B41FA5}">
                      <a16:colId xmlns:a16="http://schemas.microsoft.com/office/drawing/2014/main" val="3697150414"/>
                    </a:ext>
                  </a:extLst>
                </a:gridCol>
              </a:tblGrid>
              <a:tr h="301768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1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426643">
                <a:tc gridSpan="2">
                  <a:txBody>
                    <a:bodyPr/>
                    <a:lstStyle/>
                    <a:p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Variables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ampliadas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por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text </a:t>
                      </a:r>
                      <a:r>
                        <a:rPr lang="en-AU" sz="1100" dirty="0">
                          <a:solidFill>
                            <a:schemeClr val="tx1"/>
                          </a:solidFill>
                        </a:rPr>
                        <a:t>(CONCATENATION)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87931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Para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encadenar</a:t>
                      </a:r>
                      <a:r>
                        <a:rPr lang="en-AU" sz="9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texto</a:t>
                      </a:r>
                      <a:endParaRPr lang="en-AU" sz="9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categoria1 = "verde"</a:t>
                      </a:r>
                    </a:p>
                    <a:p>
                      <a:r>
                        <a:rPr lang="es-ES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color_detalle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= categoria1 + ' ' + 'oscuro’</a:t>
                      </a:r>
                    </a:p>
                    <a:p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 + '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’)</a:t>
                      </a:r>
                    </a:p>
                    <a:p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print(categoria1, '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oscuro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')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and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79886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float/int/str(variable)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data/type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type(variable)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class ‘float/int/str’</a:t>
                      </a: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GB" sz="70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isinstance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(variable, float/int/str)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True/False)</a:t>
                      </a: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Algebraicas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392756"/>
                  </a:ext>
                </a:extLst>
              </a:tr>
              <a:tr h="62956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Tx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multiplicar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**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elevar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dividir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divider y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(modulus)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%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resto de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division (floor division)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round(x)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redondear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81388390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lang="en-AU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Binarias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1361716">
                <a:tc gridSpan="2"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==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exacamente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!=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 not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son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exactamente</a:t>
                      </a:r>
                      <a:r>
                        <a:rPr lang="en-GB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(&gt;=)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mayor que (mayor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 (&lt;=)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ambas o solo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verdadera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etc.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GB" sz="8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  <a:tr h="254940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String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399047"/>
                  </a:ext>
                </a:extLst>
              </a:tr>
              <a:tr h="231537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string.upper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()z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string.lower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string.capitalize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may.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string.title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Palabra En May.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string.swapcase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mINUSCULAS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mAYUSCULAS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string.strip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quita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principio y final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string.split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 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divide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espacios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divisor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()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string.replace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remplaza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primera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frase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string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“ ”.join(string)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string con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separador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espificado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 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list(string)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convierte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string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string.find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(“substring”)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encuentra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empiece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substring/'-1'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substring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6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Bef>
                          <a:spcPts val="0"/>
                        </a:spcBef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6538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B42650-F4C6-7A5E-4EE4-2DC7442F9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30882"/>
              </p:ext>
            </p:extLst>
          </p:nvPr>
        </p:nvGraphicFramePr>
        <p:xfrm>
          <a:off x="2758669" y="8597"/>
          <a:ext cx="2751620" cy="78724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162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0553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[ ]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 permanentes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2730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[]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)/max(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saca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minimo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maximo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lista.count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determinado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lista.copy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i:j:x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j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j)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[-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:-j]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negativos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incluye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–j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–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0553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Acciones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Permanentes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077879"/>
                  </a:ext>
                </a:extLst>
              </a:tr>
              <a:tr h="46210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GB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[lista1, lista2] 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mantienen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separadas</a:t>
                      </a:r>
                      <a:endParaRPr lang="en-AU" sz="7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lista1 + lista2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larga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.append()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lista.append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string, integer o tuple) 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.extend()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lista.extend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(lista2)#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añade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u="sng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u="none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final de la </a:t>
                      </a:r>
                      <a:r>
                        <a:rPr lang="en-AU" sz="700" b="0" u="none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u="none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.insert(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x)#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mete un elemento (x) en un índice(i)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.sort()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lista.sort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()#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mayor, usar con (reverse=True)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mayor 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menor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lista.reverse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reves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9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9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.pop()</a:t>
                      </a:r>
                      <a:endParaRPr lang="en-AU" sz="9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lista.pop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lang="en-AU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.remove()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lista.remove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lista.clear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7699241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76B4141-CD5B-1765-67FA-90D958542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634068"/>
              </p:ext>
            </p:extLst>
          </p:nvPr>
        </p:nvGraphicFramePr>
        <p:xfrm>
          <a:off x="-1" y="7880997"/>
          <a:ext cx="14400213" cy="21842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00213">
                  <a:extLst>
                    <a:ext uri="{9D8B030D-6E8A-4147-A177-3AD203B41FA5}">
                      <a16:colId xmlns:a16="http://schemas.microsoft.com/office/drawing/2014/main" val="2086623718"/>
                    </a:ext>
                  </a:extLst>
                </a:gridCol>
              </a:tblGrid>
              <a:tr h="216730">
                <a:tc>
                  <a:txBody>
                    <a:bodyPr/>
                    <a:lstStyle/>
                    <a:p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#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permanentes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(cambia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el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variable, no </a:t>
                      </a:r>
                      <a:r>
                        <a:rPr lang="en-AU" sz="900" dirty="0" err="1">
                          <a:solidFill>
                            <a:schemeClr val="tx1"/>
                          </a:solidFill>
                        </a:rPr>
                        <a:t>devuelve</a:t>
                      </a:r>
                      <a:r>
                        <a:rPr lang="en-AU" sz="900" dirty="0">
                          <a:solidFill>
                            <a:schemeClr val="tx1"/>
                          </a:solidFill>
                        </a:rPr>
                        <a:t> nada)</a:t>
                      </a:r>
                      <a:endParaRPr lang="en-GB" sz="900" dirty="0">
                        <a:solidFill>
                          <a:schemeClr val="tx1"/>
                        </a:solidFill>
                      </a:endParaRPr>
                    </a:p>
                  </a:txBody>
                  <a:tcPr marL="81269" marR="81269" marT="40634" marB="4063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194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579370"/>
              </p:ext>
            </p:extLst>
          </p:nvPr>
        </p:nvGraphicFramePr>
        <p:xfrm>
          <a:off x="5517335" y="8604"/>
          <a:ext cx="2655633" cy="8073099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55633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Diccionarios {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: </a:t>
                      </a:r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} 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1574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compuestos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key(x) unica y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(y)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GB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9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(x=y, m=n)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dicc.copy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copia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hay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sorted(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keys; usar con .items()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.values()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 solos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Diccionarios</a:t>
                      </a: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kumimoji="0" lang="en-AU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endParaRPr kumimoji="0" lang="en-AU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299430"/>
                  </a:ext>
                </a:extLst>
              </a:tr>
              <a:tr h="3114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dicc.keys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keys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clave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dicc.get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asociado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output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key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.update()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({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x:y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[“key”]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inserter un nuevo key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key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setdefault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y)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 del key x, 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key x, la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diccionario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(x)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key x (y lo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dicc.popitem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ultimo par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key:value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dicc.clear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vacia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222430846"/>
                  </a:ext>
                </a:extLst>
              </a:tr>
              <a:tr h="32862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Tuplas (,) inmutables, indexados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47408"/>
                  </a:ext>
                </a:extLst>
              </a:tr>
              <a:tr h="24297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definen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() y , o solo 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tupla1 + tupla2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juntar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de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dicc.items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key:values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tupla.index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tupla.count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5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luego 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701535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354660"/>
              </p:ext>
            </p:extLst>
          </p:nvPr>
        </p:nvGraphicFramePr>
        <p:xfrm>
          <a:off x="8180012" y="8598"/>
          <a:ext cx="2934189" cy="829208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934189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1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zip(iterable1, iterable2)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parejas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dos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mientras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listzip.sort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zip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primer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382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Sets {}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permiten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duplicados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no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tienen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orden</a:t>
                      </a:r>
                      <a:endParaRPr kumimoji="0" lang="en-GB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4622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 =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x,y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argumento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in/not in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hay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GB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set.add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 elemento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(set o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uno o mas elementos con [] o {} o un variable tipo lista o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Quitar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azar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(y </a:t>
                      </a:r>
                      <a:r>
                        <a:rPr lang="en-GB" sz="700" b="0" u="sng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error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4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set1.union(set2)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union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sets: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menos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dupl.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set1.intersection(set2)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sets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set1.symmetric_difference(set2)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ambos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set1.isdisjoint(set2)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sets son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set1.issubset(set2)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set1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set1.superset(set2)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comprobar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set2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246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input()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517521"/>
                  </a:ext>
                </a:extLst>
              </a:tr>
              <a:tr h="175418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obtener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teclado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input(“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quieres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usuario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int(input(“escribe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integer o float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99786377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11392"/>
              </p:ext>
            </p:extLst>
          </p:nvPr>
        </p:nvGraphicFramePr>
        <p:xfrm>
          <a:off x="11121245" y="9338"/>
          <a:ext cx="3278967" cy="80822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27896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23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Sentencias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control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569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...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else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una condición para que se ejecute el código que esta debajo del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 *tiene que estar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indentado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chequear mas condiciones después de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agrupa las condiciones que no se han cumplido; no puede llevar condiciones nuevas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&gt;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== 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igual que y”)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 y son iguales”)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repite el código mientras la condición sea True, o sea se parará cuando la condición sea False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incluir condiciones con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*pueden ser infinitos* (si la condición no llega a ser False)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&lt; 5: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(“x es mayor que 5”)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loops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sirven para iterar por todos los elementos de un variable que tiene que ser un iterable (lista, diccionario, tupla, set,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pueden combinar con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elif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...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u otro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 diccionarios por defecto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intera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las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podemos usar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dicc.values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acceder a los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 in lista: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(“hola mundo”)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  <a:tr h="30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 comprehension</a:t>
                      </a:r>
                      <a:endParaRPr kumimoji="0" lang="en-GB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970587"/>
                  </a:ext>
                </a:extLst>
              </a:tr>
              <a:tr h="53844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 principal uso es para crear una lista nueva de un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una sola línea de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 que queremos obtener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(opcional) ]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2179511911"/>
                  </a:ext>
                </a:extLst>
              </a:tr>
              <a:tr h="3169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 ... except </a:t>
                      </a:r>
                      <a:endParaRPr lang="en-GB" sz="11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724490"/>
                  </a:ext>
                </a:extLst>
              </a:tr>
              <a:tr h="10086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usan para evitar que nuestro código se pare debido a un error en el código. Se puede imprimir un mensaje que avisa del error.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(“2.split())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 funciona”)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330763297"/>
                  </a:ext>
                </a:extLst>
              </a:tr>
              <a:tr h="3375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noProof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range()</a:t>
                      </a:r>
                      <a:endParaRPr lang="en-GB" sz="1100" b="1" kern="1200" noProof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250308"/>
                  </a:ext>
                </a:extLst>
              </a:tr>
              <a:tr h="124084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aumentan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range(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empieza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+1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 para uno antes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limite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ponemos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stop)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tambien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3204109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96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9955"/>
              </p:ext>
            </p:extLst>
          </p:nvPr>
        </p:nvGraphicFramePr>
        <p:xfrm>
          <a:off x="-1" y="6262"/>
          <a:ext cx="2717800" cy="809316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8735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2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5260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3542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(parametro1, parametro2, ...):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valor_del_return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(argumento1, argumento2,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es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opcional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pero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return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–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siempre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lo ultimo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argumentos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limite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cuyas</a:t>
                      </a: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</a:t>
                      </a:r>
                      <a:r>
                        <a:rPr lang="es-ES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 convierten en parámetros y sus valores en los argumentos de los parámetros</a:t>
                      </a: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def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**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kwargs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             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parametro_por_defecto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kwarg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sin */**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</a:t>
                      </a:r>
                      <a:endParaRPr lang="en-AU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AU" sz="7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arg</a:t>
                      </a:r>
                      <a:r>
                        <a:rPr lang="en-AU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argumento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, ...)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(*[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lista_o_tupla_de_args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Llamar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**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kwargs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nombre_funcion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(**</a:t>
                      </a:r>
                      <a:r>
                        <a:rPr lang="en-GB" sz="700" b="1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GB" sz="7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5237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Clases</a:t>
                      </a:r>
                      <a:endParaRPr lang="en-AU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543490"/>
                  </a:ext>
                </a:extLst>
              </a:tr>
              <a:tr h="389250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self.atributo1 = atributo1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self.atributo2 = atributo2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self.atributo_por_defecto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nombre_funcion1(self,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+= 1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f“el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nuevo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{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self.atributo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}”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Definir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hija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NombreClaseMadre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__(self, atributo1, atributo2):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super().__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__(atributo_heredado1, ...)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nombre_funcion_hija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(self,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clase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(valor_atributo1, valor_atributo2)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instanciar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un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guardado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ese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variable_objeto.atributo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atributo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variable_objeto.nombre_funcion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llamar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100"/>
                        </a:spcAft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print(help(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NombreClase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imprime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informacion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409543780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AC3134-9D56-C87B-CE2D-CF0C7B5FB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66565"/>
              </p:ext>
            </p:extLst>
          </p:nvPr>
        </p:nvGraphicFramePr>
        <p:xfrm>
          <a:off x="2717800" y="0"/>
          <a:ext cx="2449471" cy="810929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44947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5068">
                <a:tc>
                  <a:txBody>
                    <a:bodyPr/>
                    <a:lstStyle/>
                    <a:p>
                      <a:r>
                        <a:rPr lang="es-ES" sz="11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lang="es-ES" sz="11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44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 abreviatura de `expresión regular`,  `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regex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` es una cadena de texto que permite crear patrones que ayudan a emparejar, localizar y gestionar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re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communes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el carácter precedente una o más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el carácter precedente cero o más veces u opcional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?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cero o una ocurrencia del elemento precedente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cualquier carácter individual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^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 con la posición inicial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$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coincide con la posición final de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Sintaxis básica de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alfabético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tipo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númerico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espacios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\n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saltos de línea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\W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una letra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sea un dígitos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cualquier elemento que no sea un espacio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aísla sólo una parte de nuestro patrón de búsqueda que queremos devolver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[]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incluye todos los caracteres que queremos que coincidan e incluso incluye rangos como este: a-z y 0-9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‘or’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señala una secuencia especial ( escapar caracteres especiales)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el número especificado de ocurrencias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Exactamente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{n,}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menos n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 veces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Métodos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string)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re.match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resultado_match.span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hizo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resultado_match.group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coincidencia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“match”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re.split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(“patron”,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string_nuevo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string_original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busca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string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element que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067BC1-F939-0BAA-ACE6-A7EDF2A1B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867259"/>
              </p:ext>
            </p:extLst>
          </p:nvPr>
        </p:nvGraphicFramePr>
        <p:xfrm>
          <a:off x="5167271" y="4298"/>
          <a:ext cx="3186192" cy="809082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186192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4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AU" sz="11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Librerias</a:t>
                      </a:r>
                      <a:r>
                        <a:rPr lang="en-AU" sz="11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paquetes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lang="en-AU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3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Importar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usar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modulos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sus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modulo import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endParaRPr lang="en-AU" sz="7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modulo.clase.funcion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usar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 modulo as md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alias a un modulo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 e.g.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trabajando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os.listdir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os.chdir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os.mkdir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os.rename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nueva_nombre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os.rmdir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Libreria</a:t>
                      </a:r>
                      <a:r>
                        <a:rPr lang="en-GB" sz="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endParaRPr lang="en-GB" sz="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shutil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inmport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rmtree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borra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subcarpetas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cerrar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 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os.getcwd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“text.txt”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ubicacion_carpeta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“/” +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f.close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cerrar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IMPORTANTE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codigo e.g. variable =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solo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codigo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deja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Encoding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locale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endParaRPr lang="en-GB" sz="700" b="1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getpreferredencoding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saber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sistema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estamos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encoding="utf-8")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abrir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encoding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mode: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opcional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abrir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archivo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read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write -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exclusive creation,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sólo crearlo si no existe todavía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appending,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añadir texto al archivo sin manipular el texto que ya había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hay que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letra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– bytes –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bytes (no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encoding)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 =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mode = “rt”)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Leer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leer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primeros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lang="en-GB" sz="700" b="1" i="0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</a:t>
                      </a:r>
                      <a:r>
                        <a:rPr lang="en-GB" sz="700" b="1" i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contenido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caracteres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f.readlines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se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sin n y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list_name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[x:]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seleccionar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Escribir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endParaRPr kumimoji="0" lang="en-GB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“w”)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escribir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ubicacion_archivo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“a”)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fichero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.”)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f.writelines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anadir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E9721-6AE8-43FD-0793-75A35C8FB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0313"/>
              </p:ext>
            </p:extLst>
          </p:nvPr>
        </p:nvGraphicFramePr>
        <p:xfrm>
          <a:off x="8353463" y="-1"/>
          <a:ext cx="3023375" cy="80951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5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53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1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Ficheros</a:t>
                      </a:r>
                      <a:r>
                        <a:rPr kumimoji="0" lang="en-AU" sz="11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xml</a:t>
                      </a: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201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xml.etree.ElementTree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importa la librería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xml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ET.parse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(‘ruta/archivo.xml’)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abre el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variable_tree.getroot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 el elemento que envuelve todo (el elemento raíz) en una lista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atributo1=“valor” atributo2=valor&gt;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&lt;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elemento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child_tag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variable_root.tag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nombre del tag del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raiz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variable_root.attrib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los atributos del fichero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 primera ocasión en que el tag de un elemento coincida con el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variable_root.findall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(“tag”).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findall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childtag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elementos cuyos tag coincide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  <a:tr h="26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MySQL Connector/Python</a:t>
                      </a: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264313"/>
                  </a:ext>
                </a:extLst>
              </a:tr>
              <a:tr h="55645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Conectar a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 importar MySQL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-connector-Python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conectar a una base de datos: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mysql.connector.connect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user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root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='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AlumnaAdalab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host='127.0.0.1’,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database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</a:t>
                      </a:r>
                      <a:r>
                        <a:rPr lang="en-GB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import </a:t>
                      </a:r>
                      <a:r>
                        <a:rPr lang="en-GB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errores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puede usar en un try/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1433513" marR="0" lvl="0" indent="-14335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desconectar de la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queries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crear el objeto cursor que nos permite comunicar con la base de datos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variable_cursor.close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desconectar el cursor</a:t>
                      </a:r>
                      <a:endParaRPr lang="es-ES" sz="700" b="0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un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un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ejecutar el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devuelve una lista de tuplas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sacar fechas en el formato AAAA-MM-DD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datetime.date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(AAAA, M, D)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formato de fecha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“SQL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 %s AND %s”)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dinamica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(variable1, variable2))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valores que van en lugar de los %s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DATABASES")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tablas de la BBDD indicado en la conexión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("SHOW TABLES")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(“SHOW COLUMNS FROM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bbdd.table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mostrar las columnas de la tabla especificada; hay que conectarse a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information_schema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Argumentos cursor: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cnx.cursor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[, 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</a:t>
                      </a: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]...])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buffered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todas las filas de la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bbdd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raw=True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el cursor no realizará las conversiones automáticas entre tipos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dictionary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las filas como diccionarios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named_tuple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las filas como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named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tuples</a:t>
                      </a:r>
                      <a:endParaRPr lang="es-ES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cursor_class</a:t>
                      </a:r>
                      <a:r>
                        <a:rPr lang="es-ES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argumento que se puede usar para indicar que subclase queremos usar para instanciar el nuevo cursor</a:t>
                      </a: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5305490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FD9CAD-87F7-EF3E-2CB8-42A5C2F93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45982"/>
              </p:ext>
            </p:extLst>
          </p:nvPr>
        </p:nvGraphicFramePr>
        <p:xfrm>
          <a:off x="11376837" y="0"/>
          <a:ext cx="3023377" cy="811043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23377">
                  <a:extLst>
                    <a:ext uri="{9D8B030D-6E8A-4147-A177-3AD203B41FA5}">
                      <a16:colId xmlns:a16="http://schemas.microsoft.com/office/drawing/2014/main" val="406348464"/>
                    </a:ext>
                  </a:extLst>
                </a:gridCol>
              </a:tblGrid>
              <a:tr h="247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1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66633"/>
                  </a:ext>
                </a:extLst>
              </a:tr>
              <a:tr h="78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Obtener resultados de una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query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variable_cursor.fetchone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el primer resultado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variable_cursor.fetchall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devuelve todos los resultados como iterable – cada fila es una tupla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Pandas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pandas as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pd.DataFrame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variable_resultado_fetchall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columns = [‘columna1’, ‘columna2’, ...])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query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pd.read_sql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variable_cnx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variable_df.to_csv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(“nombre_archivo.csv”)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guardar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csv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variable_df.to_string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variable_df.to_latex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formatear el dato en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facilite la inserción en un documento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latex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 y alterar una base de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DATABASE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nombre_BBDD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(“CREATE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TIPO, nombre_columna2 TIPO2)”)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(“ALTER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ALTERACIONES”)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datos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“INSERT INTO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(columna1, columna2) VALUES (%s, %s)”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(valor1, valor2)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 método: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“UPDATE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SET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nuevo_valor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WHERE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“valor”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Insertar múltiples filas a una tabla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((valor1columna1, valor1columna2), (valor2columna1, valor2columna2))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variable_cursor.executemany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variable_valores_en_tuplas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variable_conexion.commit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después de ejecutar la inserción, para que los cambios efectúen en la BBDD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variable_conexion.rollback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puede usar después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execute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antes de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commit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deshacer los cambios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variable_cursor.rowcount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“mensaje”)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imprimir el número de filas en las cuales se han tomado la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 registros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variable_query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“DROP TABLE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nombre_tabla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Añadir errores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importar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errorcode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usar try/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accion</a:t>
                      </a:r>
                      <a:endParaRPr kumimoji="0" lang="en-GB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except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mysql.connector.Error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as err: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print(err)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print("Error Code:",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err.errno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print("SQLSTATE", </a:t>
                      </a: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err.sqlstate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print("Message", err.msg)</a:t>
                      </a:r>
                      <a:endParaRPr kumimoji="0" lang="es-E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/>
                </a:tc>
                <a:extLst>
                  <a:ext uri="{0D108BD9-81ED-4DB2-BD59-A6C34878D82A}">
                    <a16:rowId xmlns:a16="http://schemas.microsoft.com/office/drawing/2014/main" val="180505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73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0506"/>
              </p:ext>
            </p:extLst>
          </p:nvPr>
        </p:nvGraphicFramePr>
        <p:xfrm>
          <a:off x="-2" y="6262"/>
          <a:ext cx="2799081" cy="808886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990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051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3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549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Series: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estructuras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en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una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dimension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1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(array, index = [‘a’, ‘b’, ‘c’...])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longitude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escalar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longitude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indices</a:t>
                      </a:r>
                      <a:endParaRPr lang="en-GB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pd.Series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serie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serie.values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(no.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serie.size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tama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ño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serie.dtypes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tipo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i,j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i:m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 +-*/ serie2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/divide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entre las dos series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serie1.add(serie2,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serie1.sub(serie2,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seria2 de la serie1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serie1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multiplica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 con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*usar 1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conservar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serie1.mul(serie2,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divida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serie1 entre las de la serie2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comunes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y divide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fill value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serie1.mod(serie2,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modulo (division sin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serie1.pow(serie2,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fill_value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calcula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exponencial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serie1.ge(serie2)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mayor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serie1.le(serie2)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serie1 es </a:t>
                      </a:r>
                      <a:r>
                        <a:rPr lang="en-AU" sz="700" b="0" u="sng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menor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serie2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booleanos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serie1[serie1 &lt; &gt; &gt;= &lt;= ==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np.nan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serie.isnull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serie.notnull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existen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(“”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cuenta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nulo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9BD1F-27A6-41C8-A086-91A430A0D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216163"/>
              </p:ext>
            </p:extLst>
          </p:nvPr>
        </p:nvGraphicFramePr>
        <p:xfrm>
          <a:off x="2799080" y="5703"/>
          <a:ext cx="2755305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5530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9953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7941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(data, index, columns)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NumPy Array,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0-(n-1), 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siendo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index =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asignar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“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etiquetas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”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0-(n-1);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columns =[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 con indices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pd.DataFrame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partir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diccionario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keys son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Acceder a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informacion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 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”,:]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[:,“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etiqueta_columna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”]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indice_fila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, :]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[:,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indice_columna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campo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lista_etiquetas_columnas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lista_indices_filas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], 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lista_indices_columnas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]]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contenido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/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rangos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[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start:stop:step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loc/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basado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operadores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comparativos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&amp;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(and)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 |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== y)]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las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(or)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df.iloc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[list(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df.etiqueta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&gt; x), :]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iloc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acepta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Serie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booleana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hay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convertirla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variable_df.head</a:t>
                      </a:r>
                      <a:r>
                        <a:rPr kumimoji="0" lang="en-GB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+ x)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df.assign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ser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longitud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df.insert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indice_nueva_columna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allow_duplicates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queremos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permitir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duplicadas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False)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df.drop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(columns = [“column1”, “column2”])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eliminar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C92486-6146-5DDB-06F2-1B8AEEABB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22294"/>
              </p:ext>
            </p:extLst>
          </p:nvPr>
        </p:nvGraphicFramePr>
        <p:xfrm>
          <a:off x="5554385" y="773"/>
          <a:ext cx="2874981" cy="80986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49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653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carga</a:t>
                      </a:r>
                      <a:r>
                        <a:rPr lang="en-AU" sz="11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1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187464"/>
                  </a:ext>
                </a:extLst>
              </a:tr>
              <a:tr h="60561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Carga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Comma Separated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“;”)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csv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sale “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ImportError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:...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terminal: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pip3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openpyxl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JavaScript Object Notation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crudo)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[‘data’].apply(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pd.Series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convertir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json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legible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pd.read_clipboard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=‘\t’)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forma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clipboard;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ser \n ; , etc.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modulo que serializa objetos (convertir objetos complejos en una serie de bytes, en este caso en formato binario) para guardarlos en un archivo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with open(‘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wb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 as f: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pickle.dump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df,f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pone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pkl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/nombre_archivo.csv’).head(n)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n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5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GB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pickle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/nombre_archivo.sas7bdat’, format = ‘sas7bdat’)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pd.read_spss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nombre_archivo.sav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leer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SAS7BDAT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df.to_csv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/nombre_archivo.csv’)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csv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df.to_excel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/nombre_archivo.xlsx’)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Excel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nombre_archivo.json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JSON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nombre_archivo.parquet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parquet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df.to_pickle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nombre_archivo.pkl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archivo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pickle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606868"/>
                  </a:ext>
                </a:extLst>
              </a:tr>
              <a:tr h="17560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Librer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PyDataset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pip3 install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pydataset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FF9BDB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from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pydataset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import data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data()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datasets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id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título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data(‘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nombre_dataset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dataset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primeras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df.tail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últimas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nuestro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o uno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77316"/>
              </p:ext>
            </p:extLst>
          </p:nvPr>
        </p:nvGraphicFramePr>
        <p:xfrm>
          <a:off x="8429365" y="10633"/>
          <a:ext cx="2874981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74981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explorar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df.shape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úmero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filas y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df.dtypes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hay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 nombres de las 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 (media, mediana, desviación estándar etc.) de las columnas numéricas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df.describe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(include = object)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evuelve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un resumen de los principales estadísticos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variables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string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df.info()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resumen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no.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”].unique()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de la columna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df.nombre_columna.value_counts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recuento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 en orden descendente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True o False seg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si cada valor es nulo o no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df.isna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().sum()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df.corr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correlaci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por pares de columnas, excluyendo valores 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df.set_index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utilizando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uno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sustituir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ampliar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sobreescriben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se cambia a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es </a:t>
                      </a:r>
                      <a:r>
                        <a:rPr kumimoji="0" lang="en-AU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Realizar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cambios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df.reset_index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quitar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que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vuelva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ser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{“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”: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nombre_nueva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”},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dict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comprehension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sobre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existentes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{col :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col.upper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for col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df.drop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([“columna1”, “columna2”],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eliminar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mas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lo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df.rename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(columns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cambia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columna_nueva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pd.cut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(x=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”], bins=[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n,m,l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separa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diferentes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(n-m, m-l, etc),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”].replace(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to_replace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value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inplace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cierto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especificamos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+ 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reemplaza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x (o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B1ADCF-37A9-BBDA-594C-7EDDAEEFC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5178"/>
              </p:ext>
            </p:extLst>
          </p:nvPr>
        </p:nvGraphicFramePr>
        <p:xfrm>
          <a:off x="11304347" y="10633"/>
          <a:ext cx="3095866" cy="809372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095866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83595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Filtrados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10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pd.options.display.max_columns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None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ejecutar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antes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df.head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poder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ón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igual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dado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 se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puede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usar con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comparaci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Filtrado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operadores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&amp;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~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&amp;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[“columna3”] &gt; 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parentesis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|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 otra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~(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 ==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pandas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filtrar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iterable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serie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(patron, regex = True)]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contenienen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patron de regex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variable_filtro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str.contains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(“substring”, case = False, regex = False)]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extrae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cuyas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substring,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case sensitive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FF9BDB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pd.notnull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”])]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tiene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indices y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condiciones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indices_filtrados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iloc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Reemplazar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valores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basados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metodos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NumPy: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np.where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&gt; n,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categoria_if_true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categoria_if_false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np.select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lista_de_condiciones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lista_de_opciones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nueva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condiciones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74A7F6-C7EF-0E19-C3CC-0F6C450E0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87" b="10313"/>
          <a:stretch/>
        </p:blipFill>
        <p:spPr>
          <a:xfrm>
            <a:off x="11780524" y="7309857"/>
            <a:ext cx="1879697" cy="77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6F608F-C80C-6828-F6EC-1299E604D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09096"/>
              </p:ext>
            </p:extLst>
          </p:nvPr>
        </p:nvGraphicFramePr>
        <p:xfrm>
          <a:off x="3439716" y="2070100"/>
          <a:ext cx="2705495" cy="603500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59046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NumPy (Numerical Python)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38116"/>
                  </a:ext>
                </a:extLst>
              </a:tr>
              <a:tr h="259046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Crear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55049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aleatorios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forma_matriz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x: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np.random.randint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final)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np.random.random_sample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floats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que 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especificemos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0-0.9999999...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=None)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0 y 0.999999999999...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np.round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np.random.rand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n)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 con floats de 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de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listas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unidimensional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([lista1, lista2])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([listadelistas1, listadelistas2])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bidimensional de dos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tipos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np.arange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valor_inicio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valor_final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saltos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formato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[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start:stop:step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np.ones_like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np.zeros_like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zeros de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float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array2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np.empty_like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basada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np.eye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k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diagonal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empezando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np.identity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identidad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ceros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diagonal, de forma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7FC8D9-7189-9492-03B1-B48D28BFF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602716"/>
              </p:ext>
            </p:extLst>
          </p:nvPr>
        </p:nvGraphicFramePr>
        <p:xfrm>
          <a:off x="6145211" y="3165"/>
          <a:ext cx="2806107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806107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Indices, Subsets,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Metodos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Arrays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Indices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unidimensionales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funcionan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array[:,:n]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seleccionar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hasta n-1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j de la fila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array[h][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][j] =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cambiar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&gt; 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 del array con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según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no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array[array &gt; n]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array[(array &gt; n) &amp; (array &lt; m)]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subset: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lista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dentro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un array;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puede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usar | para “or”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Metodos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nuevo_array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array.copy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copia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array_bidimensional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y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cambia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número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arrays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viceversa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ú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mero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no cambia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np.transpose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array_multidimensional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transposicion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lo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(0,1,2)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np.arange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(n).reshape((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np.reshape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(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z,y,x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crea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 array 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reshape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definir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forma</a:t>
                      </a:r>
                      <a:endParaRPr lang="en-AU" sz="700" b="1" dirty="0">
                        <a:solidFill>
                          <a:schemeClr val="tx1"/>
                        </a:solidFill>
                        <a:highlight>
                          <a:srgbClr val="6FFA06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array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np.swapaxes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posicion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intercambia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matriz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usando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posiciones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(z=0,y=1,x=2) de la forma original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Otras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ascendente por defecto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columna ordenados en orden ascendente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np.sort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(-array)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los valores de cada fila ordenados en orden descendente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np.round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decimals =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redondeados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 x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decimales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np.where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x)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indices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condición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arrays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np.add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np.subtract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 del array1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np.multiply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multiplica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np.divide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divide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escalares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(un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 + 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* array      etc. –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cualquier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operador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algebraico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1DFB4-5E42-A1D7-7973-EA325009F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95887"/>
              </p:ext>
            </p:extLst>
          </p:nvPr>
        </p:nvGraphicFramePr>
        <p:xfrm>
          <a:off x="8951318" y="4624"/>
          <a:ext cx="2743400" cy="810088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4340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0202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Operaciones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estadísticas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y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matemáticas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78006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estad</a:t>
                      </a:r>
                      <a:r>
                        <a:rPr lang="en-AU" sz="900" b="1" dirty="0" err="1">
                          <a:solidFill>
                            <a:schemeClr val="tx1"/>
                          </a:solidFill>
                        </a:rPr>
                        <a:t>í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sticas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matemáticas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(array, axis = 0)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fila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El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parametro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axis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multidimensionales</a:t>
                      </a:r>
                      <a:r>
                        <a:rPr kumimoji="0" lang="en-AU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0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dimensi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1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axis = 2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-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axis,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operaci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resultado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cada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dimensi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ó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n, fila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0)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(array_3D, axis = 1)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contienen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matriz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con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np.sum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(array_3D)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matrices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np.mean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media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np.std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desviac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ión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estándar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np.var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varianza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todo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np.min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mínimo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np.max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 valor máximo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la suma de los elementos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np.cumsum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suma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np.cumprod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multiplicación acumulada de los elementos a lo largo del array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 sin parámetro del axis: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np.sqrt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la raíz cuadrada no negativa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np.exp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exponencial de cada elemento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array2)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dos </a:t>
                      </a:r>
                      <a:r>
                        <a:rPr lang="es-ES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arrays</a:t>
                      </a:r>
                      <a:endParaRPr lang="es-ES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np.mod(array1,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s-ES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 un array con el resto de la división entre el array y el valor de 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np.cos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seno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np.sin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tangente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5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Operaciones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comparación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arrays 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bidimensionales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np.any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cualquier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np.any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np.all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6FFA06"/>
                          </a:highlight>
                          <a:latin typeface="Consolas" panose="020B0609020204030204" pitchFamily="49" charset="0"/>
                        </a:rPr>
                        <a:t>(array &gt; n)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devuelve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True o False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segun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valores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array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cumpla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con 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condicion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np.all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 &gt; n, axis = b)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fila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fila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cumplan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condición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5D1EBE-D786-29C5-79C4-0582D352B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99200"/>
              </p:ext>
            </p:extLst>
          </p:nvPr>
        </p:nvGraphicFramePr>
        <p:xfrm>
          <a:off x="11694718" y="4625"/>
          <a:ext cx="2705495" cy="8099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9108">
                <a:tc>
                  <a:txBody>
                    <a:bodyPr/>
                    <a:lstStyle/>
                    <a:p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Funciones</a:t>
                      </a:r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 de conjuntos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51184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return_index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primera instancia de cada 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return_inverse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posiciones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return_counts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np.unique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(array, axis = b)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filas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para arrays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unidimensionales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np.intersect1d(array1, array2,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return_indices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dos arrays y arrays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 de cada valor, por array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np.union1d(array1,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 con los elementos resultantes de unir dos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únicos)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np.in1d(array1,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con True o False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aparece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np.setdiff1d(array1,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array1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array2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np.setxor1d(array1, array2)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array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ordenado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únicos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NO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están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común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arrays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Guardar y salvar 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r>
                        <a:rPr kumimoji="0" lang="es-E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en .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txt</a:t>
                      </a:r>
                      <a:endParaRPr kumimoji="0" lang="es-E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np.savetxt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array)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guardar un array de uno o dos dimensiones como .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variable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np.loadtxt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ruta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/nombre_fichero.txt’,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dtype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cargar datos de un archivo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txt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que tiene el mismo número de valores en cada fila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9108">
                <a:tc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NumPy Random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96071"/>
                  </a:ext>
                </a:extLst>
              </a:tr>
              <a:tr h="2442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np.random.seed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semilla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generador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para que las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funciones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random que van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después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siempre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cogerán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mismos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“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aleatorios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np.random.uniform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aleatorias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uniforme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intervalo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entre n y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np.random.binomial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muestras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ón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binomial; n es el numero total de pruebas; m es la probabilidad de éxito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np.random.normal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(loc = n, scale = m, size = (</a:t>
                      </a: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z,y,x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genera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números aleatorios de una distribución normal (curva de campana); 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media; </a:t>
                      </a:r>
                      <a:r>
                        <a:rPr kumimoji="0" lang="es-E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scale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la desviación estándar</a:t>
                      </a:r>
                      <a:endParaRPr kumimoji="0" lang="en-AU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np.random.permutation</a:t>
                      </a: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6FFA06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(array)</a:t>
                      </a:r>
                      <a:r>
                        <a:rPr kumimoji="0" lang="en-AU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 un array con los mismos valores mezclados aleatoriamente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82882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B75CF0C-07AA-195F-D275-6C53D4471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64292"/>
              </p:ext>
            </p:extLst>
          </p:nvPr>
        </p:nvGraphicFramePr>
        <p:xfrm>
          <a:off x="-2" y="6265"/>
          <a:ext cx="3439718" cy="8094203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752602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687116">
                  <a:extLst>
                    <a:ext uri="{9D8B030D-6E8A-4147-A177-3AD203B41FA5}">
                      <a16:colId xmlns:a16="http://schemas.microsoft.com/office/drawing/2014/main" val="2534319057"/>
                    </a:ext>
                  </a:extLst>
                </a:gridCol>
              </a:tblGrid>
              <a:tr h="295971">
                <a:tc gridSpan="2"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4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7BA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65352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65352">
                <a:tc gridSpan="2"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Union de </a:t>
                      </a:r>
                      <a:r>
                        <a:rPr lang="en-AU" sz="1200" b="1" dirty="0" err="1">
                          <a:solidFill>
                            <a:schemeClr val="tx1"/>
                          </a:solidFill>
                        </a:rPr>
                        <a:t>datos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  <a:tr h="378653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en-AU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concat</a:t>
                      </a: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comun</a:t>
                      </a: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df_union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pd.concat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([df1, df2, df3], axis=b, join = ‘inner/outer’, </a:t>
                      </a: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True/False)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parametros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0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encima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ser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formatos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compatible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axis = 1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une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filas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–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van uno al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del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otro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deben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ser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relacionados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tenga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sentido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‘inner’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solo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elementos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join = ‘outer’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queda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todos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ignore_index</a:t>
                      </a: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 = True/False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False;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es True no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usa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índices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la union (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ejemplo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union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axis 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.merge()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otro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df1.merge(df2,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(left = df1, right = df2, how=‘left’,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‘columna_df1’,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‘columna_df2’)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 | ‘cross’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[columna1, columna2, etc]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si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las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se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llaman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igual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left_on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columna_df1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right_on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columna_df2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para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especificar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donde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merge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</a:rPr>
                        <a:t>suffixes = [‘left’, ‘right’]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.join()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unir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</a:t>
                      </a:r>
                      <a:endParaRPr kumimoji="0" lang="en-AU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df1.join(df2, on = ‘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’, how = ‘left’)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inner merge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parametros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how = ‘left’ | ‘right’ | ‘outer’ | ‘inner’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defecto</a:t>
                      </a:r>
                      <a:r>
                        <a:rPr lang="en-AU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left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on</a:t>
                      </a:r>
                      <a:r>
                        <a:rPr lang="es-ES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o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indice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queremos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hacer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union;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tienen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tener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mismo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nombre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dos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dataframes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lang="en-AU" sz="700" b="1" kern="1200" dirty="0" err="1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rsuffix</a:t>
                      </a:r>
                      <a:r>
                        <a:rPr lang="en-AU" sz="700" b="1" kern="1200" dirty="0">
                          <a:solidFill>
                            <a:schemeClr val="tx1"/>
                          </a:solidFill>
                          <a:highlight>
                            <a:srgbClr val="FF9BDB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‘string’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por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defecto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nada,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el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sufijo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que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aparecera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columnas</a:t>
                      </a:r>
                      <a:r>
                        <a:rPr lang="en-AU" sz="7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AU" sz="7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duplicadas</a:t>
                      </a: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26535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E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89353"/>
                  </a:ext>
                </a:extLst>
              </a:tr>
              <a:tr h="17026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objeto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DataFrameGroupBy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segun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los valores de la columna indicada (o múltiples columnas en una lista)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df_groupby.ngroups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df_groupby.groups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keys son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categorías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listas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índices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df_grupo1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df_groupby.get_group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(“grupo1”)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resultados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grupo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(la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grupo1)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álculos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todas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valores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uméricos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por categoría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”)[“columna1”].mean()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devuelve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dataframe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la media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especificada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922592"/>
                  </a:ext>
                </a:extLst>
              </a:tr>
              <a:tr h="6827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count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número de observaciones no nulas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describe()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resumen de los principales estadísticos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suma de todos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 de los valores</a:t>
                      </a:r>
                    </a:p>
                  </a:txBody>
                  <a:tcPr marL="63991" marR="63991" marT="0" marB="0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mediana de los valores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 mínimo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max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valor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desviación estándar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varianza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698686"/>
                  </a:ext>
                </a:extLst>
              </a:tr>
              <a:tr h="8259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df_nuevo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df.groupby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columna_categor</a:t>
                      </a: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False) [“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columna_valores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agg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‘estadistico1’, nombre_columna2 = ‘estadistico2’])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ñade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columnas con los cálculos de los estadísticos especificados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dropna</a:t>
                      </a:r>
                      <a:r>
                        <a:rPr kumimoji="0" lang="es-E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9BDB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False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tener en cuenta los 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Nan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en los cálculos (por defecto es True)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91632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463BAA6-B8C1-3132-D711-DB8C2996B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87795"/>
              </p:ext>
            </p:extLst>
          </p:nvPr>
        </p:nvGraphicFramePr>
        <p:xfrm>
          <a:off x="3439716" y="3165"/>
          <a:ext cx="2705495" cy="205815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705495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262951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9D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1794004">
                <a:tc>
                  <a:txBody>
                    <a:bodyPr/>
                    <a:lstStyle/>
                    <a:p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4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279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34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8B85A43-ED37-41EC-CAB3-3BC7577BF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26079"/>
              </p:ext>
            </p:extLst>
          </p:nvPr>
        </p:nvGraphicFramePr>
        <p:xfrm>
          <a:off x="0" y="-71"/>
          <a:ext cx="2686050" cy="8099497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68605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</a:tblGrid>
              <a:tr h="301447">
                <a:tc>
                  <a:txBody>
                    <a:bodyPr/>
                    <a:lstStyle/>
                    <a:p>
                      <a:r>
                        <a:rPr lang="en-AU" sz="1400" dirty="0">
                          <a:solidFill>
                            <a:schemeClr val="tx1"/>
                          </a:solidFill>
                        </a:rPr>
                        <a:t>Python Cheat Sheet 5</a:t>
                      </a:r>
                      <a:endParaRPr lang="en-GB" sz="1400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251295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Matplotlib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445113"/>
                  </a:ext>
                </a:extLst>
              </a:tr>
              <a:tr h="297940">
                <a:tc>
                  <a:txBody>
                    <a:bodyPr/>
                    <a:lstStyle/>
                    <a:p>
                      <a:r>
                        <a:rPr lang="en-AU" sz="1200" b="1" dirty="0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es-ES" sz="1200" b="1" dirty="0" err="1">
                          <a:solidFill>
                            <a:schemeClr val="tx1"/>
                          </a:solidFill>
                        </a:rPr>
                        <a:t>áficas</a:t>
                      </a:r>
                      <a:endParaRPr lang="en-AU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0570"/>
                  </a:ext>
                </a:extLst>
              </a:tr>
              <a:tr h="72021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inicia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dibujando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plt.tipo_de_grafica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etc)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básicas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Bar </a:t>
                      </a:r>
                      <a:r>
                        <a:rPr kumimoji="0" lang="es-ES" sz="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Horizontal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plt.barh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horizontales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Stacked</a:t>
                      </a:r>
                      <a:r>
                        <a:rPr kumimoji="0" lang="es-E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bar </a:t>
                      </a:r>
                      <a:r>
                        <a:rPr kumimoji="0" lang="es-ES" sz="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plot</a:t>
                      </a:r>
                      <a:endParaRPr kumimoji="0" lang="en-AU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y, label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plt.bar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(x2, y2, bottom = y, label = ‘etiqueta2’)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apiladas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visualizar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dos variables juntas; y indica la barra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referencia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Scatter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[“columna1”],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[“columna2”])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dispersión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son: columna1 – x, columna2 –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7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</a:t>
                      </a:r>
                      <a:r>
                        <a:rPr kumimoji="0" lang="es-ES" sz="9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r>
                        <a:rPr kumimoji="0" lang="es-ES" sz="9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estadísticas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Histogram</a:t>
                      </a:r>
                      <a:endParaRPr kumimoji="0" lang="es-ES" sz="9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plt.hist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[‘columna1’], bins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histograma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que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frecuencias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distribución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datos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número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barras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Box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plt.boxplot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[‘columna1’])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cajas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estudiar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caracteristicas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variable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Pie Chart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plt.pie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labels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radius = n)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gr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áfico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sectores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debe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agrupado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categorias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ño</a:t>
                      </a:r>
                      <a:endParaRPr kumimoji="0" lang="es-E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Violin 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plt.violinplot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showmedians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showmeans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True)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diagrama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violin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 es la variable de inter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és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mediana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la media</a:t>
                      </a: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CAC37DF8-0C52-4A19-DEF3-D8B7660B8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73904"/>
              </p:ext>
            </p:extLst>
          </p:nvPr>
        </p:nvGraphicFramePr>
        <p:xfrm>
          <a:off x="2686050" y="-1"/>
          <a:ext cx="2763520" cy="8099425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161253442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099328592"/>
                    </a:ext>
                  </a:extLst>
                </a:gridCol>
              </a:tblGrid>
              <a:tr h="306841">
                <a:tc gridSpan="2">
                  <a:txBody>
                    <a:bodyPr/>
                    <a:lstStyle/>
                    <a:p>
                      <a:pPr marL="0" marR="0" lvl="0" indent="0" algn="l" defTabSz="107990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b="1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Personalización</a:t>
                      </a:r>
                      <a:endParaRPr lang="en-AU" sz="12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907880"/>
                  </a:ext>
                </a:extLst>
              </a:tr>
              <a:tr h="425694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facecolor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relleno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edgecolor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bordes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Scatter Plots: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df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columna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'].map(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diccionario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{“valor1”: “color1”, “valor1”: “color1”}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lista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colores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etiqueta_eje_y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asignar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plt.legend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(labels = [‘label1’, ‘label2’, etc)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(label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”)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muestra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leyenda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cuando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mostramos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ancho,alto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tamaño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ancho,alto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tamaño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pulgadas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x;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n,m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rango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del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eje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donde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n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m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ínimo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m es el máximo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plt.grid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ícula</a:t>
                      </a:r>
                      <a:r>
                        <a:rPr kumimoji="0" lang="es-E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al fondo de la 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coge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par</a:t>
                      </a:r>
                      <a:r>
                        <a:rPr kumimoji="0" lang="es-E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ámetros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color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linestyle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“solid”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“dashed”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dashdot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” 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| 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“dotted”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linewidth = 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anchura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linea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marker = 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marcador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plt.scatter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plt.plot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15580"/>
                  </a:ext>
                </a:extLst>
              </a:tr>
              <a:tr h="1259363"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".“ Punto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"," Pixel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"o"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Cirulo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"v"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abajo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"^"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arriba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"&lt;"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izquierda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"&gt;"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Triángulo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derecha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"8"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Octágono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"s"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Cuadrado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Pentágono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"P" Más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"*" Estrella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1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"H"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Hexágono</a:t>
                      </a:r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2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"+" Más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"X" x (relleno)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Diamante</a:t>
                      </a:r>
                    </a:p>
                    <a:p>
                      <a:r>
                        <a:rPr lang="en-GB" sz="7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"d"  Diamante </a:t>
                      </a:r>
                      <a:r>
                        <a:rPr lang="en-GB" sz="7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fino</a:t>
                      </a:r>
                      <a:endParaRPr lang="en-GB" sz="7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653468"/>
                  </a:ext>
                </a:extLst>
              </a:tr>
              <a:tr h="2276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Multigr</a:t>
                      </a:r>
                      <a:r>
                        <a:rPr kumimoji="0" lang="es-ES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áficas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plt.subplots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numero_filas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numero_columnas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crear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una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con multiples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fig es la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figura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y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un array con subplots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elementos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usan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los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indices para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establecer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como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es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cada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tipo_grafica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detalles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de la 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grafica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set_title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titulo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ylabel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set_xlim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ax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indice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].</a:t>
                      </a:r>
                      <a:r>
                        <a:rPr kumimoji="0" lang="en-AU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set_ylim</a:t>
                      </a:r>
                      <a:r>
                        <a:rPr kumimoji="0" lang="en-AU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(min, max)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Exportar</a:t>
                      </a:r>
                      <a:r>
                        <a:rPr kumimoji="0" lang="en-AU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AU" sz="9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figuras</a:t>
                      </a: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plt.savefig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(‘</a:t>
                      </a:r>
                      <a:r>
                        <a:rPr kumimoji="0" lang="fr-F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nombre_de_la_figura.extension</a:t>
                      </a:r>
                      <a:r>
                        <a:rPr kumimoji="0" lang="fr-F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3D3FD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’)</a:t>
                      </a:r>
                      <a:endParaRPr kumimoji="0" lang="en-AU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highlight>
                          <a:srgbClr val="03D3FD"/>
                        </a:highlight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AU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3991" marR="63991" marT="40634" marB="40634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8150"/>
                  </a:ext>
                </a:extLst>
              </a:tr>
            </a:tbl>
          </a:graphicData>
        </a:graphic>
      </p:graphicFrame>
      <p:pic>
        <p:nvPicPr>
          <p:cNvPr id="5" name="Picture 4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34B37065-4373-1EE8-ED89-E192AAEE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4" y="4818837"/>
            <a:ext cx="2448501" cy="165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0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9724</TotalTime>
  <Words>10950</Words>
  <Application>Microsoft Office PowerPoint</Application>
  <PresentationFormat>Custom</PresentationFormat>
  <Paragraphs>916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García Valtanen</dc:creator>
  <cp:lastModifiedBy>Pablo García Valtanen</cp:lastModifiedBy>
  <cp:revision>66</cp:revision>
  <dcterms:created xsi:type="dcterms:W3CDTF">2023-03-03T14:24:35Z</dcterms:created>
  <dcterms:modified xsi:type="dcterms:W3CDTF">2023-04-04T20:18:29Z</dcterms:modified>
</cp:coreProperties>
</file>