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56" r:id="rId2"/>
    <p:sldId id="258" r:id="rId3"/>
    <p:sldId id="261" r:id="rId4"/>
    <p:sldId id="260" r:id="rId5"/>
    <p:sldId id="262" r:id="rId6"/>
  </p:sldIdLst>
  <p:sldSz cx="14400213" cy="8099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9BDB"/>
    <a:srgbClr val="D0B0E2"/>
    <a:srgbClr val="03D3FD"/>
    <a:srgbClr val="FEBED6"/>
    <a:srgbClr val="FF6ECB"/>
    <a:srgbClr val="FFABD5"/>
    <a:srgbClr val="FD9DC2"/>
    <a:srgbClr val="FD7BAD"/>
    <a:srgbClr val="6FFA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26" autoAdjust="0"/>
    <p:restoredTop sz="96652" autoAdjust="0"/>
  </p:normalViewPr>
  <p:slideViewPr>
    <p:cSldViewPr snapToGrid="0">
      <p:cViewPr varScale="1">
        <p:scale>
          <a:sx n="102" d="100"/>
          <a:sy n="102" d="100"/>
        </p:scale>
        <p:origin x="6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CC11F-A8F4-4FDA-8981-FFBE029F8DEA}" type="datetimeFigureOut">
              <a:rPr lang="en-GB" smtClean="0"/>
              <a:t>13/04/2023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C1327-4A50-4DF2-9247-AA681A2D1F1C}" type="slidenum">
              <a:rPr lang="en-GB" smtClean="0"/>
              <a:t>‹#›</a:t>
            </a:fld>
            <a:endParaRPr lang="en-GB"/>
          </a:p>
        </p:txBody>
      </p:sp>
    </p:spTree>
    <p:extLst>
      <p:ext uri="{BB962C8B-B14F-4D97-AF65-F5344CB8AC3E}">
        <p14:creationId xmlns:p14="http://schemas.microsoft.com/office/powerpoint/2010/main" val="3436639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EC1327-4A50-4DF2-9247-AA681A2D1F1C}" type="slidenum">
              <a:rPr lang="en-GB" smtClean="0"/>
              <a:t>4</a:t>
            </a:fld>
            <a:endParaRPr lang="en-GB"/>
          </a:p>
        </p:txBody>
      </p:sp>
    </p:spTree>
    <p:extLst>
      <p:ext uri="{BB962C8B-B14F-4D97-AF65-F5344CB8AC3E}">
        <p14:creationId xmlns:p14="http://schemas.microsoft.com/office/powerpoint/2010/main" val="3840018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325531"/>
            <a:ext cx="10800160" cy="2819800"/>
          </a:xfrm>
        </p:spPr>
        <p:txBody>
          <a:bodyPr anchor="b"/>
          <a:lstStyle>
            <a:lvl1pPr algn="ctr">
              <a:defRPr sz="7086"/>
            </a:lvl1pPr>
          </a:lstStyle>
          <a:p>
            <a:r>
              <a:rPr lang="en-US"/>
              <a:t>Click to edit Master title style</a:t>
            </a:r>
            <a:endParaRPr lang="en-US" dirty="0"/>
          </a:p>
        </p:txBody>
      </p:sp>
      <p:sp>
        <p:nvSpPr>
          <p:cNvPr id="3" name="Subtitle 2"/>
          <p:cNvSpPr>
            <a:spLocks noGrp="1"/>
          </p:cNvSpPr>
          <p:nvPr>
            <p:ph type="subTitle" idx="1"/>
          </p:nvPr>
        </p:nvSpPr>
        <p:spPr>
          <a:xfrm>
            <a:off x="1800027" y="4254073"/>
            <a:ext cx="10800160" cy="1955486"/>
          </a:xfrm>
        </p:spPr>
        <p:txBody>
          <a:bodyPr/>
          <a:lstStyle>
            <a:lvl1pPr marL="0" indent="0" algn="ctr">
              <a:buNone/>
              <a:defRPr sz="2834"/>
            </a:lvl1pPr>
            <a:lvl2pPr marL="539953" indent="0" algn="ctr">
              <a:buNone/>
              <a:defRPr sz="2362"/>
            </a:lvl2pPr>
            <a:lvl3pPr marL="1079906" indent="0" algn="ctr">
              <a:buNone/>
              <a:defRPr sz="2126"/>
            </a:lvl3pPr>
            <a:lvl4pPr marL="1619860" indent="0" algn="ctr">
              <a:buNone/>
              <a:defRPr sz="1890"/>
            </a:lvl4pPr>
            <a:lvl5pPr marL="2159813" indent="0" algn="ctr">
              <a:buNone/>
              <a:defRPr sz="1890"/>
            </a:lvl5pPr>
            <a:lvl6pPr marL="2699766" indent="0" algn="ctr">
              <a:buNone/>
              <a:defRPr sz="1890"/>
            </a:lvl6pPr>
            <a:lvl7pPr marL="3239719" indent="0" algn="ctr">
              <a:buNone/>
              <a:defRPr sz="1890"/>
            </a:lvl7pPr>
            <a:lvl8pPr marL="3779672" indent="0" algn="ctr">
              <a:buNone/>
              <a:defRPr sz="1890"/>
            </a:lvl8pPr>
            <a:lvl9pPr marL="4319626"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400990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19231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31220"/>
            <a:ext cx="3105046" cy="6863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431220"/>
            <a:ext cx="9135135" cy="686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36359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67968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2019233"/>
            <a:ext cx="12420184" cy="3369135"/>
          </a:xfrm>
        </p:spPr>
        <p:txBody>
          <a:bodyPr anchor="b"/>
          <a:lstStyle>
            <a:lvl1pPr>
              <a:defRPr sz="7086"/>
            </a:lvl1pPr>
          </a:lstStyle>
          <a:p>
            <a:r>
              <a:rPr lang="en-US"/>
              <a:t>Click to edit Master title style</a:t>
            </a:r>
            <a:endParaRPr lang="en-US" dirty="0"/>
          </a:p>
        </p:txBody>
      </p:sp>
      <p:sp>
        <p:nvSpPr>
          <p:cNvPr id="3" name="Text Placeholder 2"/>
          <p:cNvSpPr>
            <a:spLocks noGrp="1"/>
          </p:cNvSpPr>
          <p:nvPr>
            <p:ph type="body" idx="1"/>
          </p:nvPr>
        </p:nvSpPr>
        <p:spPr>
          <a:xfrm>
            <a:off x="982514" y="5420241"/>
            <a:ext cx="12420184" cy="1771749"/>
          </a:xfrm>
        </p:spPr>
        <p:txBody>
          <a:bodyPr/>
          <a:lstStyle>
            <a:lvl1pPr marL="0" indent="0">
              <a:buNone/>
              <a:defRPr sz="2834">
                <a:solidFill>
                  <a:schemeClr val="tx1">
                    <a:tint val="75000"/>
                  </a:schemeClr>
                </a:solidFill>
              </a:defRPr>
            </a:lvl1pPr>
            <a:lvl2pPr marL="539953" indent="0">
              <a:buNone/>
              <a:defRPr sz="2362">
                <a:solidFill>
                  <a:schemeClr val="tx1">
                    <a:tint val="75000"/>
                  </a:schemeClr>
                </a:solidFill>
              </a:defRPr>
            </a:lvl2pPr>
            <a:lvl3pPr marL="1079906" indent="0">
              <a:buNone/>
              <a:defRPr sz="2126">
                <a:solidFill>
                  <a:schemeClr val="tx1">
                    <a:tint val="75000"/>
                  </a:schemeClr>
                </a:solidFill>
              </a:defRPr>
            </a:lvl3pPr>
            <a:lvl4pPr marL="1619860" indent="0">
              <a:buNone/>
              <a:defRPr sz="1890">
                <a:solidFill>
                  <a:schemeClr val="tx1">
                    <a:tint val="75000"/>
                  </a:schemeClr>
                </a:solidFill>
              </a:defRPr>
            </a:lvl4pPr>
            <a:lvl5pPr marL="2159813" indent="0">
              <a:buNone/>
              <a:defRPr sz="1890">
                <a:solidFill>
                  <a:schemeClr val="tx1">
                    <a:tint val="75000"/>
                  </a:schemeClr>
                </a:solidFill>
              </a:defRPr>
            </a:lvl5pPr>
            <a:lvl6pPr marL="2699766" indent="0">
              <a:buNone/>
              <a:defRPr sz="1890">
                <a:solidFill>
                  <a:schemeClr val="tx1">
                    <a:tint val="75000"/>
                  </a:schemeClr>
                </a:solidFill>
              </a:defRPr>
            </a:lvl6pPr>
            <a:lvl7pPr marL="3239719" indent="0">
              <a:buNone/>
              <a:defRPr sz="1890">
                <a:solidFill>
                  <a:schemeClr val="tx1">
                    <a:tint val="75000"/>
                  </a:schemeClr>
                </a:solidFill>
              </a:defRPr>
            </a:lvl7pPr>
            <a:lvl8pPr marL="3779672" indent="0">
              <a:buNone/>
              <a:defRPr sz="1890">
                <a:solidFill>
                  <a:schemeClr val="tx1">
                    <a:tint val="75000"/>
                  </a:schemeClr>
                </a:solidFill>
              </a:defRPr>
            </a:lvl8pPr>
            <a:lvl9pPr marL="4319626" indent="0">
              <a:buNone/>
              <a:defRPr sz="18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67E4B9-3739-4D0F-A24D-ABA510332F03}" type="datetimeFigureOut">
              <a:rPr lang="en-GB" smtClean="0"/>
              <a:t>13/04/2023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171803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67E4B9-3739-4D0F-A24D-ABA510332F03}" type="datetimeFigureOut">
              <a:rPr lang="en-GB" smtClean="0"/>
              <a:t>13/04/2023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83383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431220"/>
            <a:ext cx="12420184" cy="156551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985485"/>
            <a:ext cx="6091965"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4" name="Content Placeholder 3"/>
          <p:cNvSpPr>
            <a:spLocks noGrp="1"/>
          </p:cNvSpPr>
          <p:nvPr>
            <p:ph sz="half" idx="2"/>
          </p:nvPr>
        </p:nvSpPr>
        <p:spPr>
          <a:xfrm>
            <a:off x="991891" y="2958540"/>
            <a:ext cx="6091965"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985485"/>
            <a:ext cx="6121966"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6" name="Content Placeholder 5"/>
          <p:cNvSpPr>
            <a:spLocks noGrp="1"/>
          </p:cNvSpPr>
          <p:nvPr>
            <p:ph sz="quarter" idx="4"/>
          </p:nvPr>
        </p:nvSpPr>
        <p:spPr>
          <a:xfrm>
            <a:off x="7290108" y="2958540"/>
            <a:ext cx="6121966"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67E4B9-3739-4D0F-A24D-ABA510332F03}" type="datetimeFigureOut">
              <a:rPr lang="en-GB" smtClean="0"/>
              <a:t>13/04/2023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74318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67E4B9-3739-4D0F-A24D-ABA510332F03}" type="datetimeFigureOut">
              <a:rPr lang="en-GB" smtClean="0"/>
              <a:t>13/04/2023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77379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7E4B9-3739-4D0F-A24D-ABA510332F03}" type="datetimeFigureOut">
              <a:rPr lang="en-GB" smtClean="0"/>
              <a:t>13/04/2023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47869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Content Placeholder 2"/>
          <p:cNvSpPr>
            <a:spLocks noGrp="1"/>
          </p:cNvSpPr>
          <p:nvPr>
            <p:ph idx="1"/>
          </p:nvPr>
        </p:nvSpPr>
        <p:spPr>
          <a:xfrm>
            <a:off x="6121966" y="1166168"/>
            <a:ext cx="7290108" cy="5755841"/>
          </a:xfrm>
        </p:spPr>
        <p:txBody>
          <a:bodyPr/>
          <a:lstStyle>
            <a:lvl1pPr>
              <a:defRPr sz="3779"/>
            </a:lvl1pPr>
            <a:lvl2pPr>
              <a:defRPr sz="3307"/>
            </a:lvl2pPr>
            <a:lvl3pPr>
              <a:defRPr sz="2834"/>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2067E4B9-3739-4D0F-A24D-ABA510332F03}" type="datetimeFigureOut">
              <a:rPr lang="en-GB" smtClean="0"/>
              <a:t>13/04/2023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368173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166168"/>
            <a:ext cx="7290108" cy="5755841"/>
          </a:xfrm>
        </p:spPr>
        <p:txBody>
          <a:bodyPr anchor="t"/>
          <a:lstStyle>
            <a:lvl1pPr marL="0" indent="0">
              <a:buNone/>
              <a:defRPr sz="3779"/>
            </a:lvl1pPr>
            <a:lvl2pPr marL="539953" indent="0">
              <a:buNone/>
              <a:defRPr sz="3307"/>
            </a:lvl2pPr>
            <a:lvl3pPr marL="1079906" indent="0">
              <a:buNone/>
              <a:defRPr sz="2834"/>
            </a:lvl3pPr>
            <a:lvl4pPr marL="1619860" indent="0">
              <a:buNone/>
              <a:defRPr sz="2362"/>
            </a:lvl4pPr>
            <a:lvl5pPr marL="2159813" indent="0">
              <a:buNone/>
              <a:defRPr sz="2362"/>
            </a:lvl5pPr>
            <a:lvl6pPr marL="2699766" indent="0">
              <a:buNone/>
              <a:defRPr sz="2362"/>
            </a:lvl6pPr>
            <a:lvl7pPr marL="3239719" indent="0">
              <a:buNone/>
              <a:defRPr sz="2362"/>
            </a:lvl7pPr>
            <a:lvl8pPr marL="3779672" indent="0">
              <a:buNone/>
              <a:defRPr sz="2362"/>
            </a:lvl8pPr>
            <a:lvl9pPr marL="4319626"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2067E4B9-3739-4D0F-A24D-ABA510332F03}" type="datetimeFigureOut">
              <a:rPr lang="en-GB" smtClean="0"/>
              <a:t>13/04/2023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47335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31220"/>
            <a:ext cx="12420184" cy="15655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2156097"/>
            <a:ext cx="12420184" cy="5139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7506968"/>
            <a:ext cx="3240048" cy="431219"/>
          </a:xfrm>
          <a:prstGeom prst="rect">
            <a:avLst/>
          </a:prstGeom>
        </p:spPr>
        <p:txBody>
          <a:bodyPr vert="horz" lIns="91440" tIns="45720" rIns="91440" bIns="45720" rtlCol="0" anchor="ctr"/>
          <a:lstStyle>
            <a:lvl1pPr algn="l">
              <a:defRPr sz="1417">
                <a:solidFill>
                  <a:schemeClr val="tx1">
                    <a:tint val="75000"/>
                  </a:schemeClr>
                </a:solidFill>
              </a:defRPr>
            </a:lvl1pPr>
          </a:lstStyle>
          <a:p>
            <a:fld id="{2067E4B9-3739-4D0F-A24D-ABA510332F03}" type="datetimeFigureOut">
              <a:rPr lang="en-GB" smtClean="0"/>
              <a:t>13/04/2023</a:t>
            </a:fld>
            <a:endParaRPr lang="en-GB"/>
          </a:p>
        </p:txBody>
      </p:sp>
      <p:sp>
        <p:nvSpPr>
          <p:cNvPr id="5" name="Footer Placeholder 4"/>
          <p:cNvSpPr>
            <a:spLocks noGrp="1"/>
          </p:cNvSpPr>
          <p:nvPr>
            <p:ph type="ftr" sz="quarter" idx="3"/>
          </p:nvPr>
        </p:nvSpPr>
        <p:spPr>
          <a:xfrm>
            <a:off x="4770071" y="7506968"/>
            <a:ext cx="4860072" cy="431219"/>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170150" y="7506968"/>
            <a:ext cx="3240048" cy="431219"/>
          </a:xfrm>
          <a:prstGeom prst="rect">
            <a:avLst/>
          </a:prstGeom>
        </p:spPr>
        <p:txBody>
          <a:bodyPr vert="horz" lIns="91440" tIns="45720" rIns="91440" bIns="45720" rtlCol="0" anchor="ctr"/>
          <a:lstStyle>
            <a:lvl1pPr algn="r">
              <a:defRPr sz="1417">
                <a:solidFill>
                  <a:schemeClr val="tx1">
                    <a:tint val="75000"/>
                  </a:schemeClr>
                </a:solidFill>
              </a:defRPr>
            </a:lvl1pPr>
          </a:lstStyle>
          <a:p>
            <a:fld id="{DEC04A8C-6489-4C2B-917A-4A04BAAB3DF5}" type="slidenum">
              <a:rPr lang="en-GB" smtClean="0"/>
              <a:t>‹#›</a:t>
            </a:fld>
            <a:endParaRPr lang="en-GB"/>
          </a:p>
        </p:txBody>
      </p:sp>
    </p:spTree>
    <p:extLst>
      <p:ext uri="{BB962C8B-B14F-4D97-AF65-F5344CB8AC3E}">
        <p14:creationId xmlns:p14="http://schemas.microsoft.com/office/powerpoint/2010/main" val="41238527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79906" rtl="0" eaLnBrk="1" latinLnBrk="0" hangingPunct="1">
        <a:lnSpc>
          <a:spcPct val="90000"/>
        </a:lnSpc>
        <a:spcBef>
          <a:spcPct val="0"/>
        </a:spcBef>
        <a:buNone/>
        <a:defRPr sz="5196" kern="1200">
          <a:solidFill>
            <a:schemeClr val="tx1"/>
          </a:solidFill>
          <a:latin typeface="+mj-lt"/>
          <a:ea typeface="+mj-ea"/>
          <a:cs typeface="+mj-cs"/>
        </a:defRPr>
      </a:lvl1pPr>
    </p:titleStyle>
    <p:bodyStyle>
      <a:lvl1pPr marL="269977" indent="-269977" algn="l" defTabSz="1079906"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30" indent="-269977" algn="l" defTabSz="1079906" rtl="0" eaLnBrk="1" latinLnBrk="0" hangingPunct="1">
        <a:lnSpc>
          <a:spcPct val="90000"/>
        </a:lnSpc>
        <a:spcBef>
          <a:spcPts val="591"/>
        </a:spcBef>
        <a:buFont typeface="Arial" panose="020B0604020202020204" pitchFamily="34" charset="0"/>
        <a:buChar char="•"/>
        <a:defRPr sz="2834" kern="1200">
          <a:solidFill>
            <a:schemeClr val="tx1"/>
          </a:solidFill>
          <a:latin typeface="+mn-lt"/>
          <a:ea typeface="+mn-ea"/>
          <a:cs typeface="+mn-cs"/>
        </a:defRPr>
      </a:lvl2pPr>
      <a:lvl3pPr marL="1349883" indent="-269977" algn="l" defTabSz="1079906"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83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78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743"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69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64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602"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06" rtl="0" eaLnBrk="1" latinLnBrk="0" hangingPunct="1">
        <a:defRPr sz="2126" kern="1200">
          <a:solidFill>
            <a:schemeClr val="tx1"/>
          </a:solidFill>
          <a:latin typeface="+mn-lt"/>
          <a:ea typeface="+mn-ea"/>
          <a:cs typeface="+mn-cs"/>
        </a:defRPr>
      </a:lvl1pPr>
      <a:lvl2pPr marL="539953" algn="l" defTabSz="1079906" rtl="0" eaLnBrk="1" latinLnBrk="0" hangingPunct="1">
        <a:defRPr sz="2126" kern="1200">
          <a:solidFill>
            <a:schemeClr val="tx1"/>
          </a:solidFill>
          <a:latin typeface="+mn-lt"/>
          <a:ea typeface="+mn-ea"/>
          <a:cs typeface="+mn-cs"/>
        </a:defRPr>
      </a:lvl2pPr>
      <a:lvl3pPr marL="1079906" algn="l" defTabSz="1079906" rtl="0" eaLnBrk="1" latinLnBrk="0" hangingPunct="1">
        <a:defRPr sz="2126" kern="1200">
          <a:solidFill>
            <a:schemeClr val="tx1"/>
          </a:solidFill>
          <a:latin typeface="+mn-lt"/>
          <a:ea typeface="+mn-ea"/>
          <a:cs typeface="+mn-cs"/>
        </a:defRPr>
      </a:lvl3pPr>
      <a:lvl4pPr marL="1619860" algn="l" defTabSz="1079906" rtl="0" eaLnBrk="1" latinLnBrk="0" hangingPunct="1">
        <a:defRPr sz="2126" kern="1200">
          <a:solidFill>
            <a:schemeClr val="tx1"/>
          </a:solidFill>
          <a:latin typeface="+mn-lt"/>
          <a:ea typeface="+mn-ea"/>
          <a:cs typeface="+mn-cs"/>
        </a:defRPr>
      </a:lvl4pPr>
      <a:lvl5pPr marL="2159813" algn="l" defTabSz="1079906" rtl="0" eaLnBrk="1" latinLnBrk="0" hangingPunct="1">
        <a:defRPr sz="2126" kern="1200">
          <a:solidFill>
            <a:schemeClr val="tx1"/>
          </a:solidFill>
          <a:latin typeface="+mn-lt"/>
          <a:ea typeface="+mn-ea"/>
          <a:cs typeface="+mn-cs"/>
        </a:defRPr>
      </a:lvl5pPr>
      <a:lvl6pPr marL="2699766" algn="l" defTabSz="1079906" rtl="0" eaLnBrk="1" latinLnBrk="0" hangingPunct="1">
        <a:defRPr sz="2126" kern="1200">
          <a:solidFill>
            <a:schemeClr val="tx1"/>
          </a:solidFill>
          <a:latin typeface="+mn-lt"/>
          <a:ea typeface="+mn-ea"/>
          <a:cs typeface="+mn-cs"/>
        </a:defRPr>
      </a:lvl6pPr>
      <a:lvl7pPr marL="3239719" algn="l" defTabSz="1079906" rtl="0" eaLnBrk="1" latinLnBrk="0" hangingPunct="1">
        <a:defRPr sz="2126" kern="1200">
          <a:solidFill>
            <a:schemeClr val="tx1"/>
          </a:solidFill>
          <a:latin typeface="+mn-lt"/>
          <a:ea typeface="+mn-ea"/>
          <a:cs typeface="+mn-cs"/>
        </a:defRPr>
      </a:lvl7pPr>
      <a:lvl8pPr marL="3779672" algn="l" defTabSz="1079906" rtl="0" eaLnBrk="1" latinLnBrk="0" hangingPunct="1">
        <a:defRPr sz="2126" kern="1200">
          <a:solidFill>
            <a:schemeClr val="tx1"/>
          </a:solidFill>
          <a:latin typeface="+mn-lt"/>
          <a:ea typeface="+mn-ea"/>
          <a:cs typeface="+mn-cs"/>
        </a:defRPr>
      </a:lvl8pPr>
      <a:lvl9pPr marL="4319626" algn="l" defTabSz="1079906"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tplotlib.org/3.1.0/gallery/color/named_colors.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2337135747"/>
              </p:ext>
            </p:extLst>
          </p:nvPr>
        </p:nvGraphicFramePr>
        <p:xfrm>
          <a:off x="0" y="6261"/>
          <a:ext cx="2751621" cy="7983013"/>
        </p:xfrm>
        <a:graphic>
          <a:graphicData uri="http://schemas.openxmlformats.org/drawingml/2006/table">
            <a:tbl>
              <a:tblPr firstRow="1" bandRow="1">
                <a:tableStyleId>{17292A2E-F333-43FB-9621-5CBBE7FDCDCB}</a:tableStyleId>
              </a:tblPr>
              <a:tblGrid>
                <a:gridCol w="976409">
                  <a:extLst>
                    <a:ext uri="{9D8B030D-6E8A-4147-A177-3AD203B41FA5}">
                      <a16:colId xmlns:a16="http://schemas.microsoft.com/office/drawing/2014/main" val="1612534420"/>
                    </a:ext>
                  </a:extLst>
                </a:gridCol>
                <a:gridCol w="1775212">
                  <a:extLst>
                    <a:ext uri="{9D8B030D-6E8A-4147-A177-3AD203B41FA5}">
                      <a16:colId xmlns:a16="http://schemas.microsoft.com/office/drawing/2014/main" val="3697150414"/>
                    </a:ext>
                  </a:extLst>
                </a:gridCol>
              </a:tblGrid>
              <a:tr h="301768">
                <a:tc gridSpan="2">
                  <a:txBody>
                    <a:bodyPr/>
                    <a:lstStyle/>
                    <a:p>
                      <a:r>
                        <a:rPr lang="en-AU" sz="1400" dirty="0">
                          <a:solidFill>
                            <a:schemeClr val="tx1"/>
                          </a:solidFill>
                        </a:rPr>
                        <a:t>Python Cheat Sheet 1</a:t>
                      </a:r>
                      <a:endParaRPr lang="en-GB" sz="1400" dirty="0">
                        <a:solidFill>
                          <a:schemeClr val="tx1"/>
                        </a:solidFill>
                      </a:endParaRPr>
                    </a:p>
                  </a:txBody>
                  <a:tcPr marL="63991" marR="63991" marT="40634" marB="40634"/>
                </a:tc>
                <a:tc hMerge="1">
                  <a:txBody>
                    <a:bodyPr/>
                    <a:lstStyle/>
                    <a:p>
                      <a:endParaRPr lang="en-GB"/>
                    </a:p>
                  </a:txBody>
                  <a:tcPr/>
                </a:tc>
                <a:extLst>
                  <a:ext uri="{0D108BD9-81ED-4DB2-BD59-A6C34878D82A}">
                    <a16:rowId xmlns:a16="http://schemas.microsoft.com/office/drawing/2014/main" val="650251295"/>
                  </a:ext>
                </a:extLst>
              </a:tr>
              <a:tr h="426643">
                <a:tc gridSpan="2">
                  <a:txBody>
                    <a:bodyPr/>
                    <a:lstStyle/>
                    <a:p>
                      <a:r>
                        <a:rPr lang="en-AU" sz="1100" b="1" dirty="0">
                          <a:solidFill>
                            <a:schemeClr val="tx1"/>
                          </a:solidFill>
                        </a:rPr>
                        <a:t>Variables </a:t>
                      </a:r>
                      <a:r>
                        <a:rPr lang="en-AU" sz="1100" b="1" dirty="0" err="1">
                          <a:solidFill>
                            <a:schemeClr val="tx1"/>
                          </a:solidFill>
                        </a:rPr>
                        <a:t>ampliadas</a:t>
                      </a:r>
                      <a:r>
                        <a:rPr lang="en-AU" sz="1100" b="1" dirty="0">
                          <a:solidFill>
                            <a:schemeClr val="tx1"/>
                          </a:solidFill>
                        </a:rPr>
                        <a:t> </a:t>
                      </a:r>
                      <a:r>
                        <a:rPr lang="en-AU" sz="1100" b="1" dirty="0" err="1">
                          <a:solidFill>
                            <a:schemeClr val="tx1"/>
                          </a:solidFill>
                        </a:rPr>
                        <a:t>por</a:t>
                      </a:r>
                      <a:r>
                        <a:rPr lang="en-AU" sz="1100" b="1" dirty="0">
                          <a:solidFill>
                            <a:schemeClr val="tx1"/>
                          </a:solidFill>
                        </a:rPr>
                        <a:t> text </a:t>
                      </a:r>
                      <a:r>
                        <a:rPr lang="en-AU" sz="1100" dirty="0">
                          <a:solidFill>
                            <a:schemeClr val="tx1"/>
                          </a:solidFill>
                        </a:rPr>
                        <a:t>(CONCATENATION)</a:t>
                      </a: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2907279965"/>
                  </a:ext>
                </a:extLst>
              </a:tr>
              <a:tr h="87931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b="1" dirty="0">
                          <a:solidFill>
                            <a:schemeClr val="tx1"/>
                          </a:solidFill>
                        </a:rPr>
                        <a:t>Para </a:t>
                      </a:r>
                      <a:r>
                        <a:rPr lang="en-AU" sz="900" b="1" dirty="0" err="1">
                          <a:solidFill>
                            <a:schemeClr val="tx1"/>
                          </a:solidFill>
                        </a:rPr>
                        <a:t>encadenar</a:t>
                      </a:r>
                      <a:r>
                        <a:rPr lang="en-AU" sz="900" b="1" dirty="0">
                          <a:solidFill>
                            <a:schemeClr val="tx1"/>
                          </a:solidFill>
                        </a:rPr>
                        <a:t> </a:t>
                      </a:r>
                      <a:r>
                        <a:rPr lang="en-AU" sz="900" b="1" dirty="0" err="1">
                          <a:solidFill>
                            <a:schemeClr val="tx1"/>
                          </a:solidFill>
                        </a:rPr>
                        <a:t>texto</a:t>
                      </a:r>
                      <a:endParaRPr lang="en-AU" sz="9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dirty="0">
                        <a:solidFill>
                          <a:schemeClr val="tx1"/>
                        </a:solidFill>
                        <a:latin typeface="Consolas" panose="020B0609020204030204" pitchFamily="49" charset="0"/>
                      </a:endParaRPr>
                    </a:p>
                    <a:p>
                      <a:r>
                        <a:rPr lang="es-ES" sz="700" dirty="0">
                          <a:solidFill>
                            <a:schemeClr val="tx1"/>
                          </a:solidFill>
                          <a:latin typeface="Consolas" panose="020B0609020204030204" pitchFamily="49" charset="0"/>
                        </a:rPr>
                        <a:t>categoria1 = "verde"</a:t>
                      </a:r>
                    </a:p>
                    <a:p>
                      <a:r>
                        <a:rPr lang="es-ES" sz="700" dirty="0" err="1">
                          <a:solidFill>
                            <a:schemeClr val="tx1"/>
                          </a:solidFill>
                          <a:latin typeface="Consolas" panose="020B0609020204030204" pitchFamily="49" charset="0"/>
                        </a:rPr>
                        <a:t>color_detalle</a:t>
                      </a:r>
                      <a:r>
                        <a:rPr lang="es-ES" sz="700" dirty="0">
                          <a:solidFill>
                            <a:schemeClr val="tx1"/>
                          </a:solidFill>
                          <a:latin typeface="Consolas" panose="020B0609020204030204" pitchFamily="49" charset="0"/>
                        </a:rPr>
                        <a:t> = categoria1 + ' ' + 'oscuro’</a:t>
                      </a:r>
                    </a:p>
                    <a:p>
                      <a:endParaRPr lang="en-GB" sz="700" dirty="0">
                        <a:solidFill>
                          <a:schemeClr val="tx1"/>
                        </a:solidFill>
                        <a:latin typeface="Consolas" panose="020B0609020204030204" pitchFamily="49" charset="0"/>
                      </a:endParaRPr>
                    </a:p>
                    <a:p>
                      <a:r>
                        <a:rPr lang="en-GB" sz="700" dirty="0">
                          <a:solidFill>
                            <a:schemeClr val="tx1"/>
                          </a:solidFill>
                          <a:latin typeface="Consolas" panose="020B0609020204030204" pitchFamily="49" charset="0"/>
                        </a:rPr>
                        <a:t>print(categoria1 + ' </a:t>
                      </a:r>
                      <a:r>
                        <a:rPr lang="en-GB" sz="700" dirty="0" err="1">
                          <a:solidFill>
                            <a:schemeClr val="tx1"/>
                          </a:solidFill>
                          <a:latin typeface="Consolas" panose="020B0609020204030204" pitchFamily="49" charset="0"/>
                        </a:rPr>
                        <a:t>oscuro</a:t>
                      </a:r>
                      <a:r>
                        <a:rPr lang="en-GB" sz="700" dirty="0">
                          <a:solidFill>
                            <a:schemeClr val="tx1"/>
                          </a:solidFill>
                          <a:latin typeface="Consolas" panose="020B0609020204030204" pitchFamily="49" charset="0"/>
                        </a:rPr>
                        <a:t>’)</a:t>
                      </a:r>
                    </a:p>
                    <a:p>
                      <a:r>
                        <a:rPr lang="en-GB" sz="700" dirty="0">
                          <a:solidFill>
                            <a:schemeClr val="tx1"/>
                          </a:solidFill>
                          <a:latin typeface="Consolas" panose="020B0609020204030204" pitchFamily="49" charset="0"/>
                        </a:rPr>
                        <a:t>print(categoria1, '</a:t>
                      </a:r>
                      <a:r>
                        <a:rPr lang="en-GB" sz="700" dirty="0" err="1">
                          <a:solidFill>
                            <a:schemeClr val="tx1"/>
                          </a:solidFill>
                          <a:latin typeface="Consolas" panose="020B0609020204030204" pitchFamily="49" charset="0"/>
                        </a:rPr>
                        <a:t>oscuro</a:t>
                      </a:r>
                      <a:r>
                        <a:rPr lang="en-GB" sz="700" dirty="0">
                          <a:solidFill>
                            <a:schemeClr val="tx1"/>
                          </a:solidFill>
                          <a:latin typeface="Consolas" panose="020B0609020204030204" pitchFamily="49" charset="0"/>
                        </a:rPr>
                        <a:t>')</a:t>
                      </a:r>
                    </a:p>
                  </a:txBody>
                  <a:tcPr marL="63991" marR="63991" marT="40634" marB="40634"/>
                </a:tc>
                <a:tc hMerge="1">
                  <a:txBody>
                    <a:bodyPr/>
                    <a:lstStyle/>
                    <a:p>
                      <a:endParaRPr lang="en-GB"/>
                    </a:p>
                  </a:txBody>
                  <a:tcPr/>
                </a:tc>
                <a:extLst>
                  <a:ext uri="{0D108BD9-81ED-4DB2-BD59-A6C34878D82A}">
                    <a16:rowId xmlns:a16="http://schemas.microsoft.com/office/drawing/2014/main" val="1666615580"/>
                  </a:ext>
                </a:extLst>
              </a:tr>
              <a:tr h="254940">
                <a:tc gridSpan="2">
                  <a:txBody>
                    <a:bodyPr/>
                    <a:lstStyle/>
                    <a:p>
                      <a:r>
                        <a:rPr lang="es-ES" sz="1100" b="1" i="0" kern="1200" dirty="0" err="1">
                          <a:solidFill>
                            <a:schemeClr val="tx1"/>
                          </a:solidFill>
                          <a:effectLst/>
                          <a:latin typeface="+mn-lt"/>
                          <a:ea typeface="+mn-ea"/>
                          <a:cs typeface="+mn-cs"/>
                        </a:rPr>
                        <a:t>type</a:t>
                      </a:r>
                      <a:r>
                        <a:rPr lang="es-ES" sz="1100" b="1" i="0" kern="1200" dirty="0">
                          <a:solidFill>
                            <a:schemeClr val="tx1"/>
                          </a:solidFill>
                          <a:effectLst/>
                          <a:latin typeface="+mn-lt"/>
                          <a:ea typeface="+mn-ea"/>
                          <a:cs typeface="+mn-cs"/>
                        </a:rPr>
                        <a:t>() and </a:t>
                      </a:r>
                      <a:r>
                        <a:rPr lang="es-ES" sz="1100" b="1" i="0" kern="1200" dirty="0" err="1">
                          <a:solidFill>
                            <a:schemeClr val="tx1"/>
                          </a:solidFill>
                          <a:effectLst/>
                          <a:latin typeface="+mn-lt"/>
                          <a:ea typeface="+mn-ea"/>
                          <a:cs typeface="+mn-cs"/>
                        </a:rPr>
                        <a:t>isinstance</a:t>
                      </a:r>
                      <a:r>
                        <a:rPr lang="es-ES" sz="1100" b="1" i="0" kern="1200" dirty="0">
                          <a:solidFill>
                            <a:schemeClr val="tx1"/>
                          </a:solidFill>
                          <a:effectLst/>
                          <a:latin typeface="+mn-lt"/>
                          <a:ea typeface="+mn-ea"/>
                          <a:cs typeface="+mn-cs"/>
                        </a:rPr>
                        <a:t>()</a:t>
                      </a: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2450077879"/>
                  </a:ext>
                </a:extLst>
              </a:tr>
              <a:tr h="798861">
                <a:tc gridSpan="2">
                  <a:txBody>
                    <a:bodyPr/>
                    <a:lstStyle/>
                    <a:p>
                      <a:pPr marL="0" indent="0" algn="l" defTabSz="914400" rtl="0" eaLnBrk="1" latinLnBrk="0" hangingPunct="1">
                        <a:buFontTx/>
                        <a:buNone/>
                      </a:pPr>
                      <a:r>
                        <a:rPr lang="en-GB" sz="700" kern="1200" dirty="0">
                          <a:solidFill>
                            <a:schemeClr val="tx1"/>
                          </a:solidFill>
                          <a:highlight>
                            <a:srgbClr val="FFFF00"/>
                          </a:highlight>
                          <a:latin typeface="Consolas" panose="020B0609020204030204" pitchFamily="49" charset="0"/>
                          <a:ea typeface="+mn-ea"/>
                          <a:cs typeface="+mn-cs"/>
                        </a:rPr>
                        <a:t>float/int/str(variable)</a:t>
                      </a:r>
                      <a:r>
                        <a:rPr lang="en-GB" sz="700" kern="1200" dirty="0">
                          <a:solidFill>
                            <a:schemeClr val="tx1"/>
                          </a:solidFill>
                          <a:latin typeface="Consolas" panose="020B0609020204030204" pitchFamily="49" charset="0"/>
                          <a:ea typeface="+mn-ea"/>
                          <a:cs typeface="+mn-cs"/>
                        </a:rPr>
                        <a:t> cambia </a:t>
                      </a:r>
                      <a:r>
                        <a:rPr lang="en-GB" sz="700" kern="1200" dirty="0" err="1">
                          <a:solidFill>
                            <a:schemeClr val="tx1"/>
                          </a:solidFill>
                          <a:latin typeface="Consolas" panose="020B0609020204030204" pitchFamily="49" charset="0"/>
                          <a:ea typeface="+mn-ea"/>
                          <a:cs typeface="+mn-cs"/>
                        </a:rPr>
                        <a:t>el</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tipo</a:t>
                      </a:r>
                      <a:r>
                        <a:rPr lang="en-GB" sz="700" kern="1200" dirty="0">
                          <a:solidFill>
                            <a:schemeClr val="tx1"/>
                          </a:solidFill>
                          <a:latin typeface="Consolas" panose="020B0609020204030204" pitchFamily="49" charset="0"/>
                          <a:ea typeface="+mn-ea"/>
                          <a:cs typeface="+mn-cs"/>
                        </a:rPr>
                        <a:t> de data/type</a:t>
                      </a:r>
                    </a:p>
                    <a:p>
                      <a:pPr marL="0" indent="0" algn="l" defTabSz="914400" rtl="0" eaLnBrk="1" latinLnBrk="0" hangingPunct="1">
                        <a:buFontTx/>
                        <a:buNone/>
                      </a:pPr>
                      <a:endParaRPr lang="en-GB" sz="700" kern="1200" dirty="0">
                        <a:solidFill>
                          <a:schemeClr val="tx1"/>
                        </a:solidFill>
                        <a:latin typeface="Consolas" panose="020B0609020204030204" pitchFamily="49" charset="0"/>
                        <a:ea typeface="+mn-ea"/>
                        <a:cs typeface="+mn-cs"/>
                      </a:endParaRPr>
                    </a:p>
                    <a:p>
                      <a:pPr marL="0" indent="0" algn="l" defTabSz="914400" rtl="0" eaLnBrk="1" latinLnBrk="0" hangingPunct="1">
                        <a:buFontTx/>
                        <a:buNone/>
                      </a:pPr>
                      <a:r>
                        <a:rPr lang="en-GB" sz="700" kern="1200" dirty="0">
                          <a:solidFill>
                            <a:schemeClr val="tx1"/>
                          </a:solidFill>
                          <a:highlight>
                            <a:srgbClr val="FFFF00"/>
                          </a:highlight>
                          <a:latin typeface="Consolas" panose="020B0609020204030204" pitchFamily="49" charset="0"/>
                          <a:ea typeface="+mn-ea"/>
                          <a:cs typeface="+mn-cs"/>
                        </a:rPr>
                        <a:t>type(variable)</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devuelve</a:t>
                      </a:r>
                      <a:r>
                        <a:rPr lang="en-GB" sz="700" kern="1200" dirty="0">
                          <a:solidFill>
                            <a:schemeClr val="tx1"/>
                          </a:solidFill>
                          <a:latin typeface="Consolas" panose="020B0609020204030204" pitchFamily="49" charset="0"/>
                          <a:ea typeface="+mn-ea"/>
                          <a:cs typeface="+mn-cs"/>
                        </a:rPr>
                        <a:t>: class ‘float/int/str’</a:t>
                      </a:r>
                    </a:p>
                    <a:p>
                      <a:pPr marL="0" indent="0" algn="l" defTabSz="914400" rtl="0" eaLnBrk="1" latinLnBrk="0" hangingPunct="1">
                        <a:buFontTx/>
                        <a:buNone/>
                      </a:pPr>
                      <a:endParaRPr lang="en-GB" sz="700" kern="1200" dirty="0">
                        <a:solidFill>
                          <a:schemeClr val="tx1"/>
                        </a:solidFill>
                        <a:latin typeface="Consolas" panose="020B0609020204030204" pitchFamily="49" charset="0"/>
                        <a:ea typeface="+mn-ea"/>
                        <a:cs typeface="+mn-cs"/>
                      </a:endParaRPr>
                    </a:p>
                    <a:p>
                      <a:pPr marL="0" indent="0" algn="l" defTabSz="914400" rtl="0" eaLnBrk="1" latinLnBrk="0" hangingPunct="1">
                        <a:buFontTx/>
                        <a:buNone/>
                      </a:pPr>
                      <a:r>
                        <a:rPr lang="en-GB" sz="700" kern="1200" dirty="0" err="1">
                          <a:solidFill>
                            <a:schemeClr val="tx1"/>
                          </a:solidFill>
                          <a:highlight>
                            <a:srgbClr val="FFFF00"/>
                          </a:highlight>
                          <a:latin typeface="Consolas" panose="020B0609020204030204" pitchFamily="49" charset="0"/>
                          <a:ea typeface="+mn-ea"/>
                          <a:cs typeface="+mn-cs"/>
                        </a:rPr>
                        <a:t>isinstance</a:t>
                      </a:r>
                      <a:r>
                        <a:rPr lang="en-GB" sz="700" kern="1200" dirty="0">
                          <a:solidFill>
                            <a:schemeClr val="tx1"/>
                          </a:solidFill>
                          <a:highlight>
                            <a:srgbClr val="FFFF00"/>
                          </a:highlight>
                          <a:latin typeface="Consolas" panose="020B0609020204030204" pitchFamily="49" charset="0"/>
                          <a:ea typeface="+mn-ea"/>
                          <a:cs typeface="+mn-cs"/>
                        </a:rPr>
                        <a:t>(variable, float/int/str) </a:t>
                      </a:r>
                      <a:r>
                        <a:rPr lang="en-GB" sz="700" kern="1200" dirty="0" err="1">
                          <a:solidFill>
                            <a:schemeClr val="tx1"/>
                          </a:solidFill>
                          <a:latin typeface="Consolas" panose="020B0609020204030204" pitchFamily="49" charset="0"/>
                          <a:ea typeface="+mn-ea"/>
                          <a:cs typeface="+mn-cs"/>
                        </a:rPr>
                        <a:t>comprobar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el</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tipo</a:t>
                      </a:r>
                      <a:r>
                        <a:rPr lang="en-GB" sz="700" kern="1200" dirty="0">
                          <a:solidFill>
                            <a:schemeClr val="tx1"/>
                          </a:solidFill>
                          <a:latin typeface="Consolas" panose="020B0609020204030204" pitchFamily="49" charset="0"/>
                          <a:ea typeface="+mn-ea"/>
                          <a:cs typeface="+mn-cs"/>
                        </a:rPr>
                        <a:t> de </a:t>
                      </a:r>
                      <a:r>
                        <a:rPr lang="en-GB" sz="700" kern="1200" dirty="0" err="1">
                          <a:solidFill>
                            <a:schemeClr val="tx1"/>
                          </a:solidFill>
                          <a:latin typeface="Consolas" panose="020B0609020204030204" pitchFamily="49" charset="0"/>
                          <a:ea typeface="+mn-ea"/>
                          <a:cs typeface="+mn-cs"/>
                        </a:rPr>
                        <a:t>dato</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devuelve</a:t>
                      </a:r>
                      <a:r>
                        <a:rPr lang="en-GB" sz="700" kern="1200" dirty="0">
                          <a:solidFill>
                            <a:schemeClr val="tx1"/>
                          </a:solidFill>
                          <a:latin typeface="Consolas" panose="020B0609020204030204" pitchFamily="49" charset="0"/>
                          <a:ea typeface="+mn-ea"/>
                          <a:cs typeface="+mn-cs"/>
                        </a:rPr>
                        <a:t> True/False)</a:t>
                      </a:r>
                    </a:p>
                  </a:txBody>
                  <a:tcPr marL="63991" marR="63991" marT="40634" marB="40634"/>
                </a:tc>
                <a:tc hMerge="1">
                  <a:txBody>
                    <a:bodyPr/>
                    <a:lstStyle/>
                    <a:p>
                      <a:endParaRPr lang="en-GB"/>
                    </a:p>
                  </a:txBody>
                  <a:tcPr/>
                </a:tc>
                <a:extLst>
                  <a:ext uri="{0D108BD9-81ED-4DB2-BD59-A6C34878D82A}">
                    <a16:rowId xmlns:a16="http://schemas.microsoft.com/office/drawing/2014/main" val="476992416"/>
                  </a:ext>
                </a:extLst>
              </a:tr>
              <a:tr h="254940">
                <a:tc gridSpan="2">
                  <a:txBody>
                    <a:bodyPr/>
                    <a:lstStyle/>
                    <a:p>
                      <a:pPr marL="0" algn="l" defTabSz="914400" rtl="0" eaLnBrk="1" latinLnBrk="0" hangingPunct="1"/>
                      <a:r>
                        <a:rPr lang="en-AU" sz="1100" b="1" i="0" kern="1200" dirty="0" err="1">
                          <a:solidFill>
                            <a:schemeClr val="tx1"/>
                          </a:solidFill>
                          <a:effectLst/>
                          <a:latin typeface="+mn-lt"/>
                          <a:ea typeface="+mn-ea"/>
                          <a:cs typeface="+mn-cs"/>
                        </a:rPr>
                        <a:t>Operaciones</a:t>
                      </a:r>
                      <a:r>
                        <a:rPr lang="en-AU" sz="1100" b="1" i="0" kern="1200" dirty="0">
                          <a:solidFill>
                            <a:schemeClr val="tx1"/>
                          </a:solidFill>
                          <a:effectLst/>
                          <a:latin typeface="+mn-lt"/>
                          <a:ea typeface="+mn-ea"/>
                          <a:cs typeface="+mn-cs"/>
                        </a:rPr>
                        <a:t> </a:t>
                      </a:r>
                      <a:r>
                        <a:rPr lang="en-AU" sz="1100" b="1" i="0" kern="1200" dirty="0" err="1">
                          <a:solidFill>
                            <a:schemeClr val="tx1"/>
                          </a:solidFill>
                          <a:effectLst/>
                          <a:latin typeface="+mn-lt"/>
                          <a:ea typeface="+mn-ea"/>
                          <a:cs typeface="+mn-cs"/>
                        </a:rPr>
                        <a:t>Algebraicas</a:t>
                      </a:r>
                      <a:endParaRPr lang="en-AU"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3989392756"/>
                  </a:ext>
                </a:extLst>
              </a:tr>
              <a:tr h="629564">
                <a:tc>
                  <a:txBody>
                    <a:bodyPr/>
                    <a:lstStyle/>
                    <a:p>
                      <a:pPr marL="0" algn="l" defTabSz="914400" rtl="0" eaLnBrk="1" latinLnBrk="0" hangingPunct="1"/>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sumar</a:t>
                      </a:r>
                      <a:endParaRPr lang="en-AU" sz="700" kern="1200" dirty="0">
                        <a:solidFill>
                          <a:schemeClr val="tx1"/>
                        </a:solidFill>
                        <a:latin typeface="Consolas" panose="020B0609020204030204" pitchFamily="49" charset="0"/>
                        <a:ea typeface="+mn-ea"/>
                        <a:cs typeface="+mn-cs"/>
                      </a:endParaRPr>
                    </a:p>
                    <a:p>
                      <a:pPr marL="0" indent="0" algn="l" defTabSz="914400" rtl="0" eaLnBrk="1" latinLnBrk="0" hangingPunct="1">
                        <a:buFontTx/>
                        <a:buNone/>
                      </a:pP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restar</a:t>
                      </a:r>
                      <a:endParaRPr lang="en-AU" sz="700" kern="1200" dirty="0">
                        <a:solidFill>
                          <a:schemeClr val="tx1"/>
                        </a:solidFill>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multiplicar</a:t>
                      </a:r>
                      <a:endParaRPr lang="en-AU" sz="700" kern="1200" dirty="0">
                        <a:solidFill>
                          <a:schemeClr val="tx1"/>
                        </a:solidFill>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elevar</a:t>
                      </a:r>
                      <a:endParaRPr lang="en-GB" sz="700" kern="1200" dirty="0">
                        <a:solidFill>
                          <a:schemeClr val="tx1"/>
                        </a:solidFill>
                        <a:latin typeface="Consolas" panose="020B0609020204030204" pitchFamily="49" charset="0"/>
                        <a:ea typeface="+mn-ea"/>
                        <a:cs typeface="+mn-cs"/>
                      </a:endParaRPr>
                    </a:p>
                  </a:txBody>
                  <a:tcPr marL="63991" marR="63991" marT="40634" marB="40634"/>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dividir</a:t>
                      </a:r>
                      <a:endParaRPr lang="en-GB" sz="700" kern="1200" dirty="0">
                        <a:solidFill>
                          <a:schemeClr val="tx1"/>
                        </a:solidFill>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GB" sz="700" kern="1200" dirty="0">
                          <a:solidFill>
                            <a:schemeClr val="tx1"/>
                          </a:solidFill>
                          <a:highlight>
                            <a:srgbClr val="FFFF00"/>
                          </a:highlight>
                          <a:latin typeface="Consolas" panose="020B0609020204030204" pitchFamily="49" charset="0"/>
                          <a:ea typeface="+mn-ea"/>
                          <a:cs typeface="+mn-cs"/>
                        </a:rPr>
                        <a:t>//</a:t>
                      </a:r>
                      <a:r>
                        <a:rPr lang="en-GB" sz="700" kern="1200" dirty="0">
                          <a:solidFill>
                            <a:schemeClr val="tx1"/>
                          </a:solidFill>
                          <a:latin typeface="Consolas" panose="020B0609020204030204" pitchFamily="49" charset="0"/>
                          <a:ea typeface="+mn-ea"/>
                          <a:cs typeface="+mn-cs"/>
                        </a:rPr>
                        <a:t> divider y </a:t>
                      </a:r>
                      <a:r>
                        <a:rPr lang="en-GB" sz="700" kern="1200" dirty="0" err="1">
                          <a:solidFill>
                            <a:schemeClr val="tx1"/>
                          </a:solidFill>
                          <a:latin typeface="Consolas" panose="020B0609020204030204" pitchFamily="49" charset="0"/>
                          <a:ea typeface="+mn-ea"/>
                          <a:cs typeface="+mn-cs"/>
                        </a:rPr>
                        <a:t>redondear</a:t>
                      </a:r>
                      <a:r>
                        <a:rPr lang="en-GB" sz="700" kern="1200" dirty="0">
                          <a:solidFill>
                            <a:schemeClr val="tx1"/>
                          </a:solidFill>
                          <a:latin typeface="Consolas" panose="020B0609020204030204" pitchFamily="49" charset="0"/>
                          <a:ea typeface="+mn-ea"/>
                          <a:cs typeface="+mn-cs"/>
                        </a:rPr>
                        <a:t> (modulus)</a:t>
                      </a:r>
                    </a:p>
                    <a:p>
                      <a:pPr marL="0" indent="0" algn="l" defTabSz="914400" rtl="0" eaLnBrk="1" latinLnBrk="0" hangingPunct="1">
                        <a:buFont typeface="Arial" panose="020B0604020202020204" pitchFamily="34" charset="0"/>
                        <a:buNone/>
                      </a:pPr>
                      <a:r>
                        <a:rPr lang="en-GB" sz="700" kern="1200" dirty="0">
                          <a:solidFill>
                            <a:schemeClr val="tx1"/>
                          </a:solidFill>
                          <a:highlight>
                            <a:srgbClr val="FFFF00"/>
                          </a:highlight>
                          <a:latin typeface="Consolas" panose="020B0609020204030204" pitchFamily="49" charset="0"/>
                          <a:ea typeface="+mn-ea"/>
                          <a:cs typeface="+mn-cs"/>
                        </a:rPr>
                        <a:t>%</a:t>
                      </a:r>
                      <a:r>
                        <a:rPr lang="en-GB" sz="700" kern="1200" dirty="0">
                          <a:solidFill>
                            <a:schemeClr val="tx1"/>
                          </a:solidFill>
                          <a:latin typeface="Consolas" panose="020B0609020204030204" pitchFamily="49" charset="0"/>
                          <a:ea typeface="+mn-ea"/>
                          <a:cs typeface="+mn-cs"/>
                        </a:rPr>
                        <a:t> resto de </a:t>
                      </a:r>
                      <a:r>
                        <a:rPr lang="en-GB" sz="700" kern="1200" dirty="0" err="1">
                          <a:solidFill>
                            <a:schemeClr val="tx1"/>
                          </a:solidFill>
                          <a:latin typeface="Consolas" panose="020B0609020204030204" pitchFamily="49" charset="0"/>
                          <a:ea typeface="+mn-ea"/>
                          <a:cs typeface="+mn-cs"/>
                        </a:rPr>
                        <a:t>una</a:t>
                      </a:r>
                      <a:r>
                        <a:rPr lang="en-GB" sz="700" kern="1200" dirty="0">
                          <a:solidFill>
                            <a:schemeClr val="tx1"/>
                          </a:solidFill>
                          <a:latin typeface="Consolas" panose="020B0609020204030204" pitchFamily="49" charset="0"/>
                          <a:ea typeface="+mn-ea"/>
                          <a:cs typeface="+mn-cs"/>
                        </a:rPr>
                        <a:t> division (floor division)</a:t>
                      </a:r>
                    </a:p>
                    <a:p>
                      <a:pPr marL="0" indent="0" algn="l" defTabSz="914400" rtl="0" eaLnBrk="1" latinLnBrk="0" hangingPunct="1">
                        <a:buFont typeface="Arial" panose="020B0604020202020204" pitchFamily="34" charset="0"/>
                        <a:buNone/>
                      </a:pPr>
                      <a:r>
                        <a:rPr lang="en-GB" sz="700" b="1" kern="1200" dirty="0">
                          <a:solidFill>
                            <a:schemeClr val="tx1"/>
                          </a:solidFill>
                          <a:highlight>
                            <a:srgbClr val="FFFF00"/>
                          </a:highlight>
                          <a:latin typeface="Consolas" panose="020B0609020204030204" pitchFamily="49" charset="0"/>
                          <a:ea typeface="+mn-ea"/>
                          <a:cs typeface="+mn-cs"/>
                        </a:rPr>
                        <a:t>round(x) </a:t>
                      </a:r>
                      <a:r>
                        <a:rPr lang="en-GB" sz="700" kern="1200" dirty="0" err="1">
                          <a:solidFill>
                            <a:schemeClr val="tx1"/>
                          </a:solidFill>
                          <a:latin typeface="Consolas" panose="020B0609020204030204" pitchFamily="49" charset="0"/>
                          <a:ea typeface="+mn-ea"/>
                          <a:cs typeface="+mn-cs"/>
                        </a:rPr>
                        <a:t>redondear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número</a:t>
                      </a:r>
                      <a:r>
                        <a:rPr lang="en-GB" sz="700" kern="1200" dirty="0">
                          <a:solidFill>
                            <a:schemeClr val="tx1"/>
                          </a:solidFill>
                          <a:latin typeface="Consolas" panose="020B0609020204030204" pitchFamily="49" charset="0"/>
                          <a:ea typeface="+mn-ea"/>
                          <a:cs typeface="+mn-cs"/>
                        </a:rPr>
                        <a:t> x</a:t>
                      </a:r>
                    </a:p>
                  </a:txBody>
                  <a:tcPr marL="63991" marR="63991" marT="40634" marB="40634"/>
                </a:tc>
                <a:extLst>
                  <a:ext uri="{0D108BD9-81ED-4DB2-BD59-A6C34878D82A}">
                    <a16:rowId xmlns:a16="http://schemas.microsoft.com/office/drawing/2014/main" val="3281388390"/>
                  </a:ext>
                </a:extLst>
              </a:tr>
              <a:tr h="254940">
                <a:tc gridSpan="2">
                  <a:txBody>
                    <a:bodyPr/>
                    <a:lstStyle/>
                    <a:p>
                      <a:pPr marL="0" algn="l" defTabSz="914400" rtl="0" eaLnBrk="1" latinLnBrk="0" hangingPunct="1"/>
                      <a:r>
                        <a:rPr lang="en-AU" sz="1100" b="1" i="0" kern="1200" dirty="0" err="1">
                          <a:solidFill>
                            <a:schemeClr val="tx1"/>
                          </a:solidFill>
                          <a:effectLst/>
                          <a:latin typeface="+mn-lt"/>
                          <a:ea typeface="+mn-ea"/>
                          <a:cs typeface="+mn-cs"/>
                        </a:rPr>
                        <a:t>Operaciones</a:t>
                      </a:r>
                      <a:r>
                        <a:rPr lang="en-AU" sz="1100" b="1" i="0" kern="1200" dirty="0">
                          <a:solidFill>
                            <a:schemeClr val="tx1"/>
                          </a:solidFill>
                          <a:effectLst/>
                          <a:latin typeface="+mn-lt"/>
                          <a:ea typeface="+mn-ea"/>
                          <a:cs typeface="+mn-cs"/>
                        </a:rPr>
                        <a:t> </a:t>
                      </a:r>
                      <a:r>
                        <a:rPr lang="en-AU" sz="1100" b="1" i="0" kern="1200" dirty="0" err="1">
                          <a:solidFill>
                            <a:schemeClr val="tx1"/>
                          </a:solidFill>
                          <a:effectLst/>
                          <a:latin typeface="+mn-lt"/>
                          <a:ea typeface="+mn-ea"/>
                          <a:cs typeface="+mn-cs"/>
                        </a:rPr>
                        <a:t>Binarias</a:t>
                      </a:r>
                      <a:endParaRPr lang="en-AU"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2837543490"/>
                  </a:ext>
                </a:extLst>
              </a:tr>
              <a:tr h="1361716">
                <a:tc gridSpan="2">
                  <a:txBody>
                    <a:bodyPr/>
                    <a:lstStyle/>
                    <a:p>
                      <a:pPr marL="0" algn="l" defTabSz="914400" rtl="0" eaLnBrk="1" latinLnBrk="0" hangingPunct="1">
                        <a:spcAft>
                          <a:spcPts val="100"/>
                        </a:spcAft>
                      </a:pPr>
                      <a:r>
                        <a:rPr lang="en-AU" sz="700" kern="1200" dirty="0">
                          <a:solidFill>
                            <a:schemeClr val="tx1"/>
                          </a:solidFill>
                          <a:highlight>
                            <a:srgbClr val="FFFF00"/>
                          </a:highlight>
                          <a:latin typeface="Consolas" panose="020B0609020204030204" pitchFamily="49" charset="0"/>
                          <a:ea typeface="+mn-ea"/>
                          <a:cs typeface="+mn-cs"/>
                        </a:rPr>
                        <a:t>==</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comprobar</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si</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valores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coinciden</a:t>
                      </a:r>
                      <a:endParaRPr lang="en-AU"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is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comprobar</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si</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valores</a:t>
                      </a:r>
                      <a:r>
                        <a:rPr lang="en-AU" sz="700" kern="1200" dirty="0">
                          <a:solidFill>
                            <a:schemeClr val="tx1"/>
                          </a:solidFill>
                          <a:latin typeface="Consolas" panose="020B0609020204030204" pitchFamily="49" charset="0"/>
                          <a:ea typeface="+mn-ea"/>
                          <a:cs typeface="+mn-cs"/>
                        </a:rPr>
                        <a:t> son </a:t>
                      </a:r>
                      <a:r>
                        <a:rPr lang="en-AU" sz="700" kern="1200" dirty="0" err="1">
                          <a:solidFill>
                            <a:schemeClr val="tx1"/>
                          </a:solidFill>
                          <a:latin typeface="Consolas" panose="020B0609020204030204" pitchFamily="49" charset="0"/>
                          <a:ea typeface="+mn-ea"/>
                          <a:cs typeface="+mn-cs"/>
                        </a:rPr>
                        <a:t>exacamente</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igual</a:t>
                      </a:r>
                      <a:endParaRPr lang="en-AU"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GB" sz="700" b="1" kern="1200" dirty="0">
                          <a:solidFill>
                            <a:schemeClr val="tx1"/>
                          </a:solidFill>
                          <a:highlight>
                            <a:srgbClr val="FFFF00"/>
                          </a:highlight>
                          <a:latin typeface="Consolas" panose="020B0609020204030204" pitchFamily="49" charset="0"/>
                          <a:ea typeface="+mn-ea"/>
                          <a:cs typeface="+mn-cs"/>
                        </a:rPr>
                        <a:t>!=</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comprobar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si</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valores</a:t>
                      </a:r>
                      <a:r>
                        <a:rPr lang="en-GB" sz="700" kern="1200" dirty="0">
                          <a:solidFill>
                            <a:schemeClr val="tx1"/>
                          </a:solidFill>
                          <a:latin typeface="Consolas" panose="020B0609020204030204" pitchFamily="49" charset="0"/>
                          <a:ea typeface="+mn-ea"/>
                          <a:cs typeface="+mn-cs"/>
                        </a:rPr>
                        <a:t> son </a:t>
                      </a:r>
                      <a:r>
                        <a:rPr lang="en-GB" sz="700" kern="1200" dirty="0" err="1">
                          <a:solidFill>
                            <a:schemeClr val="tx1"/>
                          </a:solidFill>
                          <a:latin typeface="Consolas" panose="020B0609020204030204" pitchFamily="49" charset="0"/>
                          <a:ea typeface="+mn-ea"/>
                          <a:cs typeface="+mn-cs"/>
                        </a:rPr>
                        <a:t>diferentes</a:t>
                      </a:r>
                      <a:endParaRPr lang="en-GB"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GB" sz="700" b="1" kern="1200" dirty="0">
                          <a:solidFill>
                            <a:schemeClr val="tx1"/>
                          </a:solidFill>
                          <a:highlight>
                            <a:srgbClr val="FFFF00"/>
                          </a:highlight>
                          <a:latin typeface="Consolas" panose="020B0609020204030204" pitchFamily="49" charset="0"/>
                          <a:ea typeface="+mn-ea"/>
                          <a:cs typeface="+mn-cs"/>
                        </a:rPr>
                        <a:t>is not </a:t>
                      </a:r>
                      <a:r>
                        <a:rPr lang="en-GB" sz="700" kern="1200" dirty="0" err="1">
                          <a:solidFill>
                            <a:schemeClr val="tx1"/>
                          </a:solidFill>
                          <a:latin typeface="Consolas" panose="020B0609020204030204" pitchFamily="49" charset="0"/>
                          <a:ea typeface="+mn-ea"/>
                          <a:cs typeface="+mn-cs"/>
                        </a:rPr>
                        <a:t>comprobar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si</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valores</a:t>
                      </a:r>
                      <a:r>
                        <a:rPr lang="en-GB" sz="700" kern="1200" dirty="0">
                          <a:solidFill>
                            <a:schemeClr val="tx1"/>
                          </a:solidFill>
                          <a:latin typeface="Consolas" panose="020B0609020204030204" pitchFamily="49" charset="0"/>
                          <a:ea typeface="+mn-ea"/>
                          <a:cs typeface="+mn-cs"/>
                        </a:rPr>
                        <a:t> no son </a:t>
                      </a:r>
                      <a:r>
                        <a:rPr lang="en-GB" sz="700" kern="1200" dirty="0" err="1">
                          <a:solidFill>
                            <a:schemeClr val="tx1"/>
                          </a:solidFill>
                          <a:latin typeface="Consolas" panose="020B0609020204030204" pitchFamily="49" charset="0"/>
                          <a:ea typeface="+mn-ea"/>
                          <a:cs typeface="+mn-cs"/>
                        </a:rPr>
                        <a:t>exactamente</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iguales</a:t>
                      </a:r>
                      <a:endParaRPr lang="en-GB"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GB" sz="700" b="1" kern="1200" dirty="0">
                          <a:solidFill>
                            <a:schemeClr val="tx1"/>
                          </a:solidFill>
                          <a:highlight>
                            <a:srgbClr val="FFFF00"/>
                          </a:highlight>
                          <a:latin typeface="Consolas" panose="020B0609020204030204" pitchFamily="49" charset="0"/>
                          <a:ea typeface="+mn-ea"/>
                          <a:cs typeface="+mn-cs"/>
                        </a:rPr>
                        <a:t>&gt; (&gt;=) </a:t>
                      </a:r>
                      <a:r>
                        <a:rPr lang="en-GB" sz="700" b="0" kern="1200" dirty="0">
                          <a:solidFill>
                            <a:schemeClr val="tx1"/>
                          </a:solidFill>
                          <a:latin typeface="Consolas" panose="020B0609020204030204" pitchFamily="49" charset="0"/>
                          <a:ea typeface="+mn-ea"/>
                          <a:cs typeface="+mn-cs"/>
                        </a:rPr>
                        <a:t>mayor que (mayor o </a:t>
                      </a:r>
                      <a:r>
                        <a:rPr lang="en-GB" sz="700" b="0" kern="1200" dirty="0" err="1">
                          <a:solidFill>
                            <a:schemeClr val="tx1"/>
                          </a:solidFill>
                          <a:latin typeface="Consolas" panose="020B0609020204030204" pitchFamily="49" charset="0"/>
                          <a:ea typeface="+mn-ea"/>
                          <a:cs typeface="+mn-cs"/>
                        </a:rPr>
                        <a:t>igual</a:t>
                      </a:r>
                      <a:r>
                        <a:rPr lang="en-GB" sz="700" b="0" kern="1200" dirty="0">
                          <a:solidFill>
                            <a:schemeClr val="tx1"/>
                          </a:solidFill>
                          <a:latin typeface="Consolas" panose="020B0609020204030204" pitchFamily="49" charset="0"/>
                          <a:ea typeface="+mn-ea"/>
                          <a:cs typeface="+mn-cs"/>
                        </a:rPr>
                        <a:t> que)</a:t>
                      </a:r>
                      <a:endParaRPr lang="en-GB" sz="7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&lt; (&lt;=)</a:t>
                      </a:r>
                      <a:r>
                        <a:rPr lang="en-GB" sz="700" b="0" kern="1200" dirty="0">
                          <a:solidFill>
                            <a:schemeClr val="tx1"/>
                          </a:solidFill>
                          <a:highlight>
                            <a:srgbClr val="FFFF00"/>
                          </a:highlight>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menor</a:t>
                      </a:r>
                      <a:r>
                        <a:rPr lang="en-GB" sz="700" b="0" kern="1200" dirty="0">
                          <a:solidFill>
                            <a:schemeClr val="tx1"/>
                          </a:solidFill>
                          <a:latin typeface="Consolas" panose="020B0609020204030204" pitchFamily="49" charset="0"/>
                          <a:ea typeface="+mn-ea"/>
                          <a:cs typeface="+mn-cs"/>
                        </a:rPr>
                        <a:t> que (</a:t>
                      </a:r>
                      <a:r>
                        <a:rPr lang="en-GB" sz="700" b="0" kern="1200" dirty="0" err="1">
                          <a:solidFill>
                            <a:schemeClr val="tx1"/>
                          </a:solidFill>
                          <a:latin typeface="Consolas" panose="020B0609020204030204" pitchFamily="49" charset="0"/>
                          <a:ea typeface="+mn-ea"/>
                          <a:cs typeface="+mn-cs"/>
                        </a:rPr>
                        <a:t>menor</a:t>
                      </a:r>
                      <a:r>
                        <a:rPr lang="en-GB" sz="700" b="0" kern="1200" dirty="0">
                          <a:solidFill>
                            <a:schemeClr val="tx1"/>
                          </a:solidFill>
                          <a:latin typeface="Consolas" panose="020B0609020204030204" pitchFamily="49" charset="0"/>
                          <a:ea typeface="+mn-ea"/>
                          <a:cs typeface="+mn-cs"/>
                        </a:rPr>
                        <a:t> o </a:t>
                      </a:r>
                      <a:r>
                        <a:rPr lang="en-GB" sz="700" b="0" kern="1200" dirty="0" err="1">
                          <a:solidFill>
                            <a:schemeClr val="tx1"/>
                          </a:solidFill>
                          <a:latin typeface="Consolas" panose="020B0609020204030204" pitchFamily="49" charset="0"/>
                          <a:ea typeface="+mn-ea"/>
                          <a:cs typeface="+mn-cs"/>
                        </a:rPr>
                        <a:t>igual</a:t>
                      </a:r>
                      <a:r>
                        <a:rPr lang="en-GB" sz="700" b="0" kern="1200" dirty="0">
                          <a:solidFill>
                            <a:schemeClr val="tx1"/>
                          </a:solidFill>
                          <a:latin typeface="Consolas" panose="020B0609020204030204" pitchFamily="49" charset="0"/>
                          <a:ea typeface="+mn-ea"/>
                          <a:cs typeface="+mn-cs"/>
                        </a:rPr>
                        <a:t> que)</a:t>
                      </a: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latin typeface="Consolas" panose="020B0609020204030204" pitchFamily="49" charset="0"/>
                          <a:ea typeface="+mn-ea"/>
                          <a:cs typeface="+mn-cs"/>
                        </a:rPr>
                        <a:t>and</a:t>
                      </a:r>
                      <a:r>
                        <a:rPr lang="en-GB" sz="700" b="0" kern="1200" dirty="0">
                          <a:solidFill>
                            <a:schemeClr val="tx1"/>
                          </a:solidFill>
                          <a:latin typeface="Consolas" panose="020B0609020204030204" pitchFamily="49" charset="0"/>
                          <a:ea typeface="+mn-ea"/>
                          <a:cs typeface="+mn-cs"/>
                        </a:rPr>
                        <a:t> ambas </a:t>
                      </a:r>
                      <a:r>
                        <a:rPr lang="en-GB" sz="700" b="0" kern="1200" dirty="0" err="1">
                          <a:solidFill>
                            <a:schemeClr val="tx1"/>
                          </a:solidFill>
                          <a:latin typeface="Consolas" panose="020B0609020204030204" pitchFamily="49" charset="0"/>
                          <a:ea typeface="+mn-ea"/>
                          <a:cs typeface="+mn-cs"/>
                        </a:rPr>
                        <a:t>verdaderas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or</a:t>
                      </a:r>
                      <a:r>
                        <a:rPr lang="en-GB" sz="700" b="0" kern="1200" dirty="0">
                          <a:solidFill>
                            <a:schemeClr val="tx1"/>
                          </a:solidFill>
                          <a:latin typeface="Consolas" panose="020B0609020204030204" pitchFamily="49" charset="0"/>
                          <a:ea typeface="+mn-ea"/>
                          <a:cs typeface="+mn-cs"/>
                        </a:rPr>
                        <a:t> ambas o solo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verdadera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in/not in </a:t>
                      </a:r>
                      <a:r>
                        <a:rPr lang="en-AU" sz="700" b="0" kern="1200" dirty="0" err="1">
                          <a:solidFill>
                            <a:schemeClr val="tx1"/>
                          </a:solidFill>
                          <a:latin typeface="Consolas" panose="020B0609020204030204" pitchFamily="49" charset="0"/>
                          <a:ea typeface="+mn-ea"/>
                          <a:cs typeface="+mn-cs"/>
                        </a:rPr>
                        <a:t>comprobar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si</a:t>
                      </a:r>
                      <a:r>
                        <a:rPr lang="en-AU" sz="700" b="0" kern="1200" dirty="0">
                          <a:solidFill>
                            <a:schemeClr val="tx1"/>
                          </a:solidFill>
                          <a:latin typeface="Consolas" panose="020B0609020204030204" pitchFamily="49" charset="0"/>
                          <a:ea typeface="+mn-ea"/>
                          <a:cs typeface="+mn-cs"/>
                        </a:rPr>
                        <a:t> hay un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etc.</a:t>
                      </a:r>
                      <a:endParaRPr lang="en-AU" sz="700" b="1" kern="1200" dirty="0">
                        <a:solidFill>
                          <a:schemeClr val="tx1"/>
                        </a:solidFill>
                        <a:latin typeface="Consolas" panose="020B0609020204030204" pitchFamily="49" charset="0"/>
                        <a:ea typeface="+mn-ea"/>
                        <a:cs typeface="+mn-cs"/>
                      </a:endParaRPr>
                    </a:p>
                  </a:txBody>
                  <a:tcPr marL="63991" marR="63991" marT="40634" marB="40634"/>
                </a:tc>
                <a:tc h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800" kern="1200" dirty="0">
                        <a:solidFill>
                          <a:schemeClr val="tx1"/>
                        </a:solidFill>
                        <a:latin typeface="Consolas" panose="020B0609020204030204" pitchFamily="49" charset="0"/>
                        <a:ea typeface="+mn-ea"/>
                        <a:cs typeface="+mn-cs"/>
                      </a:endParaRPr>
                    </a:p>
                  </a:txBody>
                  <a:tcPr/>
                </a:tc>
                <a:extLst>
                  <a:ext uri="{0D108BD9-81ED-4DB2-BD59-A6C34878D82A}">
                    <a16:rowId xmlns:a16="http://schemas.microsoft.com/office/drawing/2014/main" val="4095437806"/>
                  </a:ext>
                </a:extLst>
              </a:tr>
              <a:tr h="254940">
                <a:tc gridSpan="2">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err="1">
                          <a:ln>
                            <a:noFill/>
                          </a:ln>
                          <a:solidFill>
                            <a:prstClr val="black"/>
                          </a:solidFill>
                          <a:effectLst/>
                          <a:uLnTx/>
                          <a:uFillTx/>
                          <a:latin typeface="+mn-lt"/>
                          <a:ea typeface="+mn-ea"/>
                          <a:cs typeface="+mn-cs"/>
                        </a:rPr>
                        <a:t>Metodos</a:t>
                      </a:r>
                      <a:r>
                        <a:rPr kumimoji="0" lang="en-AU" sz="1100" b="1" i="0" u="none" strike="noStrike" kern="1200" cap="none" spc="0" normalizeH="0" baseline="0" noProof="0" dirty="0">
                          <a:ln>
                            <a:noFill/>
                          </a:ln>
                          <a:solidFill>
                            <a:prstClr val="black"/>
                          </a:solidFill>
                          <a:effectLst/>
                          <a:uLnTx/>
                          <a:uFillTx/>
                          <a:latin typeface="+mn-lt"/>
                          <a:ea typeface="+mn-ea"/>
                          <a:cs typeface="+mn-cs"/>
                        </a:rPr>
                        <a:t> String</a:t>
                      </a: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3269399047"/>
                  </a:ext>
                </a:extLst>
              </a:tr>
              <a:tr h="2315371">
                <a:tc gridSpan="2">
                  <a:txBody>
                    <a:bodyPr/>
                    <a:lstStyle/>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string.upper</a:t>
                      </a:r>
                      <a:r>
                        <a:rPr lang="en-AU" sz="700" b="1" dirty="0">
                          <a:solidFill>
                            <a:schemeClr val="tx1"/>
                          </a:solidFill>
                          <a:highlight>
                            <a:srgbClr val="FFFF00"/>
                          </a:highlight>
                          <a:latin typeface="Consolas" panose="020B0609020204030204" pitchFamily="49" charset="0"/>
                        </a:rPr>
                        <a:t>()z</a:t>
                      </a:r>
                      <a:r>
                        <a:rPr lang="en-AU" sz="700" b="1" dirty="0">
                          <a:solidFill>
                            <a:schemeClr val="tx1"/>
                          </a:solidFill>
                          <a:latin typeface="Consolas" panose="020B0609020204030204" pitchFamily="49" charset="0"/>
                        </a:rPr>
                        <a:t> </a:t>
                      </a:r>
                      <a:r>
                        <a:rPr lang="en-AU" sz="700" dirty="0">
                          <a:solidFill>
                            <a:schemeClr val="tx1"/>
                          </a:solidFill>
                          <a:latin typeface="Consolas" panose="020B0609020204030204" pitchFamily="49" charset="0"/>
                        </a:rPr>
                        <a:t>MAYUSCULAS</a:t>
                      </a: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string.lower</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minusculas</a:t>
                      </a:r>
                      <a:endParaRPr lang="en-AU"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string.capitalize</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a:solidFill>
                            <a:schemeClr val="tx1"/>
                          </a:solidFill>
                          <a:latin typeface="Consolas" panose="020B0609020204030204" pitchFamily="49" charset="0"/>
                        </a:rPr>
                        <a:t>Primera </a:t>
                      </a:r>
                      <a:r>
                        <a:rPr lang="en-AU" sz="700" dirty="0" err="1">
                          <a:solidFill>
                            <a:schemeClr val="tx1"/>
                          </a:solidFill>
                          <a:latin typeface="Consolas" panose="020B0609020204030204" pitchFamily="49" charset="0"/>
                        </a:rPr>
                        <a:t>letra</a:t>
                      </a:r>
                      <a:r>
                        <a:rPr lang="en-AU" sz="700" dirty="0">
                          <a:solidFill>
                            <a:schemeClr val="tx1"/>
                          </a:solidFill>
                          <a:latin typeface="Consolas" panose="020B0609020204030204" pitchFamily="49" charset="0"/>
                        </a:rPr>
                        <a:t> de la </a:t>
                      </a:r>
                      <a:r>
                        <a:rPr lang="en-AU" sz="700" dirty="0" err="1">
                          <a:solidFill>
                            <a:schemeClr val="tx1"/>
                          </a:solidFill>
                          <a:latin typeface="Consolas" panose="020B0609020204030204" pitchFamily="49" charset="0"/>
                        </a:rPr>
                        <a:t>frase</a:t>
                      </a: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en</a:t>
                      </a:r>
                      <a:r>
                        <a:rPr lang="en-AU" sz="700" dirty="0">
                          <a:solidFill>
                            <a:schemeClr val="tx1"/>
                          </a:solidFill>
                          <a:latin typeface="Consolas" panose="020B0609020204030204" pitchFamily="49" charset="0"/>
                        </a:rPr>
                        <a:t> may. </a:t>
                      </a:r>
                      <a:r>
                        <a:rPr lang="en-AU" sz="700" b="1" dirty="0" err="1">
                          <a:solidFill>
                            <a:schemeClr val="tx1"/>
                          </a:solidFill>
                          <a:highlight>
                            <a:srgbClr val="FFFF00"/>
                          </a:highlight>
                          <a:latin typeface="Consolas" panose="020B0609020204030204" pitchFamily="49" charset="0"/>
                        </a:rPr>
                        <a:t>string.title</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a:solidFill>
                            <a:schemeClr val="tx1"/>
                          </a:solidFill>
                          <a:latin typeface="Consolas" panose="020B0609020204030204" pitchFamily="49" charset="0"/>
                        </a:rPr>
                        <a:t>Primera </a:t>
                      </a:r>
                      <a:r>
                        <a:rPr lang="en-AU" sz="700" dirty="0" err="1">
                          <a:solidFill>
                            <a:schemeClr val="tx1"/>
                          </a:solidFill>
                          <a:latin typeface="Consolas" panose="020B0609020204030204" pitchFamily="49" charset="0"/>
                        </a:rPr>
                        <a:t>Letra</a:t>
                      </a:r>
                      <a:r>
                        <a:rPr lang="en-AU" sz="700" dirty="0">
                          <a:solidFill>
                            <a:schemeClr val="tx1"/>
                          </a:solidFill>
                          <a:latin typeface="Consolas" panose="020B0609020204030204" pitchFamily="49" charset="0"/>
                        </a:rPr>
                        <a:t> De </a:t>
                      </a:r>
                      <a:r>
                        <a:rPr lang="en-AU" sz="700" dirty="0" err="1">
                          <a:solidFill>
                            <a:schemeClr val="tx1"/>
                          </a:solidFill>
                          <a:latin typeface="Consolas" panose="020B0609020204030204" pitchFamily="49" charset="0"/>
                        </a:rPr>
                        <a:t>Cada</a:t>
                      </a:r>
                      <a:r>
                        <a:rPr lang="en-AU" sz="700" dirty="0">
                          <a:solidFill>
                            <a:schemeClr val="tx1"/>
                          </a:solidFill>
                          <a:latin typeface="Consolas" panose="020B0609020204030204" pitchFamily="49" charset="0"/>
                        </a:rPr>
                        <a:t> Palabra En May.</a:t>
                      </a: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string.swapcase</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mINUSCULAS</a:t>
                      </a:r>
                      <a:r>
                        <a:rPr lang="en-AU" sz="700" dirty="0">
                          <a:solidFill>
                            <a:schemeClr val="tx1"/>
                          </a:solidFill>
                          <a:latin typeface="Consolas" panose="020B0609020204030204" pitchFamily="49" charset="0"/>
                        </a:rPr>
                        <a:t> A </a:t>
                      </a:r>
                      <a:r>
                        <a:rPr lang="en-AU" sz="700" dirty="0" err="1">
                          <a:solidFill>
                            <a:schemeClr val="tx1"/>
                          </a:solidFill>
                          <a:latin typeface="Consolas" panose="020B0609020204030204" pitchFamily="49" charset="0"/>
                        </a:rPr>
                        <a:t>mAYUSCULAS</a:t>
                      </a:r>
                      <a:r>
                        <a:rPr lang="en-AU" sz="700" dirty="0">
                          <a:solidFill>
                            <a:schemeClr val="tx1"/>
                          </a:solidFill>
                          <a:latin typeface="Consolas" panose="020B0609020204030204" pitchFamily="49" charset="0"/>
                        </a:rPr>
                        <a:t> O </a:t>
                      </a:r>
                      <a:r>
                        <a:rPr lang="en-AU" sz="700" dirty="0" err="1">
                          <a:solidFill>
                            <a:schemeClr val="tx1"/>
                          </a:solidFill>
                          <a:latin typeface="Consolas" panose="020B0609020204030204" pitchFamily="49" charset="0"/>
                        </a:rPr>
                        <a:t>vICEVERSA</a:t>
                      </a:r>
                      <a:endParaRPr lang="en-AU"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string.strip</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quita</a:t>
                      </a: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espacios</a:t>
                      </a:r>
                      <a:r>
                        <a:rPr lang="en-AU" sz="700" dirty="0">
                          <a:solidFill>
                            <a:schemeClr val="tx1"/>
                          </a:solidFill>
                          <a:latin typeface="Consolas" panose="020B0609020204030204" pitchFamily="49" charset="0"/>
                        </a:rPr>
                        <a:t> del principio y final</a:t>
                      </a:r>
                    </a:p>
                    <a:p>
                      <a:pPr marL="0" marR="0" lvl="0" indent="0" algn="l" defTabSz="914400" rtl="0" eaLnBrk="1" fontAlgn="auto" latinLnBrk="0" hangingPunct="1">
                        <a:lnSpc>
                          <a:spcPct val="100000"/>
                        </a:lnSpc>
                        <a:spcBef>
                          <a:spcPts val="0"/>
                        </a:spcBef>
                        <a:spcAft>
                          <a:spcPts val="100"/>
                        </a:spcAft>
                        <a:buClrTx/>
                        <a:buSzTx/>
                        <a:buFontTx/>
                        <a:buNone/>
                        <a:tabLst/>
                        <a:defRPr/>
                      </a:pPr>
                      <a:endParaRPr lang="en-AU"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FF00"/>
                          </a:highlight>
                          <a:latin typeface="Consolas" panose="020B0609020204030204" pitchFamily="49" charset="0"/>
                        </a:rPr>
                        <a:t>string.split</a:t>
                      </a:r>
                      <a:r>
                        <a:rPr lang="en-GB" sz="700" b="1" dirty="0">
                          <a:solidFill>
                            <a:schemeClr val="tx1"/>
                          </a:solidFill>
                          <a:highlight>
                            <a:srgbClr val="FFFF00"/>
                          </a:highlight>
                          <a:latin typeface="Consolas" panose="020B0609020204030204" pitchFamily="49" charset="0"/>
                        </a:rPr>
                        <a:t>() </a:t>
                      </a:r>
                      <a:r>
                        <a:rPr lang="en-GB" sz="700" dirty="0">
                          <a:solidFill>
                            <a:schemeClr val="tx1"/>
                          </a:solidFill>
                          <a:latin typeface="Consolas" panose="020B0609020204030204" pitchFamily="49" charset="0"/>
                        </a:rPr>
                        <a:t>divide string </a:t>
                      </a:r>
                      <a:r>
                        <a:rPr lang="en-GB" sz="700" dirty="0" err="1">
                          <a:solidFill>
                            <a:schemeClr val="tx1"/>
                          </a:solidFill>
                          <a:latin typeface="Consolas" panose="020B0609020204030204" pitchFamily="49" charset="0"/>
                        </a:rPr>
                        <a:t>en</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lista</a:t>
                      </a:r>
                      <a:r>
                        <a:rPr lang="en-GB" sz="700" dirty="0">
                          <a:solidFill>
                            <a:schemeClr val="tx1"/>
                          </a:solidFill>
                          <a:latin typeface="Consolas" panose="020B0609020204030204" pitchFamily="49" charset="0"/>
                        </a:rPr>
                        <a:t> –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espacios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defecto</a:t>
                      </a:r>
                      <a:r>
                        <a:rPr lang="en-GB" sz="700" dirty="0">
                          <a:solidFill>
                            <a:schemeClr val="tx1"/>
                          </a:solidFill>
                          <a:latin typeface="Consolas" panose="020B0609020204030204" pitchFamily="49" charset="0"/>
                        </a:rPr>
                        <a:t>, o </a:t>
                      </a:r>
                      <a:r>
                        <a:rPr lang="en-GB" sz="700" dirty="0" err="1">
                          <a:solidFill>
                            <a:schemeClr val="tx1"/>
                          </a:solidFill>
                          <a:latin typeface="Consolas" panose="020B0609020204030204" pitchFamily="49" charset="0"/>
                        </a:rPr>
                        <a:t>especifica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otro</a:t>
                      </a:r>
                      <a:r>
                        <a:rPr lang="en-GB" sz="700" dirty="0">
                          <a:solidFill>
                            <a:schemeClr val="tx1"/>
                          </a:solidFill>
                          <a:latin typeface="Consolas" panose="020B0609020204030204" pitchFamily="49" charset="0"/>
                        </a:rPr>
                        <a:t> divisor </a:t>
                      </a:r>
                      <a:r>
                        <a:rPr lang="en-GB" sz="700" dirty="0" err="1">
                          <a:solidFill>
                            <a:schemeClr val="tx1"/>
                          </a:solidFill>
                          <a:latin typeface="Consolas" panose="020B0609020204030204" pitchFamily="49" charset="0"/>
                        </a:rPr>
                        <a:t>en</a:t>
                      </a:r>
                      <a:r>
                        <a:rPr lang="en-GB" sz="700" dirty="0">
                          <a:solidFill>
                            <a:schemeClr val="tx1"/>
                          </a:solidFill>
                          <a:latin typeface="Consolas" panose="020B0609020204030204" pitchFamily="49" charset="0"/>
                        </a:rPr>
                        <a:t> ()</a:t>
                      </a:r>
                      <a:endParaRPr lang="en-GB"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FF00"/>
                          </a:highlight>
                          <a:latin typeface="Consolas" panose="020B0609020204030204" pitchFamily="49" charset="0"/>
                        </a:rPr>
                        <a:t>string.replace</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frase</a:t>
                      </a:r>
                      <a:r>
                        <a:rPr lang="en-GB" sz="700" b="1" dirty="0">
                          <a:solidFill>
                            <a:schemeClr val="tx1"/>
                          </a:solidFill>
                          <a:highlight>
                            <a:srgbClr val="FFFF00"/>
                          </a:highlight>
                          <a:latin typeface="Consolas" panose="020B0609020204030204" pitchFamily="49" charset="0"/>
                        </a:rPr>
                        <a:t>”, “</a:t>
                      </a:r>
                      <a:r>
                        <a:rPr lang="en-GB" sz="700" b="1" dirty="0" err="1">
                          <a:solidFill>
                            <a:schemeClr val="tx1"/>
                          </a:solidFill>
                          <a:highlight>
                            <a:srgbClr val="FFFF00"/>
                          </a:highlight>
                          <a:latin typeface="Consolas" panose="020B0609020204030204" pitchFamily="49" charset="0"/>
                        </a:rPr>
                        <a:t>frase</a:t>
                      </a:r>
                      <a:r>
                        <a:rPr lang="en-GB" sz="700" b="1" dirty="0">
                          <a:solidFill>
                            <a:schemeClr val="tx1"/>
                          </a:solidFill>
                          <a:highlight>
                            <a:srgbClr val="FFFF00"/>
                          </a:highlight>
                          <a:latin typeface="Consolas" panose="020B0609020204030204" pitchFamily="49" charset="0"/>
                        </a:rPr>
                        <a:t>”)</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remplaza</a:t>
                      </a:r>
                      <a:r>
                        <a:rPr lang="en-GB" sz="700" dirty="0">
                          <a:solidFill>
                            <a:schemeClr val="tx1"/>
                          </a:solidFill>
                          <a:latin typeface="Consolas" panose="020B0609020204030204" pitchFamily="49" charset="0"/>
                        </a:rPr>
                        <a:t> la </a:t>
                      </a:r>
                      <a:r>
                        <a:rPr lang="en-GB" sz="700" dirty="0" err="1">
                          <a:solidFill>
                            <a:schemeClr val="tx1"/>
                          </a:solidFill>
                          <a:latin typeface="Consolas" panose="020B0609020204030204" pitchFamily="49" charset="0"/>
                        </a:rPr>
                        <a:t>primera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frase</a:t>
                      </a:r>
                      <a:r>
                        <a:rPr lang="en-GB" sz="700" dirty="0">
                          <a:solidFill>
                            <a:schemeClr val="tx1"/>
                          </a:solidFill>
                          <a:latin typeface="Consolas" panose="020B0609020204030204" pitchFamily="49" charset="0"/>
                        </a:rPr>
                        <a:t> del string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otro</a:t>
                      </a:r>
                      <a:endParaRPr lang="en-GB"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a:solidFill>
                            <a:schemeClr val="tx1"/>
                          </a:solidFill>
                          <a:highlight>
                            <a:srgbClr val="FFFF00"/>
                          </a:highlight>
                          <a:latin typeface="Consolas" panose="020B0609020204030204" pitchFamily="49" charset="0"/>
                        </a:rPr>
                        <a:t>“ ”.join(string)</a:t>
                      </a:r>
                      <a:r>
                        <a:rPr lang="en-GB" sz="700" b="1"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une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los</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elementos</a:t>
                      </a:r>
                      <a:r>
                        <a:rPr lang="en-GB" sz="700" b="0" dirty="0">
                          <a:solidFill>
                            <a:schemeClr val="tx1"/>
                          </a:solidFill>
                          <a:latin typeface="Consolas" panose="020B0609020204030204" pitchFamily="49" charset="0"/>
                        </a:rPr>
                        <a:t> de </a:t>
                      </a:r>
                      <a:r>
                        <a:rPr lang="en-GB" sz="700" b="0" dirty="0" err="1">
                          <a:solidFill>
                            <a:schemeClr val="tx1"/>
                          </a:solidFill>
                          <a:latin typeface="Consolas" panose="020B0609020204030204" pitchFamily="49" charset="0"/>
                        </a:rPr>
                        <a:t>una</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lista</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una</a:t>
                      </a:r>
                      <a:r>
                        <a:rPr lang="en-GB" sz="700" b="0" dirty="0">
                          <a:solidFill>
                            <a:schemeClr val="tx1"/>
                          </a:solidFill>
                          <a:latin typeface="Consolas" panose="020B0609020204030204" pitchFamily="49" charset="0"/>
                        </a:rPr>
                        <a:t> string con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separador</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espificado</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a:t>
                      </a:r>
                      <a:r>
                        <a:rPr lang="en-GB" sz="700" b="0" dirty="0">
                          <a:solidFill>
                            <a:schemeClr val="tx1"/>
                          </a:solidFill>
                          <a:latin typeface="Consolas" panose="020B0609020204030204" pitchFamily="49" charset="0"/>
                        </a:rPr>
                        <a:t> “ ”</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list(string) </a:t>
                      </a:r>
                      <a:r>
                        <a:rPr lang="en-AU" sz="700" b="0" kern="1200" dirty="0" err="1">
                          <a:solidFill>
                            <a:schemeClr val="tx1"/>
                          </a:solidFill>
                          <a:latin typeface="Consolas" panose="020B0609020204030204" pitchFamily="49" charset="0"/>
                          <a:ea typeface="+mn-ea"/>
                          <a:cs typeface="+mn-cs"/>
                        </a:rPr>
                        <a:t>convierte</a:t>
                      </a:r>
                      <a:r>
                        <a:rPr lang="en-AU" sz="700" b="0" kern="1200" dirty="0">
                          <a:solidFill>
                            <a:schemeClr val="tx1"/>
                          </a:solidFill>
                          <a:latin typeface="Consolas" panose="020B0609020204030204" pitchFamily="49" charset="0"/>
                          <a:ea typeface="+mn-ea"/>
                          <a:cs typeface="+mn-cs"/>
                        </a:rPr>
                        <a:t> un variable string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endParaRPr lang="en-GB"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FF00"/>
                          </a:highlight>
                          <a:latin typeface="Consolas" panose="020B0609020204030204" pitchFamily="49" charset="0"/>
                        </a:rPr>
                        <a:t>string.find</a:t>
                      </a:r>
                      <a:r>
                        <a:rPr lang="en-GB" sz="700" b="1" dirty="0">
                          <a:solidFill>
                            <a:schemeClr val="tx1"/>
                          </a:solidFill>
                          <a:highlight>
                            <a:srgbClr val="FFFF00"/>
                          </a:highlight>
                          <a:latin typeface="Consolas" panose="020B0609020204030204" pitchFamily="49" charset="0"/>
                        </a:rPr>
                        <a:t>(“substring”)</a:t>
                      </a:r>
                      <a:r>
                        <a:rPr lang="en-GB" sz="700" b="1"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encuentra</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indice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a:t>
                      </a:r>
                      <a:r>
                        <a:rPr lang="en-GB" sz="700" b="0" dirty="0">
                          <a:solidFill>
                            <a:schemeClr val="tx1"/>
                          </a:solidFill>
                          <a:latin typeface="Consolas" panose="020B0609020204030204" pitchFamily="49" charset="0"/>
                        </a:rPr>
                        <a:t> que </a:t>
                      </a:r>
                      <a:r>
                        <a:rPr lang="en-GB" sz="700" b="0" dirty="0" err="1">
                          <a:solidFill>
                            <a:schemeClr val="tx1"/>
                          </a:solidFill>
                          <a:latin typeface="Consolas" panose="020B0609020204030204" pitchFamily="49" charset="0"/>
                        </a:rPr>
                        <a:t>empiece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substring/'-1' </a:t>
                      </a:r>
                      <a:r>
                        <a:rPr lang="en-GB" sz="700" b="0" dirty="0" err="1">
                          <a:solidFill>
                            <a:schemeClr val="tx1"/>
                          </a:solidFill>
                          <a:latin typeface="Consolas" panose="020B0609020204030204" pitchFamily="49" charset="0"/>
                        </a:rPr>
                        <a:t>si</a:t>
                      </a:r>
                      <a:r>
                        <a:rPr lang="en-GB" sz="700" b="0" dirty="0">
                          <a:solidFill>
                            <a:schemeClr val="tx1"/>
                          </a:solidFill>
                          <a:latin typeface="Consolas" panose="020B0609020204030204" pitchFamily="49" charset="0"/>
                        </a:rPr>
                        <a:t> no </a:t>
                      </a:r>
                      <a:r>
                        <a:rPr lang="en-GB" sz="700" b="0" dirty="0" err="1">
                          <a:solidFill>
                            <a:schemeClr val="tx1"/>
                          </a:solidFill>
                          <a:latin typeface="Consolas" panose="020B0609020204030204" pitchFamily="49" charset="0"/>
                        </a:rPr>
                        <a:t>existe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substring</a:t>
                      </a:r>
                    </a:p>
                    <a:p>
                      <a:pPr marL="0" marR="0" lvl="0" indent="0" algn="l" defTabSz="914400" rtl="0" eaLnBrk="1" fontAlgn="auto" latinLnBrk="0" hangingPunct="1">
                        <a:lnSpc>
                          <a:spcPct val="100000"/>
                        </a:lnSpc>
                        <a:spcBef>
                          <a:spcPts val="0"/>
                        </a:spcBef>
                        <a:spcAft>
                          <a:spcPts val="100"/>
                        </a:spcAft>
                        <a:buClrTx/>
                        <a:buSzTx/>
                        <a:buFontTx/>
                        <a:buNone/>
                        <a:tabLst/>
                        <a:defRPr/>
                      </a:pPr>
                      <a:endParaRPr lang="en-GB" sz="600" b="0" dirty="0">
                        <a:solidFill>
                          <a:schemeClr val="tx1"/>
                        </a:solidFill>
                        <a:latin typeface="Consolas" panose="020B0609020204030204" pitchFamily="49" charset="0"/>
                      </a:endParaRPr>
                    </a:p>
                    <a:p>
                      <a:pPr marL="0" algn="l" defTabSz="914400" rtl="0" eaLnBrk="1" latinLnBrk="0" hangingPunct="1">
                        <a:spcBef>
                          <a:spcPts val="0"/>
                        </a:spcBef>
                        <a:spcAft>
                          <a:spcPts val="100"/>
                        </a:spcAft>
                      </a:pPr>
                      <a:r>
                        <a:rPr lang="en-AU" sz="700" b="1" kern="1200" dirty="0">
                          <a:solidFill>
                            <a:schemeClr val="tx1"/>
                          </a:solidFill>
                          <a:highlight>
                            <a:srgbClr val="FFFF00"/>
                          </a:highlight>
                          <a:latin typeface="Consolas" panose="020B0609020204030204" pitchFamily="49" charset="0"/>
                          <a:ea typeface="+mn-ea"/>
                          <a:cs typeface="+mn-cs"/>
                        </a:rPr>
                        <a:t>string[</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devuelve</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el</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elemento</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en</a:t>
                      </a:r>
                      <a:r>
                        <a:rPr lang="en-AU" sz="700" kern="1200" dirty="0">
                          <a:solidFill>
                            <a:schemeClr val="tx1"/>
                          </a:solidFill>
                          <a:latin typeface="Consolas" panose="020B0609020204030204" pitchFamily="49" charset="0"/>
                          <a:ea typeface="+mn-ea"/>
                          <a:cs typeface="+mn-cs"/>
                        </a:rPr>
                        <a:t> la </a:t>
                      </a:r>
                      <a:r>
                        <a:rPr lang="en-AU" sz="700" kern="1200" dirty="0" err="1">
                          <a:solidFill>
                            <a:schemeClr val="tx1"/>
                          </a:solidFill>
                          <a:latin typeface="Consolas" panose="020B0609020204030204" pitchFamily="49" charset="0"/>
                          <a:ea typeface="+mn-ea"/>
                          <a:cs typeface="+mn-cs"/>
                        </a:rPr>
                        <a:t>indice</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i</a:t>
                      </a:r>
                      <a:endParaRPr lang="en-AU" sz="700" kern="1200" dirty="0">
                        <a:solidFill>
                          <a:schemeClr val="tx1"/>
                        </a:solidFill>
                        <a:latin typeface="Consolas" panose="020B0609020204030204" pitchFamily="49" charset="0"/>
                        <a:ea typeface="+mn-ea"/>
                        <a:cs typeface="+mn-cs"/>
                      </a:endParaRPr>
                    </a:p>
                    <a:p>
                      <a:pPr marL="0" algn="l" defTabSz="914400" rtl="0" eaLnBrk="1" latinLnBrk="0" hangingPunct="1">
                        <a:spcBef>
                          <a:spcPts val="0"/>
                        </a:spcBef>
                        <a:spcAft>
                          <a:spcPts val="100"/>
                        </a:spcAft>
                      </a:pPr>
                      <a:r>
                        <a:rPr lang="en-AU" sz="700" b="1" kern="1200" dirty="0">
                          <a:solidFill>
                            <a:schemeClr val="tx1"/>
                          </a:solidFill>
                          <a:latin typeface="Consolas" panose="020B0609020204030204" pitchFamily="49" charset="0"/>
                          <a:ea typeface="+mn-ea"/>
                          <a:cs typeface="+mn-cs"/>
                        </a:rPr>
                        <a:t>string[</a:t>
                      </a:r>
                      <a:r>
                        <a:rPr lang="en-AU" sz="700" b="1" kern="1200" dirty="0" err="1">
                          <a:solidFill>
                            <a:schemeClr val="tx1"/>
                          </a:solidFill>
                          <a:latin typeface="Consolas" panose="020B0609020204030204" pitchFamily="49" charset="0"/>
                          <a:ea typeface="+mn-ea"/>
                          <a:cs typeface="+mn-cs"/>
                        </a:rPr>
                        <a:t>i:j</a:t>
                      </a:r>
                      <a:r>
                        <a:rPr lang="en-AU" sz="700" b="1"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devuelve</a:t>
                      </a:r>
                      <a:r>
                        <a:rPr lang="en-AU" sz="700" kern="1200" dirty="0">
                          <a:solidFill>
                            <a:schemeClr val="tx1"/>
                          </a:solidFill>
                          <a:latin typeface="Consolas" panose="020B0609020204030204" pitchFamily="49" charset="0"/>
                          <a:ea typeface="+mn-ea"/>
                          <a:cs typeface="+mn-cs"/>
                        </a:rPr>
                        <a:t> un </a:t>
                      </a:r>
                      <a:r>
                        <a:rPr lang="en-AU" sz="700" kern="1200" dirty="0" err="1">
                          <a:solidFill>
                            <a:schemeClr val="tx1"/>
                          </a:solidFill>
                          <a:latin typeface="Consolas" panose="020B0609020204030204" pitchFamily="49" charset="0"/>
                          <a:ea typeface="+mn-ea"/>
                          <a:cs typeface="+mn-cs"/>
                        </a:rPr>
                        <a:t>rango</a:t>
                      </a:r>
                      <a:r>
                        <a:rPr lang="en-AU" sz="700" kern="1200" dirty="0">
                          <a:solidFill>
                            <a:schemeClr val="tx1"/>
                          </a:solidFill>
                          <a:latin typeface="Consolas" panose="020B0609020204030204" pitchFamily="49" charset="0"/>
                          <a:ea typeface="+mn-ea"/>
                          <a:cs typeface="+mn-cs"/>
                        </a:rPr>
                        <a:t> de </a:t>
                      </a:r>
                      <a:r>
                        <a:rPr lang="en-AU" sz="700" kern="1200" dirty="0" err="1">
                          <a:solidFill>
                            <a:schemeClr val="tx1"/>
                          </a:solidFill>
                          <a:latin typeface="Consolas" panose="020B0609020204030204" pitchFamily="49" charset="0"/>
                          <a:ea typeface="+mn-ea"/>
                          <a:cs typeface="+mn-cs"/>
                        </a:rPr>
                        <a:t>caracteres</a:t>
                      </a:r>
                      <a:endParaRPr lang="en-GB"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endParaRPr lang="en-AU" sz="700" b="1" kern="1200" dirty="0">
                        <a:solidFill>
                          <a:schemeClr val="tx1"/>
                        </a:solidFill>
                        <a:latin typeface="Consolas" panose="020B0609020204030204" pitchFamily="49" charset="0"/>
                        <a:ea typeface="+mn-ea"/>
                        <a:cs typeface="+mn-cs"/>
                      </a:endParaRPr>
                    </a:p>
                  </a:txBody>
                  <a:tcPr marL="63991" marR="63991" marT="40634" marB="40634"/>
                </a:tc>
                <a:tc hMerge="1">
                  <a:txBody>
                    <a:bodyPr/>
                    <a:lstStyle/>
                    <a:p>
                      <a:endParaRPr lang="en-GB" dirty="0"/>
                    </a:p>
                  </a:txBody>
                  <a:tcPr/>
                </a:tc>
                <a:extLst>
                  <a:ext uri="{0D108BD9-81ED-4DB2-BD59-A6C34878D82A}">
                    <a16:rowId xmlns:a16="http://schemas.microsoft.com/office/drawing/2014/main" val="2378653862"/>
                  </a:ext>
                </a:extLst>
              </a:tr>
            </a:tbl>
          </a:graphicData>
        </a:graphic>
      </p:graphicFrame>
      <p:graphicFrame>
        <p:nvGraphicFramePr>
          <p:cNvPr id="5" name="Table 4">
            <a:extLst>
              <a:ext uri="{FF2B5EF4-FFF2-40B4-BE49-F238E27FC236}">
                <a16:creationId xmlns:a16="http://schemas.microsoft.com/office/drawing/2014/main" id="{06B42650-F4C6-7A5E-4EE4-2DC7442F9FBE}"/>
              </a:ext>
            </a:extLst>
          </p:cNvPr>
          <p:cNvGraphicFramePr>
            <a:graphicFrameLocks noGrp="1"/>
          </p:cNvGraphicFramePr>
          <p:nvPr>
            <p:extLst>
              <p:ext uri="{D42A27DB-BD31-4B8C-83A1-F6EECF244321}">
                <p14:modId xmlns:p14="http://schemas.microsoft.com/office/powerpoint/2010/main" val="2278930882"/>
              </p:ext>
            </p:extLst>
          </p:nvPr>
        </p:nvGraphicFramePr>
        <p:xfrm>
          <a:off x="2758669" y="8597"/>
          <a:ext cx="2751620" cy="7872400"/>
        </p:xfrm>
        <a:graphic>
          <a:graphicData uri="http://schemas.openxmlformats.org/drawingml/2006/table">
            <a:tbl>
              <a:tblPr firstRow="1" bandRow="1">
                <a:tableStyleId>{17292A2E-F333-43FB-9621-5CBBE7FDCDCB}</a:tableStyleId>
              </a:tblPr>
              <a:tblGrid>
                <a:gridCol w="2751620">
                  <a:extLst>
                    <a:ext uri="{9D8B030D-6E8A-4147-A177-3AD203B41FA5}">
                      <a16:colId xmlns:a16="http://schemas.microsoft.com/office/drawing/2014/main" val="1612534420"/>
                    </a:ext>
                  </a:extLst>
                </a:gridCol>
              </a:tblGrid>
              <a:tr h="260553">
                <a:tc>
                  <a:txBody>
                    <a:bodyPr/>
                    <a:lstStyle/>
                    <a:p>
                      <a:r>
                        <a:rPr lang="es-ES" sz="1100" b="1" i="0" kern="1200" dirty="0">
                          <a:solidFill>
                            <a:schemeClr val="tx1"/>
                          </a:solidFill>
                          <a:effectLst/>
                          <a:latin typeface="+mn-lt"/>
                          <a:ea typeface="+mn-ea"/>
                          <a:cs typeface="+mn-cs"/>
                        </a:rPr>
                        <a:t>Listas [ ] </a:t>
                      </a:r>
                      <a:r>
                        <a:rPr lang="es-ES" sz="1100" b="1" i="0" kern="1200" dirty="0" err="1">
                          <a:solidFill>
                            <a:schemeClr val="tx1"/>
                          </a:solidFill>
                          <a:effectLst/>
                          <a:latin typeface="+mn-lt"/>
                          <a:ea typeface="+mn-ea"/>
                          <a:cs typeface="+mn-cs"/>
                        </a:rPr>
                        <a:t>Metodos</a:t>
                      </a:r>
                      <a:r>
                        <a:rPr lang="es-ES" sz="1100" b="1" i="0" kern="1200" dirty="0">
                          <a:solidFill>
                            <a:schemeClr val="tx1"/>
                          </a:solidFill>
                          <a:effectLst/>
                          <a:latin typeface="+mn-lt"/>
                          <a:ea typeface="+mn-ea"/>
                          <a:cs typeface="+mn-cs"/>
                        </a:rPr>
                        <a:t> no permanentes</a:t>
                      </a: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2730263">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latin typeface="Consolas" panose="020B0609020204030204" pitchFamily="49" charset="0"/>
                          <a:ea typeface="+mn-ea"/>
                          <a:cs typeface="+mn-cs"/>
                        </a:rPr>
                        <a:t>lista</a:t>
                      </a:r>
                      <a:r>
                        <a:rPr lang="en-AU" sz="700" b="1" kern="1200" dirty="0">
                          <a:solidFill>
                            <a:schemeClr val="tx1"/>
                          </a:solidFill>
                          <a:latin typeface="Consolas" panose="020B0609020204030204" pitchFamily="49" charset="0"/>
                          <a:ea typeface="+mn-ea"/>
                          <a:cs typeface="+mn-cs"/>
                        </a:rPr>
                        <a:t> = [] </a:t>
                      </a:r>
                      <a:r>
                        <a:rPr lang="en-AU" sz="700" kern="1200" dirty="0" err="1">
                          <a:solidFill>
                            <a:schemeClr val="tx1"/>
                          </a:solidFill>
                          <a:latin typeface="Consolas" panose="020B0609020204030204" pitchFamily="49" charset="0"/>
                          <a:ea typeface="+mn-ea"/>
                          <a:cs typeface="+mn-cs"/>
                        </a:rPr>
                        <a:t>crea</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una</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lista</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vacia</a:t>
                      </a:r>
                      <a:endParaRPr lang="en-AU"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len</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no. de </a:t>
                      </a:r>
                      <a:r>
                        <a:rPr lang="en-AU" sz="700" b="0" kern="1200" dirty="0" err="1">
                          <a:solidFill>
                            <a:schemeClr val="tx1"/>
                          </a:solidFill>
                          <a:latin typeface="Consolas" panose="020B0609020204030204" pitchFamily="49" charset="0"/>
                          <a:ea typeface="+mn-ea"/>
                          <a:cs typeface="+mn-cs"/>
                        </a:rPr>
                        <a:t>elementos</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min(</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)/max(</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saca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minimo</a:t>
                      </a:r>
                      <a:r>
                        <a:rPr lang="en-AU" sz="700" b="0" kern="1200" dirty="0">
                          <a:solidFill>
                            <a:schemeClr val="tx1"/>
                          </a:solidFill>
                          <a:latin typeface="Consolas" panose="020B0609020204030204" pitchFamily="49" charset="0"/>
                          <a:ea typeface="+mn-ea"/>
                          <a:cs typeface="+mn-cs"/>
                        </a:rPr>
                        <a:t> y </a:t>
                      </a:r>
                      <a:r>
                        <a:rPr lang="en-AU" sz="700" b="0" kern="1200" dirty="0" err="1">
                          <a:solidFill>
                            <a:schemeClr val="tx1"/>
                          </a:solidFill>
                          <a:latin typeface="Consolas" panose="020B0609020204030204" pitchFamily="49" charset="0"/>
                          <a:ea typeface="+mn-ea"/>
                          <a:cs typeface="+mn-cs"/>
                        </a:rPr>
                        <a:t>maximo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lista.count</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no. de </a:t>
                      </a:r>
                      <a:r>
                        <a:rPr lang="en-AU" sz="700" b="0" kern="1200" dirty="0" err="1">
                          <a:solidFill>
                            <a:schemeClr val="tx1"/>
                          </a:solidFill>
                          <a:latin typeface="Consolas" panose="020B0609020204030204" pitchFamily="49" charset="0"/>
                          <a:ea typeface="+mn-ea"/>
                          <a:cs typeface="+mn-cs"/>
                        </a:rPr>
                        <a:t>elementos</a:t>
                      </a:r>
                      <a:r>
                        <a:rPr lang="en-AU" sz="700" b="0" kern="1200" dirty="0">
                          <a:solidFill>
                            <a:schemeClr val="tx1"/>
                          </a:solidFill>
                          <a:latin typeface="Consolas" panose="020B0609020204030204" pitchFamily="49" charset="0"/>
                          <a:ea typeface="+mn-ea"/>
                          <a:cs typeface="+mn-cs"/>
                        </a:rPr>
                        <a:t> que hay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la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de un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determinado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sorted(</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ordenar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menor</a:t>
                      </a:r>
                      <a:r>
                        <a:rPr lang="en-AU" sz="700" b="0" kern="1200" dirty="0">
                          <a:solidFill>
                            <a:schemeClr val="tx1"/>
                          </a:solidFill>
                          <a:latin typeface="Consolas" panose="020B0609020204030204" pitchFamily="49" charset="0"/>
                          <a:ea typeface="+mn-ea"/>
                          <a:cs typeface="+mn-cs"/>
                        </a:rPr>
                        <a:t> a mayor</a:t>
                      </a: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lista.copy</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hacer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copia</a:t>
                      </a:r>
                      <a:r>
                        <a:rPr lang="en-AU" sz="700" b="0" kern="1200" dirty="0">
                          <a:solidFill>
                            <a:schemeClr val="tx1"/>
                          </a:solidFill>
                          <a:latin typeface="Consolas" panose="020B0609020204030204" pitchFamily="49" charset="0"/>
                          <a:ea typeface="+mn-ea"/>
                          <a:cs typeface="+mn-cs"/>
                        </a:rPr>
                        <a:t> de la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i="0" kern="1200" dirty="0" err="1">
                          <a:solidFill>
                            <a:schemeClr val="tx1"/>
                          </a:solidFill>
                          <a:effectLst/>
                          <a:latin typeface="+mn-lt"/>
                          <a:ea typeface="+mn-ea"/>
                          <a:cs typeface="+mn-cs"/>
                        </a:rPr>
                        <a:t>Metodos</a:t>
                      </a:r>
                      <a:r>
                        <a:rPr lang="en-GB" sz="900" b="1" i="0" kern="1200" dirty="0">
                          <a:solidFill>
                            <a:schemeClr val="tx1"/>
                          </a:solidFill>
                          <a:effectLst/>
                          <a:latin typeface="+mn-lt"/>
                          <a:ea typeface="+mn-ea"/>
                          <a:cs typeface="+mn-cs"/>
                        </a:rPr>
                        <a:t> con indices</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list.index</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indice</a:t>
                      </a:r>
                      <a:r>
                        <a:rPr lang="en-GB" sz="700" b="0" kern="1200" dirty="0">
                          <a:solidFill>
                            <a:schemeClr val="tx1"/>
                          </a:solidFill>
                          <a:latin typeface="Consolas" panose="020B0609020204030204" pitchFamily="49" charset="0"/>
                          <a:ea typeface="+mn-ea"/>
                          <a:cs typeface="+mn-cs"/>
                        </a:rPr>
                        <a:t> de x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lista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i</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indice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a:solidFill>
                            <a:schemeClr val="tx1"/>
                          </a:solidFill>
                          <a:latin typeface="Consolas" panose="020B0609020204030204" pitchFamily="49" charset="0"/>
                          <a:ea typeface="+mn-ea"/>
                          <a:cs typeface="+mn-cs"/>
                        </a:rPr>
                        <a:t>[</a:t>
                      </a:r>
                      <a:r>
                        <a:rPr lang="en-GB" sz="700" b="1" kern="1200" dirty="0" err="1">
                          <a:solidFill>
                            <a:schemeClr val="tx1"/>
                          </a:solidFill>
                          <a:latin typeface="Consolas" panose="020B0609020204030204" pitchFamily="49" charset="0"/>
                          <a:ea typeface="+mn-ea"/>
                          <a:cs typeface="+mn-cs"/>
                        </a:rPr>
                        <a:t>start:stop:step</a:t>
                      </a:r>
                      <a:r>
                        <a:rPr lang="en-GB" sz="7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i:j:x</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rango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i</a:t>
                      </a:r>
                      <a:r>
                        <a:rPr lang="en-GB" sz="700" b="0" kern="1200" dirty="0">
                          <a:solidFill>
                            <a:schemeClr val="tx1"/>
                          </a:solidFill>
                          <a:latin typeface="Consolas" panose="020B0609020204030204" pitchFamily="49" charset="0"/>
                          <a:ea typeface="+mn-ea"/>
                          <a:cs typeface="+mn-cs"/>
                        </a:rPr>
                        <a:t> a j (</a:t>
                      </a:r>
                      <a:r>
                        <a:rPr lang="en-GB" sz="700" b="0" kern="1200" dirty="0" err="1">
                          <a:solidFill>
                            <a:schemeClr val="tx1"/>
                          </a:solidFill>
                          <a:latin typeface="Consolas" panose="020B0609020204030204" pitchFamily="49" charset="0"/>
                          <a:ea typeface="+mn-ea"/>
                          <a:cs typeface="+mn-cs"/>
                        </a:rPr>
                        <a:t>incluye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pero</a:t>
                      </a:r>
                      <a:r>
                        <a:rPr lang="en-GB" sz="700" b="0" kern="1200" dirty="0">
                          <a:solidFill>
                            <a:schemeClr val="tx1"/>
                          </a:solidFill>
                          <a:latin typeface="Consolas" panose="020B0609020204030204" pitchFamily="49" charset="0"/>
                          <a:ea typeface="+mn-ea"/>
                          <a:cs typeface="+mn-cs"/>
                        </a:rPr>
                        <a:t> no j) </a:t>
                      </a:r>
                      <a:r>
                        <a:rPr lang="en-GB" sz="700" b="0" kern="1200" dirty="0" err="1">
                          <a:solidFill>
                            <a:schemeClr val="tx1"/>
                          </a:solidFill>
                          <a:latin typeface="Consolas" panose="020B0609020204030204" pitchFamily="49" charset="0"/>
                          <a:ea typeface="+mn-ea"/>
                          <a:cs typeface="+mn-cs"/>
                        </a:rPr>
                        <a:t>saltando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i</a:t>
                      </a:r>
                      <a:r>
                        <a:rPr lang="en-GB" sz="700" b="1" kern="1200" dirty="0">
                          <a:solidFill>
                            <a:schemeClr val="tx1"/>
                          </a:solidFill>
                          <a:highlight>
                            <a:srgbClr val="FFFF00"/>
                          </a:highlight>
                          <a:latin typeface="Consolas" panose="020B0609020204030204" pitchFamily="49" charset="0"/>
                          <a:ea typeface="+mn-ea"/>
                          <a:cs typeface="+mn-cs"/>
                        </a:rPr>
                        <a:t>:-j]</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indices </a:t>
                      </a:r>
                      <a:r>
                        <a:rPr lang="en-GB" sz="700" b="0" kern="1200" dirty="0" err="1">
                          <a:solidFill>
                            <a:schemeClr val="tx1"/>
                          </a:solidFill>
                          <a:latin typeface="Consolas" panose="020B0609020204030204" pitchFamily="49" charset="0"/>
                          <a:ea typeface="+mn-ea"/>
                          <a:cs typeface="+mn-cs"/>
                        </a:rPr>
                        <a:t>negativos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incluye</a:t>
                      </a:r>
                      <a:r>
                        <a:rPr lang="en-GB" sz="700" b="0" kern="1200" dirty="0">
                          <a:solidFill>
                            <a:schemeClr val="tx1"/>
                          </a:solidFill>
                          <a:latin typeface="Consolas" panose="020B0609020204030204" pitchFamily="49" charset="0"/>
                          <a:ea typeface="+mn-ea"/>
                          <a:cs typeface="+mn-cs"/>
                        </a:rPr>
                        <a:t> –j </a:t>
                      </a:r>
                      <a:r>
                        <a:rPr lang="en-GB" sz="700" b="0" kern="1200" dirty="0" err="1">
                          <a:solidFill>
                            <a:schemeClr val="tx1"/>
                          </a:solidFill>
                          <a:latin typeface="Consolas" panose="020B0609020204030204" pitchFamily="49" charset="0"/>
                          <a:ea typeface="+mn-ea"/>
                          <a:cs typeface="+mn-cs"/>
                        </a:rPr>
                        <a:t>pero</a:t>
                      </a:r>
                      <a:r>
                        <a:rPr lang="en-GB" sz="700" b="0" kern="1200" dirty="0">
                          <a:solidFill>
                            <a:schemeClr val="tx1"/>
                          </a:solidFill>
                          <a:latin typeface="Consolas" panose="020B0609020204030204" pitchFamily="49" charset="0"/>
                          <a:ea typeface="+mn-ea"/>
                          <a:cs typeface="+mn-cs"/>
                        </a:rPr>
                        <a:t> no –</a:t>
                      </a:r>
                      <a:r>
                        <a:rPr lang="en-GB" sz="700" b="0" kern="1200" dirty="0" err="1">
                          <a:solidFill>
                            <a:schemeClr val="tx1"/>
                          </a:solidFill>
                          <a:latin typeface="Consolas" panose="020B0609020204030204" pitchFamily="49" charset="0"/>
                          <a:ea typeface="+mn-ea"/>
                          <a:cs typeface="+mn-cs"/>
                        </a:rPr>
                        <a:t>i</a:t>
                      </a:r>
                      <a:r>
                        <a:rPr lang="en-GB" sz="700" b="0" kern="1200" dirty="0">
                          <a:solidFill>
                            <a:schemeClr val="tx1"/>
                          </a:solidFill>
                          <a:latin typeface="Consolas" panose="020B0609020204030204" pitchFamily="49" charset="0"/>
                          <a:ea typeface="+mn-ea"/>
                          <a:cs typeface="+mn-cs"/>
                        </a:rPr>
                        <a:t>)</a:t>
                      </a:r>
                    </a:p>
                  </a:txBody>
                  <a:tcPr marL="63991" marR="63991" marT="40634" marB="40634"/>
                </a:tc>
                <a:extLst>
                  <a:ext uri="{0D108BD9-81ED-4DB2-BD59-A6C34878D82A}">
                    <a16:rowId xmlns:a16="http://schemas.microsoft.com/office/drawing/2014/main" val="1666615580"/>
                  </a:ext>
                </a:extLst>
              </a:tr>
              <a:tr h="260553">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err="1">
                          <a:ln>
                            <a:noFill/>
                          </a:ln>
                          <a:solidFill>
                            <a:prstClr val="black"/>
                          </a:solidFill>
                          <a:effectLst/>
                          <a:uLnTx/>
                          <a:uFillTx/>
                          <a:latin typeface="+mn-lt"/>
                          <a:ea typeface="+mn-ea"/>
                          <a:cs typeface="+mn-cs"/>
                        </a:rPr>
                        <a:t>Listas</a:t>
                      </a:r>
                      <a:r>
                        <a:rPr kumimoji="0" lang="en-AU" sz="1100" b="1" i="0" u="none" strike="noStrike" kern="1200" cap="none" spc="0" normalizeH="0" baseline="0" noProof="0" dirty="0">
                          <a:ln>
                            <a:noFill/>
                          </a:ln>
                          <a:solidFill>
                            <a:prstClr val="black"/>
                          </a:solidFill>
                          <a:effectLst/>
                          <a:uLnTx/>
                          <a:uFillTx/>
                          <a:latin typeface="+mn-lt"/>
                          <a:ea typeface="+mn-ea"/>
                          <a:cs typeface="+mn-cs"/>
                        </a:rPr>
                        <a:t> – </a:t>
                      </a:r>
                      <a:r>
                        <a:rPr kumimoji="0" lang="en-AU" sz="1100" b="1" i="0" u="none" strike="noStrike" kern="1200" cap="none" spc="0" normalizeH="0" baseline="0" noProof="0" dirty="0" err="1">
                          <a:ln>
                            <a:noFill/>
                          </a:ln>
                          <a:solidFill>
                            <a:prstClr val="black"/>
                          </a:solidFill>
                          <a:effectLst/>
                          <a:uLnTx/>
                          <a:uFillTx/>
                          <a:latin typeface="+mn-lt"/>
                          <a:ea typeface="+mn-ea"/>
                          <a:cs typeface="+mn-cs"/>
                        </a:rPr>
                        <a:t>Acciones</a:t>
                      </a:r>
                      <a:r>
                        <a:rPr kumimoji="0" lang="en-AU" sz="1100" b="1" i="0" u="none" strike="noStrike" kern="1200" cap="none" spc="0" normalizeH="0" baseline="0" noProof="0" dirty="0">
                          <a:ln>
                            <a:noFill/>
                          </a:ln>
                          <a:solidFill>
                            <a:prstClr val="black"/>
                          </a:solidFill>
                          <a:effectLst/>
                          <a:uLnTx/>
                          <a:uFillTx/>
                          <a:latin typeface="+mn-lt"/>
                          <a:ea typeface="+mn-ea"/>
                          <a:cs typeface="+mn-cs"/>
                        </a:rPr>
                        <a:t> </a:t>
                      </a:r>
                      <a:r>
                        <a:rPr kumimoji="0" lang="en-AU" sz="1100" b="1" i="0" u="none" strike="noStrike" kern="1200" cap="none" spc="0" normalizeH="0" baseline="0" noProof="0" dirty="0" err="1">
                          <a:ln>
                            <a:noFill/>
                          </a:ln>
                          <a:solidFill>
                            <a:prstClr val="black"/>
                          </a:solidFill>
                          <a:effectLst/>
                          <a:uLnTx/>
                          <a:uFillTx/>
                          <a:latin typeface="+mn-lt"/>
                          <a:ea typeface="+mn-ea"/>
                          <a:cs typeface="+mn-cs"/>
                        </a:rPr>
                        <a:t>Permanentes</a:t>
                      </a:r>
                      <a:endParaRPr kumimoji="0" lang="en-AU"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450077879"/>
                  </a:ext>
                </a:extLst>
              </a:tr>
              <a:tr h="4621031">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i="0" kern="1200" dirty="0" err="1">
                          <a:solidFill>
                            <a:schemeClr val="tx1"/>
                          </a:solidFill>
                          <a:effectLst/>
                          <a:latin typeface="+mn-lt"/>
                          <a:ea typeface="+mn-ea"/>
                          <a:cs typeface="+mn-cs"/>
                        </a:rPr>
                        <a:t>Ampliar</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una</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lista</a:t>
                      </a:r>
                      <a:endParaRPr lang="en-GB" sz="9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latin typeface="Consolas" panose="020B0609020204030204" pitchFamily="49" charset="0"/>
                          <a:ea typeface="+mn-ea"/>
                          <a:cs typeface="+mn-cs"/>
                        </a:rPr>
                        <a:t>[lista1, lista2] </a:t>
                      </a:r>
                      <a:r>
                        <a:rPr lang="en-AU" sz="700" kern="1200" dirty="0">
                          <a:solidFill>
                            <a:schemeClr val="tx1"/>
                          </a:solidFill>
                          <a:latin typeface="Consolas" panose="020B0609020204030204" pitchFamily="49" charset="0"/>
                          <a:ea typeface="+mn-ea"/>
                          <a:cs typeface="+mn-cs"/>
                        </a:rPr>
                        <a:t>junta </a:t>
                      </a:r>
                      <a:r>
                        <a:rPr lang="en-AU" sz="700" kern="1200" dirty="0" err="1">
                          <a:solidFill>
                            <a:schemeClr val="tx1"/>
                          </a:solidFill>
                          <a:latin typeface="Consolas" panose="020B0609020204030204" pitchFamily="49" charset="0"/>
                          <a:ea typeface="+mn-ea"/>
                          <a:cs typeface="+mn-cs"/>
                        </a:rPr>
                        <a:t>listas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pero</a:t>
                      </a:r>
                      <a:r>
                        <a:rPr lang="en-AU" sz="700" kern="1200" dirty="0">
                          <a:solidFill>
                            <a:schemeClr val="tx1"/>
                          </a:solidFill>
                          <a:latin typeface="Consolas" panose="020B0609020204030204" pitchFamily="49" charset="0"/>
                          <a:ea typeface="+mn-ea"/>
                          <a:cs typeface="+mn-cs"/>
                        </a:rPr>
                        <a:t> se </a:t>
                      </a:r>
                      <a:r>
                        <a:rPr lang="en-AU" sz="700" kern="1200" dirty="0" err="1">
                          <a:solidFill>
                            <a:schemeClr val="tx1"/>
                          </a:solidFill>
                          <a:latin typeface="Consolas" panose="020B0609020204030204" pitchFamily="49" charset="0"/>
                          <a:ea typeface="+mn-ea"/>
                          <a:cs typeface="+mn-cs"/>
                        </a:rPr>
                        <a:t>mantienen</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como</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listas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separadas</a:t>
                      </a:r>
                      <a:endParaRPr lang="en-AU"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latin typeface="Consolas" panose="020B0609020204030204" pitchFamily="49" charset="0"/>
                          <a:ea typeface="+mn-ea"/>
                          <a:cs typeface="+mn-cs"/>
                        </a:rPr>
                        <a:t>lista1 + lista2 </a:t>
                      </a:r>
                      <a:r>
                        <a:rPr lang="en-AU" sz="700" b="0" kern="1200" dirty="0" err="1">
                          <a:solidFill>
                            <a:schemeClr val="tx1"/>
                          </a:solidFill>
                          <a:latin typeface="Consolas" panose="020B0609020204030204" pitchFamily="49" charset="0"/>
                          <a:ea typeface="+mn-ea"/>
                          <a:cs typeface="+mn-cs"/>
                        </a:rPr>
                        <a:t>hace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mas </a:t>
                      </a:r>
                      <a:r>
                        <a:rPr lang="en-AU" sz="700" b="0" kern="1200" dirty="0" err="1">
                          <a:solidFill>
                            <a:schemeClr val="tx1"/>
                          </a:solidFill>
                          <a:latin typeface="Consolas" panose="020B0609020204030204" pitchFamily="49" charset="0"/>
                          <a:ea typeface="+mn-ea"/>
                          <a:cs typeface="+mn-cs"/>
                        </a:rPr>
                        <a:t>larga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.append()</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lista.append</a:t>
                      </a:r>
                      <a:r>
                        <a:rPr lang="en-AU" sz="700" b="1" kern="1200" dirty="0">
                          <a:solidFill>
                            <a:schemeClr val="tx1"/>
                          </a:solidFill>
                          <a:highlight>
                            <a:srgbClr val="FFFF00"/>
                          </a:highlight>
                          <a:latin typeface="Consolas" panose="020B0609020204030204" pitchFamily="49" charset="0"/>
                          <a:ea typeface="+mn-ea"/>
                          <a:cs typeface="+mn-cs"/>
                        </a:rPr>
                        <a:t>(x)#</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añade</a:t>
                      </a:r>
                      <a:r>
                        <a:rPr lang="en-AU" sz="700" b="0" kern="1200" dirty="0">
                          <a:solidFill>
                            <a:schemeClr val="tx1"/>
                          </a:solidFill>
                          <a:latin typeface="Consolas" panose="020B0609020204030204" pitchFamily="49" charset="0"/>
                          <a:ea typeface="+mn-ea"/>
                          <a:cs typeface="+mn-cs"/>
                        </a:rPr>
                        <a:t> </a:t>
                      </a:r>
                      <a:r>
                        <a:rPr lang="en-AU" sz="700" b="0" u="sng" kern="1200" dirty="0">
                          <a:solidFill>
                            <a:schemeClr val="tx1"/>
                          </a:solidFill>
                          <a:latin typeface="Consolas" panose="020B0609020204030204" pitchFamily="49" charset="0"/>
                          <a:ea typeface="+mn-ea"/>
                          <a:cs typeface="+mn-cs"/>
                        </a:rPr>
                        <a:t>un</a:t>
                      </a:r>
                      <a:r>
                        <a:rPr lang="en-AU" sz="700" b="0" kern="1200" dirty="0">
                          <a:solidFill>
                            <a:schemeClr val="tx1"/>
                          </a:solidFill>
                          <a:latin typeface="Consolas" panose="020B0609020204030204" pitchFamily="49" charset="0"/>
                          <a:ea typeface="+mn-ea"/>
                          <a:cs typeface="+mn-cs"/>
                        </a:rPr>
                        <a:t> solo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string, integer o tuple) a la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.extend()</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lista.extend</a:t>
                      </a:r>
                      <a:r>
                        <a:rPr lang="en-AU" sz="700" b="1" kern="1200" dirty="0">
                          <a:solidFill>
                            <a:schemeClr val="tx1"/>
                          </a:solidFill>
                          <a:highlight>
                            <a:srgbClr val="FFFF00"/>
                          </a:highlight>
                          <a:latin typeface="Consolas" panose="020B0609020204030204" pitchFamily="49" charset="0"/>
                          <a:ea typeface="+mn-ea"/>
                          <a:cs typeface="+mn-cs"/>
                        </a:rPr>
                        <a:t>(lista2)#</a:t>
                      </a:r>
                      <a:r>
                        <a:rPr lang="en-AU" sz="700" b="1"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añade</a:t>
                      </a:r>
                      <a:r>
                        <a:rPr lang="en-AU" sz="700" b="0" u="none"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los</a:t>
                      </a:r>
                      <a:r>
                        <a:rPr lang="en-AU" sz="700" b="0" u="none"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elementos</a:t>
                      </a:r>
                      <a:r>
                        <a:rPr lang="en-AU" sz="700" b="0" u="none" kern="1200" dirty="0">
                          <a:solidFill>
                            <a:schemeClr val="tx1"/>
                          </a:solidFill>
                          <a:latin typeface="Consolas" panose="020B0609020204030204" pitchFamily="49" charset="0"/>
                          <a:ea typeface="+mn-ea"/>
                          <a:cs typeface="+mn-cs"/>
                        </a:rPr>
                        <a:t> de </a:t>
                      </a:r>
                      <a:r>
                        <a:rPr lang="en-AU" sz="700" b="1" u="sng" kern="1200" dirty="0" err="1">
                          <a:solidFill>
                            <a:schemeClr val="tx1"/>
                          </a:solidFill>
                          <a:latin typeface="Consolas" panose="020B0609020204030204" pitchFamily="49" charset="0"/>
                          <a:ea typeface="+mn-ea"/>
                          <a:cs typeface="+mn-cs"/>
                        </a:rPr>
                        <a:t>una</a:t>
                      </a:r>
                      <a:r>
                        <a:rPr lang="en-AU" sz="700" b="0" u="none"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lista</a:t>
                      </a:r>
                      <a:r>
                        <a:rPr lang="en-AU" sz="700" b="0" u="none" kern="1200" dirty="0">
                          <a:solidFill>
                            <a:schemeClr val="tx1"/>
                          </a:solidFill>
                          <a:latin typeface="Consolas" panose="020B0609020204030204" pitchFamily="49" charset="0"/>
                          <a:ea typeface="+mn-ea"/>
                          <a:cs typeface="+mn-cs"/>
                        </a:rPr>
                        <a:t> al final de la </a:t>
                      </a:r>
                      <a:r>
                        <a:rPr lang="en-AU" sz="700" b="0" u="none" kern="1200" dirty="0" err="1">
                          <a:solidFill>
                            <a:schemeClr val="tx1"/>
                          </a:solidFill>
                          <a:latin typeface="Consolas" panose="020B0609020204030204" pitchFamily="49" charset="0"/>
                          <a:ea typeface="+mn-ea"/>
                          <a:cs typeface="+mn-cs"/>
                        </a:rPr>
                        <a:t>lista</a:t>
                      </a:r>
                      <a:endParaRPr lang="en-AU" sz="700" b="0" u="none"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.insert()</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.insert(</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 x)#</a:t>
                      </a:r>
                      <a:r>
                        <a:rPr lang="en-AU"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mete un elemento (x) en un índice(i)</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i="0" kern="1200" dirty="0" err="1">
                          <a:solidFill>
                            <a:schemeClr val="tx1"/>
                          </a:solidFill>
                          <a:effectLst/>
                          <a:latin typeface="+mn-lt"/>
                          <a:ea typeface="+mn-ea"/>
                          <a:cs typeface="+mn-cs"/>
                        </a:rPr>
                        <a:t>Ordenar</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una</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lista</a:t>
                      </a:r>
                      <a:r>
                        <a:rPr lang="en-GB" sz="900" b="1"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.sort()</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lista.sort</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ordena</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menor</a:t>
                      </a:r>
                      <a:r>
                        <a:rPr lang="en-AU" sz="700" b="0" kern="1200" dirty="0">
                          <a:solidFill>
                            <a:schemeClr val="tx1"/>
                          </a:solidFill>
                          <a:latin typeface="Consolas" panose="020B0609020204030204" pitchFamily="49" charset="0"/>
                          <a:ea typeface="+mn-ea"/>
                          <a:cs typeface="+mn-cs"/>
                        </a:rPr>
                        <a:t> a mayor, usar con (reverse=True) para </a:t>
                      </a:r>
                      <a:r>
                        <a:rPr lang="en-AU" sz="700" b="0" kern="1200" dirty="0" err="1">
                          <a:solidFill>
                            <a:schemeClr val="tx1"/>
                          </a:solidFill>
                          <a:latin typeface="Consolas" panose="020B0609020204030204" pitchFamily="49" charset="0"/>
                          <a:ea typeface="+mn-ea"/>
                          <a:cs typeface="+mn-cs"/>
                        </a:rPr>
                        <a:t>ordenar</a:t>
                      </a:r>
                      <a:r>
                        <a:rPr lang="en-AU" sz="700" b="0" kern="1200" dirty="0">
                          <a:solidFill>
                            <a:schemeClr val="tx1"/>
                          </a:solidFill>
                          <a:latin typeface="Consolas" panose="020B0609020204030204" pitchFamily="49" charset="0"/>
                          <a:ea typeface="+mn-ea"/>
                          <a:cs typeface="+mn-cs"/>
                        </a:rPr>
                        <a:t> de mayor a </a:t>
                      </a:r>
                      <a:r>
                        <a:rPr lang="en-AU" sz="700" b="0" kern="1200" dirty="0" err="1">
                          <a:solidFill>
                            <a:schemeClr val="tx1"/>
                          </a:solidFill>
                          <a:latin typeface="Consolas" panose="020B0609020204030204" pitchFamily="49" charset="0"/>
                          <a:ea typeface="+mn-ea"/>
                          <a:cs typeface="+mn-cs"/>
                        </a:rPr>
                        <a:t>menor</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lista.reverse</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ordena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elementos</a:t>
                      </a:r>
                      <a:r>
                        <a:rPr lang="en-AU" sz="700" b="0" kern="1200" dirty="0">
                          <a:solidFill>
                            <a:schemeClr val="tx1"/>
                          </a:solidFill>
                          <a:latin typeface="Consolas" panose="020B0609020204030204" pitchFamily="49" charset="0"/>
                          <a:ea typeface="+mn-ea"/>
                          <a:cs typeface="+mn-cs"/>
                        </a:rPr>
                        <a:t> al </a:t>
                      </a:r>
                      <a:r>
                        <a:rPr lang="en-AU" sz="700" b="0" kern="1200" dirty="0" err="1">
                          <a:solidFill>
                            <a:schemeClr val="tx1"/>
                          </a:solidFill>
                          <a:latin typeface="Consolas" panose="020B0609020204030204" pitchFamily="49" charset="0"/>
                          <a:ea typeface="+mn-ea"/>
                          <a:cs typeface="+mn-cs"/>
                        </a:rPr>
                        <a:t>reves</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orden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guardado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i="0" kern="1200" dirty="0" err="1">
                          <a:solidFill>
                            <a:schemeClr val="tx1"/>
                          </a:solidFill>
                          <a:effectLst/>
                          <a:latin typeface="+mn-lt"/>
                          <a:ea typeface="+mn-ea"/>
                          <a:cs typeface="+mn-cs"/>
                        </a:rPr>
                        <a:t>Quitar</a:t>
                      </a:r>
                      <a:r>
                        <a:rPr lang="en-AU" sz="900" b="1" i="0" kern="1200" dirty="0">
                          <a:solidFill>
                            <a:schemeClr val="tx1"/>
                          </a:solidFill>
                          <a:effectLst/>
                          <a:latin typeface="+mn-lt"/>
                          <a:ea typeface="+mn-ea"/>
                          <a:cs typeface="+mn-cs"/>
                        </a:rPr>
                        <a:t> </a:t>
                      </a:r>
                      <a:r>
                        <a:rPr lang="en-AU" sz="900" b="1" i="0" kern="1200" dirty="0" err="1">
                          <a:solidFill>
                            <a:schemeClr val="tx1"/>
                          </a:solidFill>
                          <a:effectLst/>
                          <a:latin typeface="+mn-lt"/>
                          <a:ea typeface="+mn-ea"/>
                          <a:cs typeface="+mn-cs"/>
                        </a:rPr>
                        <a:t>elementos</a:t>
                      </a:r>
                      <a:r>
                        <a:rPr lang="en-AU" sz="900" b="1" i="0" kern="1200" dirty="0">
                          <a:solidFill>
                            <a:schemeClr val="tx1"/>
                          </a:solidFill>
                          <a:effectLst/>
                          <a:latin typeface="+mn-lt"/>
                          <a:ea typeface="+mn-ea"/>
                          <a:cs typeface="+mn-cs"/>
                        </a:rPr>
                        <a:t> de </a:t>
                      </a:r>
                      <a:r>
                        <a:rPr lang="en-AU" sz="900" b="1" i="0" kern="1200" dirty="0" err="1">
                          <a:solidFill>
                            <a:schemeClr val="tx1"/>
                          </a:solidFill>
                          <a:effectLst/>
                          <a:latin typeface="+mn-lt"/>
                          <a:ea typeface="+mn-ea"/>
                          <a:cs typeface="+mn-cs"/>
                        </a:rPr>
                        <a:t>una</a:t>
                      </a:r>
                      <a:r>
                        <a:rPr lang="en-AU" sz="900" b="1" i="0" kern="1200" dirty="0">
                          <a:solidFill>
                            <a:schemeClr val="tx1"/>
                          </a:solidFill>
                          <a:effectLst/>
                          <a:latin typeface="+mn-lt"/>
                          <a:ea typeface="+mn-ea"/>
                          <a:cs typeface="+mn-cs"/>
                        </a:rPr>
                        <a:t> </a:t>
                      </a:r>
                      <a:r>
                        <a:rPr lang="en-AU" sz="900" b="1" i="0" kern="1200" dirty="0" err="1">
                          <a:solidFill>
                            <a:schemeClr val="tx1"/>
                          </a:solidFill>
                          <a:effectLst/>
                          <a:latin typeface="+mn-lt"/>
                          <a:ea typeface="+mn-ea"/>
                          <a:cs typeface="+mn-cs"/>
                        </a:rPr>
                        <a:t>lista</a:t>
                      </a:r>
                      <a:endParaRPr lang="en-AU" sz="9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.pop()</a:t>
                      </a:r>
                      <a:endParaRPr lang="en-AU" sz="9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lista.pop</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quita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indice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a:t>
                      </a:r>
                      <a:r>
                        <a:rPr lang="en-AU" sz="700" b="0" kern="1200" dirty="0">
                          <a:solidFill>
                            <a:schemeClr val="tx1"/>
                          </a:solidFill>
                          <a:latin typeface="Consolas" panose="020B0609020204030204" pitchFamily="49" charset="0"/>
                          <a:ea typeface="+mn-ea"/>
                          <a:cs typeface="+mn-cs"/>
                        </a:rPr>
                        <a:t> y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su</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endParaRPr lang="en-AU" sz="5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.remove()</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lista.remove</a:t>
                      </a:r>
                      <a:r>
                        <a:rPr lang="en-AU" sz="700" b="1" kern="1200" dirty="0">
                          <a:solidFill>
                            <a:schemeClr val="tx1"/>
                          </a:solidFill>
                          <a:highlight>
                            <a:srgbClr val="FFFF00"/>
                          </a:highlight>
                          <a:latin typeface="Consolas" panose="020B0609020204030204" pitchFamily="49" charset="0"/>
                          <a:ea typeface="+mn-ea"/>
                          <a:cs typeface="+mn-cs"/>
                        </a:rPr>
                        <a:t>(x)</a:t>
                      </a:r>
                      <a:r>
                        <a:rPr lang="en-AU" sz="700" b="1" kern="1200" dirty="0">
                          <a:solidFill>
                            <a:schemeClr val="tx1"/>
                          </a:solidFill>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quita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primer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de la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con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lista.clear</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vacia</a:t>
                      </a:r>
                      <a:r>
                        <a:rPr lang="en-AU" sz="700" b="0" kern="1200" dirty="0">
                          <a:solidFill>
                            <a:schemeClr val="tx1"/>
                          </a:solidFill>
                          <a:latin typeface="Consolas" panose="020B0609020204030204" pitchFamily="49" charset="0"/>
                          <a:ea typeface="+mn-ea"/>
                          <a:cs typeface="+mn-cs"/>
                        </a:rPr>
                        <a:t> la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del </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borra la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del </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borra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indice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476992416"/>
                  </a:ext>
                </a:extLst>
              </a:tr>
            </a:tbl>
          </a:graphicData>
        </a:graphic>
      </p:graphicFrame>
      <p:graphicFrame>
        <p:nvGraphicFramePr>
          <p:cNvPr id="6" name="Table 6">
            <a:extLst>
              <a:ext uri="{FF2B5EF4-FFF2-40B4-BE49-F238E27FC236}">
                <a16:creationId xmlns:a16="http://schemas.microsoft.com/office/drawing/2014/main" id="{C76B4141-CD5B-1765-67FA-90D958542AB0}"/>
              </a:ext>
            </a:extLst>
          </p:cNvPr>
          <p:cNvGraphicFramePr>
            <a:graphicFrameLocks noGrp="1"/>
          </p:cNvGraphicFramePr>
          <p:nvPr>
            <p:extLst>
              <p:ext uri="{D42A27DB-BD31-4B8C-83A1-F6EECF244321}">
                <p14:modId xmlns:p14="http://schemas.microsoft.com/office/powerpoint/2010/main" val="2436634068"/>
              </p:ext>
            </p:extLst>
          </p:nvPr>
        </p:nvGraphicFramePr>
        <p:xfrm>
          <a:off x="-1" y="7880997"/>
          <a:ext cx="14400213" cy="218428"/>
        </p:xfrm>
        <a:graphic>
          <a:graphicData uri="http://schemas.openxmlformats.org/drawingml/2006/table">
            <a:tbl>
              <a:tblPr firstRow="1" bandRow="1">
                <a:tableStyleId>{00A15C55-8517-42AA-B614-E9B94910E393}</a:tableStyleId>
              </a:tblPr>
              <a:tblGrid>
                <a:gridCol w="14400213">
                  <a:extLst>
                    <a:ext uri="{9D8B030D-6E8A-4147-A177-3AD203B41FA5}">
                      <a16:colId xmlns:a16="http://schemas.microsoft.com/office/drawing/2014/main" val="2086623718"/>
                    </a:ext>
                  </a:extLst>
                </a:gridCol>
              </a:tblGrid>
              <a:tr h="216730">
                <a:tc>
                  <a:txBody>
                    <a:bodyPr/>
                    <a:lstStyle/>
                    <a:p>
                      <a:r>
                        <a:rPr lang="en-AU" sz="900" dirty="0">
                          <a:solidFill>
                            <a:schemeClr val="tx1"/>
                          </a:solidFill>
                        </a:rPr>
                        <a:t># </a:t>
                      </a:r>
                      <a:r>
                        <a:rPr lang="en-AU" sz="900" dirty="0" err="1">
                          <a:solidFill>
                            <a:schemeClr val="tx1"/>
                          </a:solidFill>
                        </a:rPr>
                        <a:t>metodos</a:t>
                      </a:r>
                      <a:r>
                        <a:rPr lang="en-AU" sz="900" dirty="0">
                          <a:solidFill>
                            <a:schemeClr val="tx1"/>
                          </a:solidFill>
                        </a:rPr>
                        <a:t> </a:t>
                      </a:r>
                      <a:r>
                        <a:rPr lang="en-AU" sz="900" dirty="0" err="1">
                          <a:solidFill>
                            <a:schemeClr val="tx1"/>
                          </a:solidFill>
                        </a:rPr>
                        <a:t>permanentes</a:t>
                      </a:r>
                      <a:r>
                        <a:rPr lang="en-AU" sz="900" dirty="0">
                          <a:solidFill>
                            <a:schemeClr val="tx1"/>
                          </a:solidFill>
                        </a:rPr>
                        <a:t> (cambia </a:t>
                      </a:r>
                      <a:r>
                        <a:rPr lang="en-AU" sz="900" dirty="0" err="1">
                          <a:solidFill>
                            <a:schemeClr val="tx1"/>
                          </a:solidFill>
                        </a:rPr>
                        <a:t>el</a:t>
                      </a:r>
                      <a:r>
                        <a:rPr lang="en-AU" sz="900" dirty="0">
                          <a:solidFill>
                            <a:schemeClr val="tx1"/>
                          </a:solidFill>
                        </a:rPr>
                        <a:t> variable, no </a:t>
                      </a:r>
                      <a:r>
                        <a:rPr lang="en-AU" sz="900" dirty="0" err="1">
                          <a:solidFill>
                            <a:schemeClr val="tx1"/>
                          </a:solidFill>
                        </a:rPr>
                        <a:t>devuelve</a:t>
                      </a:r>
                      <a:r>
                        <a:rPr lang="en-AU" sz="900" dirty="0">
                          <a:solidFill>
                            <a:schemeClr val="tx1"/>
                          </a:solidFill>
                        </a:rPr>
                        <a:t> nada)</a:t>
                      </a:r>
                      <a:endParaRPr lang="en-GB" sz="900" dirty="0">
                        <a:solidFill>
                          <a:schemeClr val="tx1"/>
                        </a:solidFill>
                      </a:endParaRPr>
                    </a:p>
                  </a:txBody>
                  <a:tcPr marL="81269" marR="81269" marT="40634" marB="40634">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94219498"/>
                  </a:ext>
                </a:extLst>
              </a:tr>
            </a:tbl>
          </a:graphicData>
        </a:graphic>
      </p:graphicFrame>
      <p:graphicFrame>
        <p:nvGraphicFramePr>
          <p:cNvPr id="7" name="Table 6">
            <a:extLst>
              <a:ext uri="{FF2B5EF4-FFF2-40B4-BE49-F238E27FC236}">
                <a16:creationId xmlns:a16="http://schemas.microsoft.com/office/drawing/2014/main" id="{07AC3134-9D56-C87B-CE2D-CF0C7B5FB888}"/>
              </a:ext>
            </a:extLst>
          </p:cNvPr>
          <p:cNvGraphicFramePr>
            <a:graphicFrameLocks noGrp="1"/>
          </p:cNvGraphicFramePr>
          <p:nvPr>
            <p:extLst>
              <p:ext uri="{D42A27DB-BD31-4B8C-83A1-F6EECF244321}">
                <p14:modId xmlns:p14="http://schemas.microsoft.com/office/powerpoint/2010/main" val="1899579370"/>
              </p:ext>
            </p:extLst>
          </p:nvPr>
        </p:nvGraphicFramePr>
        <p:xfrm>
          <a:off x="5517335" y="8604"/>
          <a:ext cx="2655633" cy="8073099"/>
        </p:xfrm>
        <a:graphic>
          <a:graphicData uri="http://schemas.openxmlformats.org/drawingml/2006/table">
            <a:tbl>
              <a:tblPr firstRow="1" bandRow="1">
                <a:tableStyleId>{17292A2E-F333-43FB-9621-5CBBE7FDCDCB}</a:tableStyleId>
              </a:tblPr>
              <a:tblGrid>
                <a:gridCol w="2655633">
                  <a:extLst>
                    <a:ext uri="{9D8B030D-6E8A-4147-A177-3AD203B41FA5}">
                      <a16:colId xmlns:a16="http://schemas.microsoft.com/office/drawing/2014/main" val="1612534420"/>
                    </a:ext>
                  </a:extLst>
                </a:gridCol>
              </a:tblGrid>
              <a:tr h="259937">
                <a:tc>
                  <a:txBody>
                    <a:bodyPr/>
                    <a:lstStyle/>
                    <a:p>
                      <a:r>
                        <a:rPr lang="es-ES" sz="1100" b="1" i="0" kern="1200" dirty="0">
                          <a:solidFill>
                            <a:schemeClr val="tx1"/>
                          </a:solidFill>
                          <a:effectLst/>
                          <a:latin typeface="+mn-lt"/>
                          <a:ea typeface="+mn-ea"/>
                          <a:cs typeface="+mn-cs"/>
                        </a:rPr>
                        <a:t>Diccionarios { </a:t>
                      </a:r>
                      <a:r>
                        <a:rPr lang="es-ES" sz="1100" b="1" i="0" kern="1200" dirty="0" err="1">
                          <a:solidFill>
                            <a:schemeClr val="tx1"/>
                          </a:solidFill>
                          <a:effectLst/>
                          <a:latin typeface="+mn-lt"/>
                          <a:ea typeface="+mn-ea"/>
                          <a:cs typeface="+mn-cs"/>
                        </a:rPr>
                        <a:t>key</a:t>
                      </a:r>
                      <a:r>
                        <a:rPr lang="es-ES" sz="1100" b="1" i="0" kern="1200" dirty="0">
                          <a:solidFill>
                            <a:schemeClr val="tx1"/>
                          </a:solidFill>
                          <a:effectLst/>
                          <a:latin typeface="+mn-lt"/>
                          <a:ea typeface="+mn-ea"/>
                          <a:cs typeface="+mn-cs"/>
                        </a:rPr>
                        <a:t> : </a:t>
                      </a:r>
                      <a:r>
                        <a:rPr lang="es-ES" sz="1100" b="1" i="0" kern="1200" dirty="0" err="1">
                          <a:solidFill>
                            <a:schemeClr val="tx1"/>
                          </a:solidFill>
                          <a:effectLst/>
                          <a:latin typeface="+mn-lt"/>
                          <a:ea typeface="+mn-ea"/>
                          <a:cs typeface="+mn-cs"/>
                        </a:rPr>
                        <a:t>value</a:t>
                      </a:r>
                      <a:r>
                        <a:rPr lang="es-ES" sz="1100" b="1" i="0" kern="1200" dirty="0">
                          <a:solidFill>
                            <a:schemeClr val="tx1"/>
                          </a:solidFill>
                          <a:effectLst/>
                          <a:latin typeface="+mn-lt"/>
                          <a:ea typeface="+mn-ea"/>
                          <a:cs typeface="+mn-cs"/>
                        </a:rPr>
                        <a:t> , } </a:t>
                      </a: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1574166">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err="1">
                          <a:solidFill>
                            <a:schemeClr val="tx1"/>
                          </a:solidFill>
                          <a:latin typeface="Consolas" panose="020B0609020204030204" pitchFamily="49" charset="0"/>
                          <a:ea typeface="+mn-ea"/>
                          <a:cs typeface="+mn-cs"/>
                        </a:rPr>
                        <a:t>diccionario</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latin typeface="Consolas" panose="020B0609020204030204" pitchFamily="49" charset="0"/>
                          <a:ea typeface="+mn-ea"/>
                          <a:cs typeface="+mn-cs"/>
                        </a:rPr>
                        <a:t>x:y</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compuestos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un key(x) unica y un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(y) (</a:t>
                      </a:r>
                      <a:r>
                        <a:rPr lang="en-AU" sz="700" b="0" kern="1200" dirty="0" err="1">
                          <a:solidFill>
                            <a:schemeClr val="tx1"/>
                          </a:solidFill>
                          <a:latin typeface="Consolas" panose="020B0609020204030204" pitchFamily="49" charset="0"/>
                          <a:ea typeface="+mn-ea"/>
                          <a:cs typeface="+mn-cs"/>
                        </a:rPr>
                        <a:t>cualquier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tipo</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datos</a:t>
                      </a:r>
                      <a:r>
                        <a:rPr lang="en-AU" sz="700" b="0" kern="1200" dirty="0">
                          <a:solidFill>
                            <a:schemeClr val="tx1"/>
                          </a:solidFill>
                          <a:latin typeface="Consolas" panose="020B0609020204030204" pitchFamily="49" charset="0"/>
                          <a:ea typeface="+mn-ea"/>
                          <a:cs typeface="+mn-cs"/>
                        </a:rPr>
                        <a:t>)</a:t>
                      </a:r>
                      <a:endParaRPr lang="en-GB" sz="7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900" b="1" kern="1200" dirty="0" err="1">
                          <a:solidFill>
                            <a:schemeClr val="tx1"/>
                          </a:solidFill>
                          <a:latin typeface="Consolas" panose="020B0609020204030204" pitchFamily="49" charset="0"/>
                          <a:ea typeface="+mn-ea"/>
                          <a:cs typeface="+mn-cs"/>
                        </a:rPr>
                        <a:t>dict</a:t>
                      </a:r>
                      <a:r>
                        <a:rPr lang="en-GB" sz="9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variable = </a:t>
                      </a:r>
                      <a:r>
                        <a:rPr lang="en-GB" sz="700" b="1" kern="1200" dirty="0" err="1">
                          <a:solidFill>
                            <a:schemeClr val="tx1"/>
                          </a:solidFill>
                          <a:highlight>
                            <a:srgbClr val="FFFF00"/>
                          </a:highlight>
                          <a:latin typeface="Consolas" panose="020B0609020204030204" pitchFamily="49" charset="0"/>
                          <a:ea typeface="+mn-ea"/>
                          <a:cs typeface="+mn-cs"/>
                        </a:rPr>
                        <a:t>dict</a:t>
                      </a:r>
                      <a:r>
                        <a:rPr lang="en-GB" sz="700" b="1" kern="1200" dirty="0">
                          <a:solidFill>
                            <a:schemeClr val="tx1"/>
                          </a:solidFill>
                          <a:highlight>
                            <a:srgbClr val="FFFF00"/>
                          </a:highlight>
                          <a:latin typeface="Consolas" panose="020B0609020204030204" pitchFamily="49" charset="0"/>
                          <a:ea typeface="+mn-ea"/>
                          <a:cs typeface="+mn-cs"/>
                        </a:rPr>
                        <a:t>(x=y, m=n)</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diccionario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dicc.copy</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copia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len</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x:y</a:t>
                      </a:r>
                      <a:r>
                        <a:rPr lang="en-GB" sz="700" b="0" kern="1200" dirty="0">
                          <a:solidFill>
                            <a:schemeClr val="tx1"/>
                          </a:solidFill>
                          <a:latin typeface="Consolas" panose="020B0609020204030204" pitchFamily="49" charset="0"/>
                          <a:ea typeface="+mn-ea"/>
                          <a:cs typeface="+mn-cs"/>
                        </a:rPr>
                        <a:t>) hay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diccionario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sorted(</a:t>
                      </a: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ordena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keys; usar con .items() para </a:t>
                      </a:r>
                      <a:r>
                        <a:rPr lang="en-GB" sz="700" b="0" kern="1200" dirty="0" err="1">
                          <a:solidFill>
                            <a:schemeClr val="tx1"/>
                          </a:solidFill>
                          <a:latin typeface="Consolas" panose="020B0609020204030204" pitchFamily="49" charset="0"/>
                          <a:ea typeface="+mn-ea"/>
                          <a:cs typeface="+mn-cs"/>
                        </a:rPr>
                        <a:t>ordenar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tuplas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o .values() para </a:t>
                      </a:r>
                      <a:r>
                        <a:rPr lang="en-GB" sz="700" b="0" kern="1200" dirty="0" err="1">
                          <a:solidFill>
                            <a:schemeClr val="tx1"/>
                          </a:solidFill>
                          <a:latin typeface="Consolas" panose="020B0609020204030204" pitchFamily="49" charset="0"/>
                          <a:ea typeface="+mn-ea"/>
                          <a:cs typeface="+mn-cs"/>
                        </a:rPr>
                        <a:t>ordenar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values solos</a:t>
                      </a:r>
                    </a:p>
                  </a:txBody>
                  <a:tcPr marL="63991" marR="63991" marT="40634" marB="40634"/>
                </a:tc>
                <a:extLst>
                  <a:ext uri="{0D108BD9-81ED-4DB2-BD59-A6C34878D82A}">
                    <a16:rowId xmlns:a16="http://schemas.microsoft.com/office/drawing/2014/main" val="1666615580"/>
                  </a:ext>
                </a:extLst>
              </a:tr>
              <a:tr h="259937">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err="1">
                          <a:ln>
                            <a:noFill/>
                          </a:ln>
                          <a:solidFill>
                            <a:prstClr val="black"/>
                          </a:solidFill>
                          <a:effectLst/>
                          <a:uLnTx/>
                          <a:uFillTx/>
                          <a:latin typeface="+mn-lt"/>
                          <a:ea typeface="+mn-ea"/>
                          <a:cs typeface="+mn-cs"/>
                        </a:rPr>
                        <a:t>Diccionarios</a:t>
                      </a:r>
                      <a:r>
                        <a:rPr kumimoji="0" lang="en-AU" sz="1100" b="1" i="0" u="none" strike="noStrike" kern="1200" cap="none" spc="0" normalizeH="0" baseline="0" noProof="0" dirty="0">
                          <a:ln>
                            <a:noFill/>
                          </a:ln>
                          <a:solidFill>
                            <a:prstClr val="black"/>
                          </a:solidFill>
                          <a:effectLst/>
                          <a:uLnTx/>
                          <a:uFillTx/>
                          <a:latin typeface="+mn-lt"/>
                          <a:ea typeface="+mn-ea"/>
                          <a:cs typeface="+mn-cs"/>
                        </a:rPr>
                        <a:t> – </a:t>
                      </a:r>
                      <a:r>
                        <a:rPr kumimoji="0" lang="en-AU" sz="1100" b="1" i="0" u="none" strike="noStrike" kern="1200" cap="none" spc="0" normalizeH="0" baseline="0" noProof="0" dirty="0" err="1">
                          <a:ln>
                            <a:noFill/>
                          </a:ln>
                          <a:solidFill>
                            <a:prstClr val="black"/>
                          </a:solidFill>
                          <a:effectLst/>
                          <a:uLnTx/>
                          <a:uFillTx/>
                          <a:latin typeface="+mn-lt"/>
                          <a:ea typeface="+mn-ea"/>
                          <a:cs typeface="+mn-cs"/>
                        </a:rPr>
                        <a:t>Metodos</a:t>
                      </a:r>
                      <a:endParaRPr kumimoji="0" lang="en-AU"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3472299430"/>
                  </a:ext>
                </a:extLst>
              </a:tr>
              <a:tr h="3114080">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Obtener</a:t>
                      </a:r>
                      <a:r>
                        <a:rPr kumimoji="0" lang="en-GB" sz="900" b="1" i="0" u="none" strike="noStrike" kern="1200" cap="none" spc="0" normalizeH="0" baseline="0" noProof="0" dirty="0">
                          <a:ln>
                            <a:noFill/>
                          </a:ln>
                          <a:solidFill>
                            <a:prstClr val="black"/>
                          </a:solidFill>
                          <a:effectLst/>
                          <a:uLnTx/>
                          <a:uFillTx/>
                          <a:latin typeface="+mn-lt"/>
                          <a:ea typeface="+mn-ea"/>
                          <a:cs typeface="+mn-cs"/>
                        </a:rPr>
                        <a:t> </a:t>
                      </a:r>
                      <a:r>
                        <a:rPr kumimoji="0" lang="en-GB" sz="900" b="1" i="0" u="none" strike="noStrike" kern="1200" cap="none" spc="0" normalizeH="0" baseline="0" noProof="0" dirty="0" err="1">
                          <a:ln>
                            <a:noFill/>
                          </a:ln>
                          <a:solidFill>
                            <a:prstClr val="black"/>
                          </a:solidFill>
                          <a:effectLst/>
                          <a:uLnTx/>
                          <a:uFillTx/>
                          <a:latin typeface="+mn-lt"/>
                          <a:ea typeface="+mn-ea"/>
                          <a:cs typeface="+mn-cs"/>
                        </a:rPr>
                        <a:t>informacion</a:t>
                      </a:r>
                      <a:r>
                        <a:rPr kumimoji="0" lang="en-GB" sz="900" b="1" i="0" u="none" strike="noStrike" kern="1200" cap="none" spc="0" normalizeH="0" baseline="0" noProof="0" dirty="0">
                          <a:ln>
                            <a:noFill/>
                          </a:ln>
                          <a:solidFill>
                            <a:prstClr val="black"/>
                          </a:solidFill>
                          <a:effectLst/>
                          <a:uLnTx/>
                          <a:uFillTx/>
                          <a:latin typeface="+mn-lt"/>
                          <a:ea typeface="+mn-ea"/>
                          <a:cs typeface="+mn-cs"/>
                        </a:rPr>
                        <a:t> de un </a:t>
                      </a:r>
                      <a:r>
                        <a:rPr kumimoji="0" lang="en-GB" sz="900" b="1" i="0" u="none" strike="noStrike" kern="1200" cap="none" spc="0" normalizeH="0" baseline="0" noProof="0" dirty="0" err="1">
                          <a:ln>
                            <a:noFill/>
                          </a:ln>
                          <a:solidFill>
                            <a:prstClr val="black"/>
                          </a:solidFill>
                          <a:effectLst/>
                          <a:uLnTx/>
                          <a:uFillTx/>
                          <a:latin typeface="+mn-lt"/>
                          <a:ea typeface="+mn-ea"/>
                          <a:cs typeface="+mn-cs"/>
                        </a:rPr>
                        <a:t>diccionario</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dicc.keys</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keys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dicc.values</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values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dicc.items</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tuplas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key:value</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in/not in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comprobar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clave</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dicc.get</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(x, y)</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asociado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key x, 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output y</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[“key”]</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del key (</a:t>
                      </a:r>
                      <a:r>
                        <a:rPr lang="en-GB" sz="700" b="0" kern="1200" dirty="0" err="1">
                          <a:solidFill>
                            <a:schemeClr val="tx1"/>
                          </a:solidFill>
                          <a:latin typeface="Consolas" panose="020B0609020204030204" pitchFamily="49" charset="0"/>
                          <a:ea typeface="+mn-ea"/>
                          <a:cs typeface="+mn-cs"/>
                        </a:rPr>
                        <a:t>ver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abajo</a:t>
                      </a:r>
                      <a:r>
                        <a:rPr lang="en-GB" sz="700" b="0" kern="1200" dirty="0">
                          <a:solidFill>
                            <a:schemeClr val="tx1"/>
                          </a:solidFill>
                          <a:latin typeface="Consolas" panose="020B0609020204030204" pitchFamily="49" charset="0"/>
                          <a:ea typeface="+mn-ea"/>
                          <a:cs typeface="+mn-cs"/>
                        </a:rPr>
                        <a:t> que </a:t>
                      </a:r>
                      <a:r>
                        <a:rPr lang="en-GB" sz="700" b="0" kern="1200" dirty="0" err="1">
                          <a:solidFill>
                            <a:schemeClr val="tx1"/>
                          </a:solidFill>
                          <a:latin typeface="Consolas" panose="020B0609020204030204" pitchFamily="49" charset="0"/>
                          <a:ea typeface="+mn-ea"/>
                          <a:cs typeface="+mn-cs"/>
                        </a:rPr>
                        <a:t>tiene</a:t>
                      </a:r>
                      <a:r>
                        <a:rPr lang="en-GB" sz="700" b="0" kern="1200" dirty="0">
                          <a:solidFill>
                            <a:schemeClr val="tx1"/>
                          </a:solidFill>
                          <a:latin typeface="Consolas" panose="020B0609020204030204" pitchFamily="49" charset="0"/>
                          <a:ea typeface="+mn-ea"/>
                          <a:cs typeface="+mn-cs"/>
                        </a:rPr>
                        <a:t> mas </a:t>
                      </a:r>
                      <a:r>
                        <a:rPr lang="en-GB" sz="700" b="0" kern="1200" dirty="0" err="1">
                          <a:solidFill>
                            <a:schemeClr val="tx1"/>
                          </a:solidFill>
                          <a:latin typeface="Consolas" panose="020B0609020204030204" pitchFamily="49" charset="0"/>
                          <a:ea typeface="+mn-ea"/>
                          <a:cs typeface="+mn-cs"/>
                        </a:rPr>
                        <a:t>usos</a:t>
                      </a:r>
                      <a:r>
                        <a:rPr lang="en-GB" sz="700" b="0" kern="1200" dirty="0">
                          <a:solidFill>
                            <a:schemeClr val="tx1"/>
                          </a:solidFill>
                          <a:latin typeface="Consolas" panose="020B0609020204030204" pitchFamily="49" charset="0"/>
                          <a:ea typeface="+mn-ea"/>
                          <a:cs typeface="+mn-cs"/>
                        </a:rPr>
                        <a:t>)</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Ampliar</a:t>
                      </a:r>
                      <a:r>
                        <a:rPr kumimoji="0" lang="en-GB" sz="900" b="1" i="0" u="none" strike="noStrike" kern="1200" cap="none" spc="0" normalizeH="0" baseline="0" noProof="0" dirty="0">
                          <a:ln>
                            <a:noFill/>
                          </a:ln>
                          <a:solidFill>
                            <a:prstClr val="black"/>
                          </a:solidFill>
                          <a:effectLst/>
                          <a:uLnTx/>
                          <a:uFillTx/>
                          <a:latin typeface="+mn-lt"/>
                          <a:ea typeface="+mn-ea"/>
                          <a:cs typeface="+mn-cs"/>
                        </a:rPr>
                        <a:t> un </a:t>
                      </a:r>
                      <a:r>
                        <a:rPr kumimoji="0" lang="en-GB" sz="900" b="1" i="0" u="none" strike="noStrike" kern="1200" cap="none" spc="0" normalizeH="0" baseline="0" noProof="0" dirty="0" err="1">
                          <a:ln>
                            <a:noFill/>
                          </a:ln>
                          <a:solidFill>
                            <a:prstClr val="black"/>
                          </a:solidFill>
                          <a:effectLst/>
                          <a:uLnTx/>
                          <a:uFillTx/>
                          <a:latin typeface="+mn-lt"/>
                          <a:ea typeface="+mn-ea"/>
                          <a:cs typeface="+mn-cs"/>
                        </a:rPr>
                        <a:t>diccionario</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kern="1200" noProof="0" dirty="0">
                          <a:solidFill>
                            <a:schemeClr val="tx1"/>
                          </a:solidFill>
                          <a:latin typeface="Consolas" panose="020B0609020204030204" pitchFamily="49" charset="0"/>
                          <a:ea typeface="+mn-ea"/>
                          <a:cs typeface="+mn-cs"/>
                        </a:rPr>
                        <a:t>.update()</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dicc.update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x:y</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insertar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nuevos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[“key”] = </a:t>
                      </a:r>
                      <a:r>
                        <a:rPr lang="en-GB" sz="700" b="1" kern="1200" dirty="0" err="1">
                          <a:solidFill>
                            <a:schemeClr val="tx1"/>
                          </a:solidFill>
                          <a:highlight>
                            <a:srgbClr val="FFFF00"/>
                          </a:highlight>
                          <a:latin typeface="Consolas" panose="020B0609020204030204" pitchFamily="49" charset="0"/>
                          <a:ea typeface="+mn-ea"/>
                          <a:cs typeface="+mn-cs"/>
                        </a:rPr>
                        <a:t>valor</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para inserter un nuevo key o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o </a:t>
                      </a:r>
                      <a:r>
                        <a:rPr lang="en-GB" sz="700" b="0" kern="1200" dirty="0" err="1">
                          <a:solidFill>
                            <a:schemeClr val="tx1"/>
                          </a:solidFill>
                          <a:latin typeface="Consolas" panose="020B0609020204030204" pitchFamily="49" charset="0"/>
                          <a:ea typeface="+mn-ea"/>
                          <a:cs typeface="+mn-cs"/>
                        </a:rPr>
                        <a:t>cambiar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de un key</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setdefault</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(x, y)</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value del key x, 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key x, la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Quitar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elementos</a:t>
                      </a:r>
                      <a:r>
                        <a:rPr kumimoji="0" lang="en-GB" sz="900" b="1" i="0" u="none" strike="noStrike" kern="1200" cap="none" spc="0" normalizeH="0" baseline="0" dirty="0">
                          <a:ln>
                            <a:noFill/>
                          </a:ln>
                          <a:solidFill>
                            <a:prstClr val="black"/>
                          </a:solidFill>
                          <a:effectLst/>
                          <a:uLnTx/>
                          <a:uFillTx/>
                          <a:latin typeface="+mn-lt"/>
                          <a:ea typeface="+mn-ea"/>
                          <a:cs typeface="+mn-cs"/>
                        </a:rPr>
                        <a:t> de un </a:t>
                      </a:r>
                      <a:r>
                        <a:rPr kumimoji="0" lang="en-GB" sz="900" b="1" i="0" u="none" strike="noStrike" kern="1200" cap="none" spc="0" normalizeH="0" baseline="0" dirty="0" err="1">
                          <a:ln>
                            <a:noFill/>
                          </a:ln>
                          <a:solidFill>
                            <a:prstClr val="black"/>
                          </a:solidFill>
                          <a:effectLst/>
                          <a:uLnTx/>
                          <a:uFillTx/>
                          <a:latin typeface="+mn-lt"/>
                          <a:ea typeface="+mn-ea"/>
                          <a:cs typeface="+mn-cs"/>
                        </a:rPr>
                        <a:t>diccionario</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dirty="0" err="1">
                          <a:solidFill>
                            <a:schemeClr val="tx1"/>
                          </a:solidFill>
                          <a:highlight>
                            <a:srgbClr val="FFFF00"/>
                          </a:highlight>
                          <a:latin typeface="Consolas" panose="020B0609020204030204" pitchFamily="49" charset="0"/>
                        </a:rPr>
                        <a:t>dicc.pop</a:t>
                      </a:r>
                      <a:r>
                        <a:rPr lang="en-GB" sz="700" b="1" dirty="0">
                          <a:solidFill>
                            <a:schemeClr val="tx1"/>
                          </a:solidFill>
                          <a:highlight>
                            <a:srgbClr val="FFFF00"/>
                          </a:highlight>
                          <a:latin typeface="Consolas" panose="020B0609020204030204" pitchFamily="49" charset="0"/>
                        </a:rPr>
                        <a:t>(x)</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elimina</a:t>
                      </a:r>
                      <a:r>
                        <a:rPr lang="en-GB" sz="700" dirty="0">
                          <a:solidFill>
                            <a:schemeClr val="tx1"/>
                          </a:solidFill>
                          <a:latin typeface="Consolas" panose="020B0609020204030204" pitchFamily="49" charset="0"/>
                        </a:rPr>
                        <a:t> la key x (y lo </a:t>
                      </a:r>
                      <a:r>
                        <a:rPr lang="en-GB" sz="700" dirty="0" err="1">
                          <a:solidFill>
                            <a:schemeClr val="tx1"/>
                          </a:solidFill>
                          <a:latin typeface="Consolas" panose="020B0609020204030204" pitchFamily="49" charset="0"/>
                        </a:rPr>
                        <a:t>devuelve</a:t>
                      </a:r>
                      <a:r>
                        <a:rPr lang="en-GB" sz="70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dirty="0" err="1">
                          <a:solidFill>
                            <a:schemeClr val="tx1"/>
                          </a:solidFill>
                          <a:highlight>
                            <a:srgbClr val="FFFF00"/>
                          </a:highlight>
                          <a:latin typeface="Consolas" panose="020B0609020204030204" pitchFamily="49" charset="0"/>
                        </a:rPr>
                        <a:t>dicc.popitem</a:t>
                      </a:r>
                      <a:r>
                        <a:rPr lang="en-GB" sz="700" b="1" dirty="0">
                          <a:solidFill>
                            <a:schemeClr val="tx1"/>
                          </a:solidFill>
                          <a:highlight>
                            <a:srgbClr val="FFFF00"/>
                          </a:highlight>
                          <a:latin typeface="Consolas" panose="020B0609020204030204" pitchFamily="49" charset="0"/>
                        </a:rPr>
                        <a:t>()</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elimina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a:t>
                      </a:r>
                      <a:r>
                        <a:rPr lang="en-GB" sz="700" dirty="0">
                          <a:solidFill>
                            <a:schemeClr val="tx1"/>
                          </a:solidFill>
                          <a:latin typeface="Consolas" panose="020B0609020204030204" pitchFamily="49" charset="0"/>
                        </a:rPr>
                        <a:t> ultimo par de </a:t>
                      </a:r>
                      <a:r>
                        <a:rPr lang="en-GB" sz="700" dirty="0" err="1">
                          <a:solidFill>
                            <a:schemeClr val="tx1"/>
                          </a:solidFill>
                          <a:latin typeface="Consolas" panose="020B0609020204030204" pitchFamily="49" charset="0"/>
                        </a:rPr>
                        <a:t>key:value</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dirty="0" err="1">
                          <a:solidFill>
                            <a:schemeClr val="tx1"/>
                          </a:solidFill>
                          <a:highlight>
                            <a:srgbClr val="FFFF00"/>
                          </a:highlight>
                          <a:latin typeface="Consolas" panose="020B0609020204030204" pitchFamily="49" charset="0"/>
                        </a:rPr>
                        <a:t>dicc.clear</a:t>
                      </a:r>
                      <a:r>
                        <a:rPr lang="en-GB" sz="700" b="1" dirty="0">
                          <a:solidFill>
                            <a:schemeClr val="tx1"/>
                          </a:solidFill>
                          <a:highlight>
                            <a:srgbClr val="FFFF00"/>
                          </a:highlight>
                          <a:latin typeface="Consolas" panose="020B0609020204030204" pitchFamily="49" charset="0"/>
                        </a:rPr>
                        <a:t>()</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vacia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diccionario</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4222430846"/>
                  </a:ext>
                </a:extLst>
              </a:tr>
              <a:tr h="328628">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black"/>
                          </a:solidFill>
                          <a:effectLst/>
                          <a:uLnTx/>
                          <a:uFillTx/>
                          <a:latin typeface="+mn-lt"/>
                          <a:ea typeface="+mn-ea"/>
                          <a:cs typeface="+mn-cs"/>
                        </a:rPr>
                        <a:t>Tuplas (,) inmutables, indexados</a:t>
                      </a:r>
                    </a:p>
                  </a:txBody>
                  <a:tcPr marL="63991" marR="63991" marT="40634" marB="40634">
                    <a:solidFill>
                      <a:schemeClr val="accent4">
                        <a:lumMod val="40000"/>
                        <a:lumOff val="60000"/>
                      </a:schemeClr>
                    </a:solidFill>
                  </a:tcPr>
                </a:tc>
                <a:extLst>
                  <a:ext uri="{0D108BD9-81ED-4DB2-BD59-A6C34878D82A}">
                    <a16:rowId xmlns:a16="http://schemas.microsoft.com/office/drawing/2014/main" val="3498147408"/>
                  </a:ext>
                </a:extLst>
              </a:tr>
              <a:tr h="2429723">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latin typeface="Consolas" panose="020B0609020204030204" pitchFamily="49" charset="0"/>
                          <a:ea typeface="+mn-ea"/>
                          <a:cs typeface="+mn-cs"/>
                        </a:rPr>
                        <a:t>tupla</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latin typeface="Consolas" panose="020B0609020204030204" pitchFamily="49" charset="0"/>
                          <a:ea typeface="+mn-ea"/>
                          <a:cs typeface="+mn-cs"/>
                        </a:rPr>
                        <a:t>x,y</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se </a:t>
                      </a:r>
                      <a:r>
                        <a:rPr lang="en-AU" sz="700" b="0" kern="1200" dirty="0" err="1">
                          <a:solidFill>
                            <a:schemeClr val="tx1"/>
                          </a:solidFill>
                          <a:latin typeface="Consolas" panose="020B0609020204030204" pitchFamily="49" charset="0"/>
                          <a:ea typeface="+mn-ea"/>
                          <a:cs typeface="+mn-cs"/>
                        </a:rPr>
                        <a:t>definen</a:t>
                      </a:r>
                      <a:r>
                        <a:rPr lang="en-AU" sz="700" b="0" kern="1200" dirty="0">
                          <a:solidFill>
                            <a:schemeClr val="tx1"/>
                          </a:solidFill>
                          <a:latin typeface="Consolas" panose="020B0609020204030204" pitchFamily="49" charset="0"/>
                          <a:ea typeface="+mn-ea"/>
                          <a:cs typeface="+mn-cs"/>
                        </a:rPr>
                        <a:t> con () y , o solo ,</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a:solidFill>
                            <a:schemeClr val="tx1"/>
                          </a:solidFill>
                          <a:latin typeface="Consolas" panose="020B0609020204030204" pitchFamily="49" charset="0"/>
                          <a:ea typeface="+mn-ea"/>
                          <a:cs typeface="+mn-cs"/>
                        </a:rPr>
                        <a:t>tupla1 + tupla2 </a:t>
                      </a:r>
                      <a:r>
                        <a:rPr lang="en-GB" sz="700" b="0" kern="1200" dirty="0" err="1">
                          <a:solidFill>
                            <a:schemeClr val="tx1"/>
                          </a:solidFill>
                          <a:latin typeface="Consolas" panose="020B0609020204030204" pitchFamily="49" charset="0"/>
                          <a:ea typeface="+mn-ea"/>
                          <a:cs typeface="+mn-cs"/>
                        </a:rPr>
                        <a:t>juntar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tuplas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latin typeface="Consolas" panose="020B0609020204030204" pitchFamily="49" charset="0"/>
                          <a:ea typeface="+mn-ea"/>
                          <a:cs typeface="+mn-cs"/>
                        </a:rPr>
                        <a:t>tuple(</a:t>
                      </a:r>
                      <a:r>
                        <a:rPr lang="en-AU" sz="700" b="1" kern="1200" dirty="0" err="1">
                          <a:solidFill>
                            <a:schemeClr val="tx1"/>
                          </a:solidFill>
                          <a:latin typeface="Consolas" panose="020B0609020204030204" pitchFamily="49" charset="0"/>
                          <a:ea typeface="+mn-ea"/>
                          <a:cs typeface="+mn-cs"/>
                        </a:rPr>
                        <a:t>lista</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tuple(</a:t>
                      </a:r>
                      <a:r>
                        <a:rPr lang="en-AU" sz="700" b="1" kern="1200" dirty="0" err="1">
                          <a:solidFill>
                            <a:schemeClr val="tx1"/>
                          </a:solidFill>
                          <a:highlight>
                            <a:srgbClr val="FFFF00"/>
                          </a:highlight>
                          <a:latin typeface="Consolas" panose="020B0609020204030204" pitchFamily="49" charset="0"/>
                          <a:ea typeface="+mn-ea"/>
                          <a:cs typeface="+mn-cs"/>
                        </a:rPr>
                        <a:t>dicc</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keys de un </a:t>
                      </a:r>
                      <a:r>
                        <a:rPr lang="en-AU" sz="700" b="0" kern="1200" dirty="0" err="1">
                          <a:solidFill>
                            <a:schemeClr val="tx1"/>
                          </a:solidFill>
                          <a:latin typeface="Consolas" panose="020B0609020204030204" pitchFamily="49" charset="0"/>
                          <a:ea typeface="+mn-ea"/>
                          <a:cs typeface="+mn-cs"/>
                        </a:rPr>
                        <a:t>diccionario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tuple(</a:t>
                      </a:r>
                      <a:r>
                        <a:rPr lang="en-AU" sz="700" b="1" kern="1200" dirty="0" err="1">
                          <a:solidFill>
                            <a:schemeClr val="tx1"/>
                          </a:solidFill>
                          <a:highlight>
                            <a:srgbClr val="FFFF00"/>
                          </a:highlight>
                          <a:latin typeface="Consolas" panose="020B0609020204030204" pitchFamily="49" charset="0"/>
                          <a:ea typeface="+mn-ea"/>
                          <a:cs typeface="+mn-cs"/>
                        </a:rPr>
                        <a:t>dicc.values</a:t>
                      </a:r>
                      <a:r>
                        <a:rPr lang="en-AU" sz="700" b="1" kern="1200" dirty="0">
                          <a:solidFill>
                            <a:schemeClr val="tx1"/>
                          </a:solidFill>
                          <a:highlight>
                            <a:srgbClr val="FFFF00"/>
                          </a:highlight>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values</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tuple(</a:t>
                      </a:r>
                      <a:r>
                        <a:rPr lang="en-AU" sz="700" b="1" kern="1200" dirty="0" err="1">
                          <a:solidFill>
                            <a:schemeClr val="tx1"/>
                          </a:solidFill>
                          <a:highlight>
                            <a:srgbClr val="FFFF00"/>
                          </a:highlight>
                          <a:latin typeface="Consolas" panose="020B0609020204030204" pitchFamily="49" charset="0"/>
                          <a:ea typeface="+mn-ea"/>
                          <a:cs typeface="+mn-cs"/>
                        </a:rPr>
                        <a:t>dicc.items</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key:values</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len</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tupla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a:solidFill>
                            <a:schemeClr val="tx1"/>
                          </a:solidFill>
                          <a:latin typeface="Consolas" panose="020B0609020204030204" pitchFamily="49" charset="0"/>
                          <a:ea typeface="+mn-ea"/>
                          <a:cs typeface="+mn-cs"/>
                        </a:rPr>
                        <a:t>in/not in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hay un </a:t>
                      </a:r>
                      <a:r>
                        <a:rPr lang="en-GB" sz="700" b="0" kern="1200" dirty="0" err="1">
                          <a:solidFill>
                            <a:schemeClr val="tx1"/>
                          </a:solidFill>
                          <a:latin typeface="Consolas" panose="020B0609020204030204" pitchFamily="49" charset="0"/>
                          <a:ea typeface="+mn-ea"/>
                          <a:cs typeface="+mn-cs"/>
                        </a:rPr>
                        <a:t>elemento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tupla.index</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indice</a:t>
                      </a:r>
                      <a:r>
                        <a:rPr lang="en-GB" sz="700" b="0" kern="1200" dirty="0">
                          <a:solidFill>
                            <a:schemeClr val="tx1"/>
                          </a:solidFill>
                          <a:latin typeface="Consolas" panose="020B0609020204030204" pitchFamily="49" charset="0"/>
                          <a:ea typeface="+mn-ea"/>
                          <a:cs typeface="+mn-cs"/>
                        </a:rPr>
                        <a:t> de x</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tupla.count</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x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tupla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5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0" kern="1200" dirty="0">
                          <a:solidFill>
                            <a:schemeClr val="tx1"/>
                          </a:solidFill>
                          <a:latin typeface="Consolas" panose="020B0609020204030204" pitchFamily="49" charset="0"/>
                          <a:ea typeface="+mn-ea"/>
                          <a:cs typeface="+mn-cs"/>
                        </a:rPr>
                        <a:t>*para </a:t>
                      </a:r>
                      <a:r>
                        <a:rPr lang="en-GB" sz="700" b="0" kern="1200" dirty="0" err="1">
                          <a:solidFill>
                            <a:schemeClr val="tx1"/>
                          </a:solidFill>
                          <a:latin typeface="Consolas" panose="020B0609020204030204" pitchFamily="49" charset="0"/>
                          <a:ea typeface="+mn-ea"/>
                          <a:cs typeface="+mn-cs"/>
                        </a:rPr>
                        <a:t>cambiar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tupla</a:t>
                      </a:r>
                      <a:r>
                        <a:rPr lang="en-GB" sz="700" b="0" kern="1200" dirty="0">
                          <a:solidFill>
                            <a:schemeClr val="tx1"/>
                          </a:solidFill>
                          <a:latin typeface="Consolas" panose="020B0609020204030204" pitchFamily="49" charset="0"/>
                          <a:ea typeface="+mn-ea"/>
                          <a:cs typeface="+mn-cs"/>
                        </a:rPr>
                        <a:t> hay que </a:t>
                      </a:r>
                      <a:r>
                        <a:rPr lang="en-GB" sz="700" b="0" kern="1200" dirty="0" err="1">
                          <a:solidFill>
                            <a:schemeClr val="tx1"/>
                          </a:solidFill>
                          <a:latin typeface="Consolas" panose="020B0609020204030204" pitchFamily="49" charset="0"/>
                          <a:ea typeface="+mn-ea"/>
                          <a:cs typeface="+mn-cs"/>
                        </a:rPr>
                        <a:t>convertirla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y luego a </a:t>
                      </a:r>
                      <a:r>
                        <a:rPr lang="en-GB" sz="700" b="0" kern="1200" dirty="0" err="1">
                          <a:solidFill>
                            <a:schemeClr val="tx1"/>
                          </a:solidFill>
                          <a:latin typeface="Consolas" panose="020B0609020204030204" pitchFamily="49" charset="0"/>
                          <a:ea typeface="+mn-ea"/>
                          <a:cs typeface="+mn-cs"/>
                        </a:rPr>
                        <a:t>tupla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3970153509"/>
                  </a:ext>
                </a:extLst>
              </a:tr>
            </a:tbl>
          </a:graphicData>
        </a:graphic>
      </p:graphicFrame>
      <p:graphicFrame>
        <p:nvGraphicFramePr>
          <p:cNvPr id="11" name="Table 10">
            <a:extLst>
              <a:ext uri="{FF2B5EF4-FFF2-40B4-BE49-F238E27FC236}">
                <a16:creationId xmlns:a16="http://schemas.microsoft.com/office/drawing/2014/main" id="{86067BC1-F939-0BAA-ACE6-A7EDF2A1BC97}"/>
              </a:ext>
            </a:extLst>
          </p:cNvPr>
          <p:cNvGraphicFramePr>
            <a:graphicFrameLocks noGrp="1"/>
          </p:cNvGraphicFramePr>
          <p:nvPr>
            <p:extLst>
              <p:ext uri="{D42A27DB-BD31-4B8C-83A1-F6EECF244321}">
                <p14:modId xmlns:p14="http://schemas.microsoft.com/office/powerpoint/2010/main" val="3811354660"/>
              </p:ext>
            </p:extLst>
          </p:nvPr>
        </p:nvGraphicFramePr>
        <p:xfrm>
          <a:off x="8180012" y="8598"/>
          <a:ext cx="2934189" cy="8292085"/>
        </p:xfrm>
        <a:graphic>
          <a:graphicData uri="http://schemas.openxmlformats.org/drawingml/2006/table">
            <a:tbl>
              <a:tblPr firstRow="1" bandRow="1">
                <a:tableStyleId>{17292A2E-F333-43FB-9621-5CBBE7FDCDCB}</a:tableStyleId>
              </a:tblPr>
              <a:tblGrid>
                <a:gridCol w="2934189">
                  <a:extLst>
                    <a:ext uri="{9D8B030D-6E8A-4147-A177-3AD203B41FA5}">
                      <a16:colId xmlns:a16="http://schemas.microsoft.com/office/drawing/2014/main" val="406348464"/>
                    </a:ext>
                  </a:extLst>
                </a:gridCol>
              </a:tblGrid>
              <a:tr h="246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1" kern="1200" dirty="0">
                          <a:solidFill>
                            <a:schemeClr val="tx1"/>
                          </a:solidFill>
                          <a:latin typeface="Consolas" panose="020B0609020204030204" pitchFamily="49" charset="0"/>
                          <a:ea typeface="+mn-ea"/>
                          <a:cs typeface="+mn-cs"/>
                        </a:rPr>
                        <a:t>zip()</a:t>
                      </a:r>
                      <a:endParaRPr lang="en-GB" sz="1100" b="1" kern="120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59266633"/>
                  </a:ext>
                </a:extLst>
              </a:tr>
              <a:tr h="714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zip(iterable1, iterable2)</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tuplas</a:t>
                      </a:r>
                      <a:r>
                        <a:rPr lang="en-GB" sz="700" b="0" kern="1200" dirty="0">
                          <a:solidFill>
                            <a:schemeClr val="tx1"/>
                          </a:solidFill>
                          <a:latin typeface="Consolas" panose="020B0609020204030204" pitchFamily="49" charset="0"/>
                          <a:ea typeface="+mn-ea"/>
                          <a:cs typeface="+mn-cs"/>
                        </a:rPr>
                        <a:t> de parejas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las dos </a:t>
                      </a:r>
                      <a:r>
                        <a:rPr lang="en-GB" sz="700" b="0" kern="1200" dirty="0" err="1">
                          <a:solidFill>
                            <a:schemeClr val="tx1"/>
                          </a:solidFill>
                          <a:latin typeface="Consolas" panose="020B0609020204030204" pitchFamily="49" charset="0"/>
                          <a:ea typeface="+mn-ea"/>
                          <a:cs typeface="+mn-cs"/>
                        </a:rPr>
                        <a:t>listas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mientras</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listzip.sort</a:t>
                      </a:r>
                      <a:r>
                        <a:rPr lang="en-GB" sz="700" b="1" kern="1200" dirty="0">
                          <a:solidFill>
                            <a:schemeClr val="tx1"/>
                          </a:solidFill>
                          <a:highlight>
                            <a:srgbClr val="FFFF00"/>
                          </a:highlight>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ordena</a:t>
                      </a:r>
                      <a:r>
                        <a:rPr lang="en-GB" sz="700" b="0" kern="1200" dirty="0">
                          <a:solidFill>
                            <a:schemeClr val="tx1"/>
                          </a:solidFill>
                          <a:latin typeface="Consolas" panose="020B0609020204030204" pitchFamily="49" charset="0"/>
                          <a:ea typeface="+mn-ea"/>
                          <a:cs typeface="+mn-cs"/>
                        </a:rPr>
                        <a:t> las </a:t>
                      </a:r>
                      <a:r>
                        <a:rPr lang="en-GB" sz="700" b="0" kern="1200" dirty="0" err="1">
                          <a:solidFill>
                            <a:schemeClr val="tx1"/>
                          </a:solidFill>
                          <a:latin typeface="Consolas" panose="020B0609020204030204" pitchFamily="49" charset="0"/>
                          <a:ea typeface="+mn-ea"/>
                          <a:cs typeface="+mn-cs"/>
                        </a:rPr>
                        <a:t>tuplas</a:t>
                      </a:r>
                      <a:r>
                        <a:rPr lang="en-GB" sz="700" b="0" kern="1200" dirty="0">
                          <a:solidFill>
                            <a:schemeClr val="tx1"/>
                          </a:solidFill>
                          <a:latin typeface="Consolas" panose="020B0609020204030204" pitchFamily="49" charset="0"/>
                          <a:ea typeface="+mn-ea"/>
                          <a:cs typeface="+mn-cs"/>
                        </a:rPr>
                        <a:t> del zip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primer </a:t>
                      </a:r>
                      <a:r>
                        <a:rPr lang="en-GB" sz="700" b="0" kern="1200" dirty="0" err="1">
                          <a:solidFill>
                            <a:schemeClr val="tx1"/>
                          </a:solidFill>
                          <a:latin typeface="Consolas" panose="020B0609020204030204" pitchFamily="49" charset="0"/>
                          <a:ea typeface="+mn-ea"/>
                          <a:cs typeface="+mn-cs"/>
                        </a:rPr>
                        <a:t>elemento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1805054283"/>
                  </a:ext>
                </a:extLst>
              </a:tr>
              <a:tr h="382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mn-lt"/>
                          <a:ea typeface="+mn-ea"/>
                          <a:cs typeface="+mn-cs"/>
                        </a:rPr>
                        <a:t>Sets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prstClr val="black"/>
                          </a:solidFill>
                          <a:effectLst/>
                          <a:uLnTx/>
                          <a:uFillTx/>
                          <a:latin typeface="+mn-lt"/>
                          <a:ea typeface="+mn-ea"/>
                          <a:cs typeface="+mn-cs"/>
                        </a:rPr>
                        <a:t>no </a:t>
                      </a:r>
                      <a:r>
                        <a:rPr kumimoji="0" lang="en-GB" sz="900" b="1" i="0" u="none" strike="noStrike" kern="1200" cap="none" spc="0" normalizeH="0" baseline="0" noProof="0" dirty="0" err="1">
                          <a:ln>
                            <a:noFill/>
                          </a:ln>
                          <a:solidFill>
                            <a:prstClr val="black"/>
                          </a:solidFill>
                          <a:effectLst/>
                          <a:uLnTx/>
                          <a:uFillTx/>
                          <a:latin typeface="+mn-lt"/>
                          <a:ea typeface="+mn-ea"/>
                          <a:cs typeface="+mn-cs"/>
                        </a:rPr>
                        <a:t>permiten</a:t>
                      </a:r>
                      <a:r>
                        <a:rPr kumimoji="0" lang="en-GB" sz="900" b="1" i="0" u="none" strike="noStrike" kern="1200" cap="none" spc="0" normalizeH="0" baseline="0" noProof="0" dirty="0">
                          <a:ln>
                            <a:noFill/>
                          </a:ln>
                          <a:solidFill>
                            <a:prstClr val="black"/>
                          </a:solidFill>
                          <a:effectLst/>
                          <a:uLnTx/>
                          <a:uFillTx/>
                          <a:latin typeface="+mn-lt"/>
                          <a:ea typeface="+mn-ea"/>
                          <a:cs typeface="+mn-cs"/>
                        </a:rPr>
                        <a:t> </a:t>
                      </a:r>
                      <a:r>
                        <a:rPr kumimoji="0" lang="en-GB" sz="900" b="1" i="0" u="none" strike="noStrike" kern="1200" cap="none" spc="0" normalizeH="0" baseline="0" noProof="0" dirty="0" err="1">
                          <a:ln>
                            <a:noFill/>
                          </a:ln>
                          <a:solidFill>
                            <a:prstClr val="black"/>
                          </a:solidFill>
                          <a:effectLst/>
                          <a:uLnTx/>
                          <a:uFillTx/>
                          <a:latin typeface="+mn-lt"/>
                          <a:ea typeface="+mn-ea"/>
                          <a:cs typeface="+mn-cs"/>
                        </a:rPr>
                        <a:t>duplicados</a:t>
                      </a:r>
                      <a:r>
                        <a:rPr kumimoji="0" lang="en-GB" sz="900" b="1" i="0" u="none" strike="noStrike" kern="1200" cap="none" spc="0" normalizeH="0" baseline="0" noProof="0" dirty="0">
                          <a:ln>
                            <a:noFill/>
                          </a:ln>
                          <a:solidFill>
                            <a:prstClr val="black"/>
                          </a:solidFill>
                          <a:effectLst/>
                          <a:uLnTx/>
                          <a:uFillTx/>
                          <a:latin typeface="+mn-lt"/>
                          <a:ea typeface="+mn-ea"/>
                          <a:cs typeface="+mn-cs"/>
                        </a:rPr>
                        <a:t>, no </a:t>
                      </a:r>
                      <a:r>
                        <a:rPr kumimoji="0" lang="en-GB" sz="900" b="1" i="0" u="none" strike="noStrike" kern="1200" cap="none" spc="0" normalizeH="0" baseline="0" noProof="0" dirty="0" err="1">
                          <a:ln>
                            <a:noFill/>
                          </a:ln>
                          <a:solidFill>
                            <a:prstClr val="black"/>
                          </a:solidFill>
                          <a:effectLst/>
                          <a:uLnTx/>
                          <a:uFillTx/>
                          <a:latin typeface="+mn-lt"/>
                          <a:ea typeface="+mn-ea"/>
                          <a:cs typeface="+mn-cs"/>
                        </a:rPr>
                        <a:t>tienen</a:t>
                      </a:r>
                      <a:r>
                        <a:rPr kumimoji="0" lang="en-GB" sz="900" b="1" i="0" u="none" strike="noStrike" kern="1200" cap="none" spc="0" normalizeH="0" baseline="0" noProof="0" dirty="0">
                          <a:ln>
                            <a:noFill/>
                          </a:ln>
                          <a:solidFill>
                            <a:prstClr val="black"/>
                          </a:solidFill>
                          <a:effectLst/>
                          <a:uLnTx/>
                          <a:uFillTx/>
                          <a:latin typeface="+mn-lt"/>
                          <a:ea typeface="+mn-ea"/>
                          <a:cs typeface="+mn-cs"/>
                        </a:rPr>
                        <a:t> </a:t>
                      </a:r>
                      <a:r>
                        <a:rPr kumimoji="0" lang="en-GB" sz="900" b="1" i="0" u="none" strike="noStrike" kern="1200" cap="none" spc="0" normalizeH="0" baseline="0" noProof="0" dirty="0" err="1">
                          <a:ln>
                            <a:noFill/>
                          </a:ln>
                          <a:solidFill>
                            <a:prstClr val="black"/>
                          </a:solidFill>
                          <a:effectLst/>
                          <a:uLnTx/>
                          <a:uFillTx/>
                          <a:latin typeface="+mn-lt"/>
                          <a:ea typeface="+mn-ea"/>
                          <a:cs typeface="+mn-cs"/>
                        </a:rPr>
                        <a:t>orden</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3033264313"/>
                  </a:ext>
                </a:extLst>
              </a:tr>
              <a:tr h="4622778">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latin typeface="Consolas" panose="020B0609020204030204" pitchFamily="49" charset="0"/>
                          <a:ea typeface="+mn-ea"/>
                          <a:cs typeface="+mn-cs"/>
                        </a:rPr>
                        <a:t>set = {</a:t>
                      </a:r>
                      <a:r>
                        <a:rPr lang="en-AU" sz="700" b="1" kern="1200" dirty="0" err="1">
                          <a:solidFill>
                            <a:schemeClr val="tx1"/>
                          </a:solidFill>
                          <a:latin typeface="Consolas" panose="020B0609020204030204" pitchFamily="49" charset="0"/>
                          <a:ea typeface="+mn-ea"/>
                          <a:cs typeface="+mn-cs"/>
                        </a:rPr>
                        <a:t>x,y</a:t>
                      </a:r>
                      <a:r>
                        <a:rPr lang="en-AU" sz="7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set(</a:t>
                      </a:r>
                      <a:r>
                        <a:rPr lang="en-AU" sz="700" b="1" kern="1200" dirty="0" err="1">
                          <a:solidFill>
                            <a:schemeClr val="tx1"/>
                          </a:solidFill>
                          <a:highlight>
                            <a:srgbClr val="FFFF00"/>
                          </a:highlight>
                          <a:latin typeface="Consolas" panose="020B0609020204030204" pitchFamily="49" charset="0"/>
                          <a:ea typeface="+mn-ea"/>
                          <a:cs typeface="+mn-cs"/>
                        </a:rPr>
                        <a:t>iterable</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solo </a:t>
                      </a:r>
                      <a:r>
                        <a:rPr lang="en-AU" sz="700" b="0" kern="1200" dirty="0" err="1">
                          <a:solidFill>
                            <a:schemeClr val="tx1"/>
                          </a:solidFill>
                          <a:latin typeface="Consolas" panose="020B0609020204030204" pitchFamily="49" charset="0"/>
                          <a:ea typeface="+mn-ea"/>
                          <a:cs typeface="+mn-cs"/>
                        </a:rPr>
                        <a:t>permite</a:t>
                      </a:r>
                      <a:r>
                        <a:rPr lang="en-AU" sz="700" b="0" kern="1200" dirty="0">
                          <a:solidFill>
                            <a:schemeClr val="tx1"/>
                          </a:solidFill>
                          <a:latin typeface="Consolas" panose="020B0609020204030204" pitchFamily="49" charset="0"/>
                          <a:ea typeface="+mn-ea"/>
                          <a:cs typeface="+mn-cs"/>
                        </a:rPr>
                        <a:t> un </a:t>
                      </a:r>
                      <a:r>
                        <a:rPr lang="en-AU" sz="700" b="0" kern="1200" dirty="0" err="1">
                          <a:solidFill>
                            <a:schemeClr val="tx1"/>
                          </a:solidFill>
                          <a:latin typeface="Consolas" panose="020B0609020204030204" pitchFamily="49" charset="0"/>
                          <a:ea typeface="+mn-ea"/>
                          <a:cs typeface="+mn-cs"/>
                        </a:rPr>
                        <a:t>argumento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iterable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elimina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duplicados</a:t>
                      </a:r>
                      <a:r>
                        <a:rPr lang="en-AU"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latin typeface="Consolas" panose="020B0609020204030204" pitchFamily="49" charset="0"/>
                          <a:ea typeface="+mn-ea"/>
                          <a:cs typeface="+mn-cs"/>
                        </a:rPr>
                        <a:t>in/not in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hay un </a:t>
                      </a:r>
                      <a:r>
                        <a:rPr lang="en-GB" sz="700" b="0" kern="1200" dirty="0" err="1">
                          <a:solidFill>
                            <a:schemeClr val="tx1"/>
                          </a:solidFill>
                          <a:latin typeface="Consolas" panose="020B0609020204030204" pitchFamily="49" charset="0"/>
                          <a:ea typeface="+mn-ea"/>
                          <a:cs typeface="+mn-cs"/>
                        </a:rPr>
                        <a:t>elemento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len</a:t>
                      </a:r>
                      <a:r>
                        <a:rPr lang="en-GB" sz="700" b="1" kern="1200" dirty="0">
                          <a:solidFill>
                            <a:schemeClr val="tx1"/>
                          </a:solidFill>
                          <a:highlight>
                            <a:srgbClr val="FFFF00"/>
                          </a:highlight>
                          <a:latin typeface="Consolas" panose="020B0609020204030204" pitchFamily="49" charset="0"/>
                          <a:ea typeface="+mn-ea"/>
                          <a:cs typeface="+mn-cs"/>
                        </a:rPr>
                        <a:t>(set)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Ampliar</a:t>
                      </a:r>
                      <a:r>
                        <a:rPr kumimoji="0" lang="en-GB" sz="900" b="1" i="0" u="none" strike="noStrike" kern="1200" cap="none" spc="0" normalizeH="0" baseline="0" noProof="0" dirty="0">
                          <a:ln>
                            <a:noFill/>
                          </a:ln>
                          <a:solidFill>
                            <a:prstClr val="black"/>
                          </a:solidFill>
                          <a:effectLst/>
                          <a:uLnTx/>
                          <a:uFillTx/>
                          <a:latin typeface="+mn-lt"/>
                          <a:ea typeface="+mn-ea"/>
                          <a:cs typeface="+mn-cs"/>
                        </a:rPr>
                        <a:t> un set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set.add</a:t>
                      </a:r>
                      <a:r>
                        <a:rPr lang="es-ES" sz="700" b="1" kern="1200" dirty="0">
                          <a:solidFill>
                            <a:schemeClr val="tx1"/>
                          </a:solidFill>
                          <a:highlight>
                            <a:srgbClr val="FFFF00"/>
                          </a:highlight>
                          <a:latin typeface="Consolas" panose="020B0609020204030204" pitchFamily="49" charset="0"/>
                          <a:ea typeface="+mn-ea"/>
                          <a:cs typeface="+mn-cs"/>
                        </a:rPr>
                        <a:t>(x)</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añadir un elemento</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set.update</a:t>
                      </a:r>
                      <a:r>
                        <a:rPr lang="en-GB" sz="700" b="1" kern="1200" dirty="0">
                          <a:solidFill>
                            <a:schemeClr val="tx1"/>
                          </a:solidFill>
                          <a:highlight>
                            <a:srgbClr val="FFFF00"/>
                          </a:highlight>
                          <a:latin typeface="Consolas" panose="020B0609020204030204" pitchFamily="49" charset="0"/>
                          <a:ea typeface="+mn-ea"/>
                          <a:cs typeface="+mn-cs"/>
                        </a:rPr>
                        <a:t>(set o </a:t>
                      </a: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añadir uno o mas elementos con [] o {} o un variable tipo lista o set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Quitar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elementos</a:t>
                      </a:r>
                      <a:r>
                        <a:rPr kumimoji="0" lang="en-GB" sz="900" b="1" i="0" u="none" strike="noStrike" kern="1200" cap="none" spc="0" normalizeH="0" baseline="0" dirty="0">
                          <a:ln>
                            <a:noFill/>
                          </a:ln>
                          <a:solidFill>
                            <a:prstClr val="black"/>
                          </a:solidFill>
                          <a:effectLst/>
                          <a:uLnTx/>
                          <a:uFillTx/>
                          <a:latin typeface="+mn-lt"/>
                          <a:ea typeface="+mn-ea"/>
                          <a:cs typeface="+mn-cs"/>
                        </a:rPr>
                        <a:t> de un set</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set.pop</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elimina</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al azar</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set.remove</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elimina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set.discard</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elimina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x (y </a:t>
                      </a:r>
                      <a:r>
                        <a:rPr lang="en-GB" sz="700" b="0" u="sng" kern="1200" dirty="0">
                          <a:solidFill>
                            <a:schemeClr val="tx1"/>
                          </a:solidFill>
                          <a:latin typeface="Consolas" panose="020B0609020204030204" pitchFamily="49" charset="0"/>
                          <a:ea typeface="+mn-ea"/>
                          <a:cs typeface="+mn-cs"/>
                        </a:rPr>
                        <a:t>no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error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no </a:t>
                      </a:r>
                      <a:r>
                        <a:rPr lang="en-GB" sz="700" b="0" kern="1200" dirty="0" err="1">
                          <a:solidFill>
                            <a:schemeClr val="tx1"/>
                          </a:solidFill>
                          <a:latin typeface="Consolas" panose="020B0609020204030204" pitchFamily="49" charset="0"/>
                          <a:ea typeface="+mn-ea"/>
                          <a:cs typeface="+mn-cs"/>
                        </a:rPr>
                        <a:t>existe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set.clear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vacia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set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Operaciones</a:t>
                      </a:r>
                      <a:r>
                        <a:rPr kumimoji="0" lang="en-GB" sz="900" b="1" i="0" u="none" strike="noStrike" kern="1200" cap="none" spc="0" normalizeH="0" baseline="0" dirty="0">
                          <a:ln>
                            <a:noFill/>
                          </a:ln>
                          <a:solidFill>
                            <a:prstClr val="black"/>
                          </a:solidFill>
                          <a:effectLst/>
                          <a:uLnTx/>
                          <a:uFillTx/>
                          <a:latin typeface="+mn-lt"/>
                          <a:ea typeface="+mn-ea"/>
                          <a:cs typeface="+mn-cs"/>
                        </a:rPr>
                        <a:t> con dos Sets</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set1.union(set2)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union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dos sets: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menos</a:t>
                      </a:r>
                      <a:r>
                        <a:rPr lang="en-GB" sz="700" b="0" kern="1200" dirty="0">
                          <a:solidFill>
                            <a:schemeClr val="tx1"/>
                          </a:solidFill>
                          <a:latin typeface="Consolas" panose="020B0609020204030204" pitchFamily="49" charset="0"/>
                          <a:ea typeface="+mn-ea"/>
                          <a:cs typeface="+mn-cs"/>
                        </a:rPr>
                        <a:t> dupl.</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set1.intersection(set2)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comunes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dos sets</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set1.difference(set2)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sets que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set1 </a:t>
                      </a:r>
                      <a:r>
                        <a:rPr lang="en-GB" sz="700" b="0" kern="1200" dirty="0" err="1">
                          <a:solidFill>
                            <a:schemeClr val="tx1"/>
                          </a:solidFill>
                          <a:latin typeface="Consolas" panose="020B0609020204030204" pitchFamily="49" charset="0"/>
                          <a:ea typeface="+mn-ea"/>
                          <a:cs typeface="+mn-cs"/>
                        </a:rPr>
                        <a:t>pero</a:t>
                      </a:r>
                      <a:r>
                        <a:rPr lang="en-GB" sz="700" b="0" kern="1200" dirty="0">
                          <a:solidFill>
                            <a:schemeClr val="tx1"/>
                          </a:solidFill>
                          <a:latin typeface="Consolas" panose="020B0609020204030204" pitchFamily="49" charset="0"/>
                          <a:ea typeface="+mn-ea"/>
                          <a:cs typeface="+mn-cs"/>
                        </a:rPr>
                        <a:t> no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set2 (</a:t>
                      </a:r>
                      <a:r>
                        <a:rPr lang="en-GB" sz="700" b="0" kern="1200" dirty="0" err="1">
                          <a:solidFill>
                            <a:schemeClr val="tx1"/>
                          </a:solidFill>
                          <a:latin typeface="Consolas" panose="020B0609020204030204" pitchFamily="49" charset="0"/>
                          <a:ea typeface="+mn-ea"/>
                          <a:cs typeface="+mn-cs"/>
                        </a:rPr>
                        <a:t>restar</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set1.symmetric_difference(set2)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que no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ambos</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set1.isdisjoint(set2)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dos sets son </a:t>
                      </a:r>
                      <a:r>
                        <a:rPr lang="en-GB" sz="700" b="0" kern="1200" dirty="0" err="1">
                          <a:solidFill>
                            <a:schemeClr val="tx1"/>
                          </a:solidFill>
                          <a:latin typeface="Consolas" panose="020B0609020204030204" pitchFamily="49" charset="0"/>
                          <a:ea typeface="+mn-ea"/>
                          <a:cs typeface="+mn-cs"/>
                        </a:rPr>
                        <a:t>diferentes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set1.issubset(set2)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set1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set2</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set1.superset(set2)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set2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set1</a:t>
                      </a:r>
                    </a:p>
                    <a:p>
                      <a:pPr marL="0" marR="0" lvl="0" indent="0" algn="l" defTabSz="914400" rtl="0" eaLnBrk="1" fontAlgn="auto" latinLnBrk="0" hangingPunct="1">
                        <a:lnSpc>
                          <a:spcPct val="100000"/>
                        </a:lnSpc>
                        <a:spcBef>
                          <a:spcPts val="0"/>
                        </a:spcBef>
                        <a:spcAft>
                          <a:spcPts val="4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1853054903"/>
                  </a:ext>
                </a:extLst>
              </a:tr>
              <a:tr h="24647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AU" sz="1100" b="1" kern="1200" dirty="0">
                          <a:solidFill>
                            <a:schemeClr val="tx1"/>
                          </a:solidFill>
                          <a:latin typeface="Consolas" panose="020B0609020204030204" pitchFamily="49" charset="0"/>
                          <a:ea typeface="+mn-ea"/>
                          <a:cs typeface="+mn-cs"/>
                        </a:rPr>
                        <a:t>input()</a:t>
                      </a:r>
                      <a:endParaRPr lang="en-GB" sz="1100" b="1" kern="120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513517521"/>
                  </a:ext>
                </a:extLst>
              </a:tr>
              <a:tr h="1754185">
                <a:tc>
                  <a:txBody>
                    <a:bodyPr/>
                    <a:lstStyle/>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AU" sz="700" b="0" kern="1200" dirty="0" err="1">
                          <a:solidFill>
                            <a:schemeClr val="tx1"/>
                          </a:solidFill>
                          <a:latin typeface="Consolas" panose="020B0609020204030204" pitchFamily="49" charset="0"/>
                          <a:ea typeface="+mn-ea"/>
                          <a:cs typeface="+mn-cs"/>
                        </a:rPr>
                        <a:t>permite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obtener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texto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escrito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teclado</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usuario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AU" sz="700" b="1" kern="1200" dirty="0">
                          <a:solidFill>
                            <a:schemeClr val="tx1"/>
                          </a:solidFill>
                          <a:highlight>
                            <a:srgbClr val="FFFF00"/>
                          </a:highlight>
                          <a:latin typeface="Consolas" panose="020B0609020204030204" pitchFamily="49" charset="0"/>
                          <a:ea typeface="+mn-ea"/>
                          <a:cs typeface="+mn-cs"/>
                        </a:rPr>
                        <a:t>input(“</a:t>
                      </a:r>
                      <a:r>
                        <a:rPr lang="en-AU" sz="700" b="1" kern="1200" dirty="0" err="1">
                          <a:solidFill>
                            <a:schemeClr val="tx1"/>
                          </a:solidFill>
                          <a:highlight>
                            <a:srgbClr val="FFFF00"/>
                          </a:highlight>
                          <a:latin typeface="Consolas" panose="020B0609020204030204" pitchFamily="49" charset="0"/>
                          <a:ea typeface="+mn-ea"/>
                          <a:cs typeface="+mn-cs"/>
                        </a:rPr>
                        <a:t>el</a:t>
                      </a:r>
                      <a:r>
                        <a:rPr lang="en-AU" sz="700" b="1" kern="1200" dirty="0">
                          <a:solidFill>
                            <a:schemeClr val="tx1"/>
                          </a:solidFill>
                          <a:highlight>
                            <a:srgbClr val="FFFF00"/>
                          </a:highlight>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texto</a:t>
                      </a:r>
                      <a:r>
                        <a:rPr lang="en-AU" sz="700" b="1" kern="1200" dirty="0">
                          <a:solidFill>
                            <a:schemeClr val="tx1"/>
                          </a:solidFill>
                          <a:highlight>
                            <a:srgbClr val="FFFF00"/>
                          </a:highlight>
                          <a:latin typeface="Consolas" panose="020B0609020204030204" pitchFamily="49" charset="0"/>
                          <a:ea typeface="+mn-ea"/>
                          <a:cs typeface="+mn-cs"/>
                        </a:rPr>
                        <a:t> que </a:t>
                      </a:r>
                      <a:r>
                        <a:rPr lang="en-AU" sz="700" b="1" kern="1200" dirty="0" err="1">
                          <a:solidFill>
                            <a:schemeClr val="tx1"/>
                          </a:solidFill>
                          <a:highlight>
                            <a:srgbClr val="FFFF00"/>
                          </a:highlight>
                          <a:latin typeface="Consolas" panose="020B0609020204030204" pitchFamily="49" charset="0"/>
                          <a:ea typeface="+mn-ea"/>
                          <a:cs typeface="+mn-cs"/>
                        </a:rPr>
                        <a:t>quieres</a:t>
                      </a:r>
                      <a:r>
                        <a:rPr lang="en-AU" sz="700" b="1" kern="1200" dirty="0">
                          <a:solidFill>
                            <a:schemeClr val="tx1"/>
                          </a:solidFill>
                          <a:highlight>
                            <a:srgbClr val="FFFF00"/>
                          </a:highlight>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mostrar</a:t>
                      </a:r>
                      <a:r>
                        <a:rPr lang="en-AU" sz="700" b="1" kern="1200" dirty="0">
                          <a:solidFill>
                            <a:schemeClr val="tx1"/>
                          </a:solidFill>
                          <a:highlight>
                            <a:srgbClr val="FFFF00"/>
                          </a:highlight>
                          <a:latin typeface="Consolas" panose="020B0609020204030204" pitchFamily="49" charset="0"/>
                          <a:ea typeface="+mn-ea"/>
                          <a:cs typeface="+mn-cs"/>
                        </a:rPr>
                        <a:t> al </a:t>
                      </a:r>
                      <a:r>
                        <a:rPr lang="en-AU" sz="700" b="1" kern="1200" dirty="0" err="1">
                          <a:solidFill>
                            <a:schemeClr val="tx1"/>
                          </a:solidFill>
                          <a:highlight>
                            <a:srgbClr val="FFFF00"/>
                          </a:highlight>
                          <a:latin typeface="Consolas" panose="020B0609020204030204" pitchFamily="49" charset="0"/>
                          <a:ea typeface="+mn-ea"/>
                          <a:cs typeface="+mn-cs"/>
                        </a:rPr>
                        <a:t>usuario</a:t>
                      </a:r>
                      <a:r>
                        <a:rPr lang="en-AU" sz="700" b="1" kern="1200" dirty="0">
                          <a:solidFill>
                            <a:schemeClr val="tx1"/>
                          </a:solidFill>
                          <a:highlight>
                            <a:srgbClr val="FFFF00"/>
                          </a:highlight>
                          <a:latin typeface="Consolas" panose="020B0609020204030204" pitchFamily="49" charset="0"/>
                          <a:ea typeface="+mn-ea"/>
                          <a:cs typeface="+mn-cs"/>
                        </a:rPr>
                        <a:t>”)</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GB" sz="700" b="0" kern="1200" dirty="0">
                          <a:solidFill>
                            <a:schemeClr val="tx1"/>
                          </a:solidFill>
                          <a:latin typeface="Consolas" panose="020B0609020204030204" pitchFamily="49" charset="0"/>
                          <a:ea typeface="+mn-ea"/>
                          <a:cs typeface="+mn-cs"/>
                        </a:rPr>
                        <a:t>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un variable</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defecto</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guarda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como</a:t>
                      </a:r>
                      <a:r>
                        <a:rPr lang="en-GB" sz="700" b="0" kern="1200" dirty="0">
                          <a:solidFill>
                            <a:schemeClr val="tx1"/>
                          </a:solidFill>
                          <a:latin typeface="Consolas" panose="020B0609020204030204" pitchFamily="49" charset="0"/>
                          <a:ea typeface="+mn-ea"/>
                          <a:cs typeface="+mn-cs"/>
                        </a:rPr>
                        <a:t> un string</a:t>
                      </a:r>
                    </a:p>
                    <a:p>
                      <a:pPr marL="0" marR="0" lvl="0" indent="0" algn="l"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GB" sz="700" b="0" kern="1200" dirty="0">
                          <a:solidFill>
                            <a:schemeClr val="tx1"/>
                          </a:solidFill>
                          <a:highlight>
                            <a:srgbClr val="FFFF00"/>
                          </a:highlight>
                          <a:latin typeface="Consolas" panose="020B0609020204030204" pitchFamily="49" charset="0"/>
                          <a:ea typeface="+mn-ea"/>
                          <a:cs typeface="+mn-cs"/>
                        </a:rPr>
                        <a:t>x = int(input(“escribe un </a:t>
                      </a:r>
                      <a:r>
                        <a:rPr lang="en-GB" sz="700" b="0" kern="1200" dirty="0" err="1">
                          <a:solidFill>
                            <a:schemeClr val="tx1"/>
                          </a:solidFill>
                          <a:highlight>
                            <a:srgbClr val="FFFF00"/>
                          </a:highlight>
                          <a:latin typeface="Consolas" panose="020B0609020204030204" pitchFamily="49" charset="0"/>
                          <a:ea typeface="+mn-ea"/>
                          <a:cs typeface="+mn-cs"/>
                        </a:rPr>
                        <a:t>número</a:t>
                      </a:r>
                      <a:r>
                        <a:rPr lang="en-GB" sz="700" b="0" kern="1200" dirty="0">
                          <a:solidFill>
                            <a:schemeClr val="tx1"/>
                          </a:solidFill>
                          <a:highlight>
                            <a:srgbClr val="FFFF00"/>
                          </a:highlight>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para usar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variable </a:t>
                      </a:r>
                      <a:r>
                        <a:rPr lang="en-GB" sz="700" b="0" kern="1200" dirty="0" err="1">
                          <a:solidFill>
                            <a:schemeClr val="tx1"/>
                          </a:solidFill>
                          <a:latin typeface="Consolas" panose="020B0609020204030204" pitchFamily="49" charset="0"/>
                          <a:ea typeface="+mn-ea"/>
                          <a:cs typeface="+mn-cs"/>
                        </a:rPr>
                        <a:t>como</a:t>
                      </a:r>
                      <a:r>
                        <a:rPr lang="en-GB" sz="700" b="0" kern="1200" dirty="0">
                          <a:solidFill>
                            <a:schemeClr val="tx1"/>
                          </a:solidFill>
                          <a:latin typeface="Consolas" panose="020B0609020204030204" pitchFamily="49" charset="0"/>
                          <a:ea typeface="+mn-ea"/>
                          <a:cs typeface="+mn-cs"/>
                        </a:rPr>
                        <a:t> integer o float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convertir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variable </a:t>
                      </a:r>
                    </a:p>
                  </a:txBody>
                  <a:tcPr marL="63991" marR="63991" marT="40634" marB="40634"/>
                </a:tc>
                <a:extLst>
                  <a:ext uri="{0D108BD9-81ED-4DB2-BD59-A6C34878D82A}">
                    <a16:rowId xmlns:a16="http://schemas.microsoft.com/office/drawing/2014/main" val="3997863776"/>
                  </a:ext>
                </a:extLst>
              </a:tr>
            </a:tbl>
          </a:graphicData>
        </a:graphic>
      </p:graphicFrame>
      <p:graphicFrame>
        <p:nvGraphicFramePr>
          <p:cNvPr id="2" name="Table 1">
            <a:extLst>
              <a:ext uri="{FF2B5EF4-FFF2-40B4-BE49-F238E27FC236}">
                <a16:creationId xmlns:a16="http://schemas.microsoft.com/office/drawing/2014/main" id="{75EE9721-6AE8-43FD-0793-75A35C8FB7F0}"/>
              </a:ext>
            </a:extLst>
          </p:cNvPr>
          <p:cNvGraphicFramePr>
            <a:graphicFrameLocks noGrp="1"/>
          </p:cNvGraphicFramePr>
          <p:nvPr>
            <p:extLst>
              <p:ext uri="{D42A27DB-BD31-4B8C-83A1-F6EECF244321}">
                <p14:modId xmlns:p14="http://schemas.microsoft.com/office/powerpoint/2010/main" val="456911392"/>
              </p:ext>
            </p:extLst>
          </p:nvPr>
        </p:nvGraphicFramePr>
        <p:xfrm>
          <a:off x="11121245" y="9338"/>
          <a:ext cx="3278967" cy="8082231"/>
        </p:xfrm>
        <a:graphic>
          <a:graphicData uri="http://schemas.openxmlformats.org/drawingml/2006/table">
            <a:tbl>
              <a:tblPr firstRow="1" bandRow="1">
                <a:tableStyleId>{17292A2E-F333-43FB-9621-5CBBE7FDCDCB}</a:tableStyleId>
              </a:tblPr>
              <a:tblGrid>
                <a:gridCol w="3278967">
                  <a:extLst>
                    <a:ext uri="{9D8B030D-6E8A-4147-A177-3AD203B41FA5}">
                      <a16:colId xmlns:a16="http://schemas.microsoft.com/office/drawing/2014/main" val="406348464"/>
                    </a:ext>
                  </a:extLst>
                </a:gridCol>
              </a:tblGrid>
              <a:tr h="2523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dirty="0" err="1">
                          <a:ln>
                            <a:noFill/>
                          </a:ln>
                          <a:solidFill>
                            <a:prstClr val="black"/>
                          </a:solidFill>
                          <a:effectLst/>
                          <a:uLnTx/>
                          <a:uFillTx/>
                          <a:latin typeface="+mn-lt"/>
                          <a:ea typeface="+mn-ea"/>
                          <a:cs typeface="+mn-cs"/>
                        </a:rPr>
                        <a:t>Sentencias</a:t>
                      </a:r>
                      <a:r>
                        <a:rPr kumimoji="0" lang="en-AU" sz="1100" b="1" i="0" u="none" strike="noStrike" kern="1200" cap="none" spc="0" normalizeH="0" baseline="0" dirty="0">
                          <a:ln>
                            <a:noFill/>
                          </a:ln>
                          <a:solidFill>
                            <a:prstClr val="black"/>
                          </a:solidFill>
                          <a:effectLst/>
                          <a:uLnTx/>
                          <a:uFillTx/>
                          <a:latin typeface="+mn-lt"/>
                          <a:ea typeface="+mn-ea"/>
                          <a:cs typeface="+mn-cs"/>
                        </a:rPr>
                        <a:t> de control</a:t>
                      </a:r>
                      <a:endParaRPr kumimoji="0" lang="en-GB" sz="1100" b="1" i="0" u="none" strike="noStrike" kern="1200" cap="none" spc="0" normalizeH="0" baseline="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59266633"/>
                  </a:ext>
                </a:extLst>
              </a:tr>
              <a:tr h="25697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if ... </a:t>
                      </a:r>
                      <a:r>
                        <a:rPr lang="en-AU" sz="700" b="1" kern="1200" dirty="0" err="1">
                          <a:solidFill>
                            <a:schemeClr val="tx1"/>
                          </a:solidFill>
                          <a:highlight>
                            <a:srgbClr val="FFFF00"/>
                          </a:highlight>
                          <a:latin typeface="Consolas" panose="020B0609020204030204" pitchFamily="49" charset="0"/>
                          <a:ea typeface="+mn-ea"/>
                          <a:cs typeface="+mn-cs"/>
                        </a:rPr>
                        <a:t>elif</a:t>
                      </a:r>
                      <a:r>
                        <a:rPr lang="en-AU" sz="700" b="1" kern="1200" dirty="0">
                          <a:solidFill>
                            <a:schemeClr val="tx1"/>
                          </a:solidFill>
                          <a:highlight>
                            <a:srgbClr val="FFFF00"/>
                          </a:highlight>
                          <a:latin typeface="Consolas" panose="020B0609020204030204" pitchFamily="49" charset="0"/>
                          <a:ea typeface="+mn-ea"/>
                          <a:cs typeface="+mn-cs"/>
                        </a:rPr>
                        <a:t> ...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if</a:t>
                      </a:r>
                      <a:r>
                        <a:rPr lang="en-AU"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estableca</a:t>
                      </a:r>
                      <a:r>
                        <a:rPr lang="es-ES" sz="700" b="0" kern="1200" dirty="0">
                          <a:solidFill>
                            <a:schemeClr val="tx1"/>
                          </a:solidFill>
                          <a:latin typeface="Consolas" panose="020B0609020204030204" pitchFamily="49" charset="0"/>
                          <a:ea typeface="+mn-ea"/>
                          <a:cs typeface="+mn-cs"/>
                        </a:rPr>
                        <a:t> una condición para que se ejecute el código que esta debajo del </a:t>
                      </a:r>
                      <a:r>
                        <a:rPr lang="es-ES" sz="700" b="0" kern="1200" dirty="0" err="1">
                          <a:solidFill>
                            <a:schemeClr val="tx1"/>
                          </a:solidFill>
                          <a:latin typeface="Consolas" panose="020B0609020204030204" pitchFamily="49" charset="0"/>
                          <a:ea typeface="+mn-ea"/>
                          <a:cs typeface="+mn-cs"/>
                        </a:rPr>
                        <a:t>if</a:t>
                      </a:r>
                      <a:r>
                        <a:rPr lang="es-ES" sz="700" b="0" kern="1200" dirty="0">
                          <a:solidFill>
                            <a:schemeClr val="tx1"/>
                          </a:solidFill>
                          <a:latin typeface="Consolas" panose="020B0609020204030204" pitchFamily="49" charset="0"/>
                          <a:ea typeface="+mn-ea"/>
                          <a:cs typeface="+mn-cs"/>
                        </a:rPr>
                        <a:t>. *tiene que estar </a:t>
                      </a:r>
                      <a:r>
                        <a:rPr lang="es-ES" sz="700" b="0" kern="1200" dirty="0" err="1">
                          <a:solidFill>
                            <a:schemeClr val="tx1"/>
                          </a:solidFill>
                          <a:latin typeface="Consolas" panose="020B0609020204030204" pitchFamily="49" charset="0"/>
                          <a:ea typeface="+mn-ea"/>
                          <a:cs typeface="+mn-cs"/>
                        </a:rPr>
                        <a:t>indentado</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elif</a:t>
                      </a:r>
                      <a:r>
                        <a:rPr lang="es-ES" sz="700" b="0" kern="1200" dirty="0">
                          <a:solidFill>
                            <a:schemeClr val="tx1"/>
                          </a:solidFill>
                          <a:latin typeface="Consolas" panose="020B0609020204030204" pitchFamily="49" charset="0"/>
                          <a:ea typeface="+mn-ea"/>
                          <a:cs typeface="+mn-cs"/>
                        </a:rPr>
                        <a:t> para chequear mas condiciones después de un </a:t>
                      </a:r>
                      <a:r>
                        <a:rPr lang="es-ES" sz="700" b="0" kern="1200" dirty="0" err="1">
                          <a:solidFill>
                            <a:schemeClr val="tx1"/>
                          </a:solidFill>
                          <a:latin typeface="Consolas" panose="020B0609020204030204" pitchFamily="49" charset="0"/>
                          <a:ea typeface="+mn-ea"/>
                          <a:cs typeface="+mn-cs"/>
                        </a:rPr>
                        <a:t>if</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else</a:t>
                      </a:r>
                      <a:r>
                        <a:rPr lang="es-ES" sz="700" b="0" kern="1200" dirty="0">
                          <a:solidFill>
                            <a:schemeClr val="tx1"/>
                          </a:solidFill>
                          <a:latin typeface="Consolas" panose="020B0609020204030204" pitchFamily="49" charset="0"/>
                          <a:ea typeface="+mn-ea"/>
                          <a:cs typeface="+mn-cs"/>
                        </a:rPr>
                        <a:t> agrupa las condiciones que no se han cumplido; no puede llevar condiciones nuevas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err="1">
                          <a:solidFill>
                            <a:schemeClr val="tx1"/>
                          </a:solidFill>
                          <a:latin typeface="Consolas" panose="020B0609020204030204" pitchFamily="49" charset="0"/>
                          <a:ea typeface="+mn-ea"/>
                          <a:cs typeface="+mn-cs"/>
                        </a:rPr>
                        <a:t>if</a:t>
                      </a:r>
                      <a:r>
                        <a:rPr lang="es-ES" sz="700" b="0" kern="1200" dirty="0">
                          <a:solidFill>
                            <a:schemeClr val="tx1"/>
                          </a:solidFill>
                          <a:latin typeface="Consolas" panose="020B0609020204030204" pitchFamily="49" charset="0"/>
                          <a:ea typeface="+mn-ea"/>
                          <a:cs typeface="+mn-cs"/>
                        </a:rPr>
                        <a:t> x &gt;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(“x es mayor que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err="1">
                          <a:solidFill>
                            <a:schemeClr val="tx1"/>
                          </a:solidFill>
                          <a:latin typeface="Consolas" panose="020B0609020204030204" pitchFamily="49" charset="0"/>
                          <a:ea typeface="+mn-ea"/>
                          <a:cs typeface="+mn-cs"/>
                        </a:rPr>
                        <a:t>elif</a:t>
                      </a:r>
                      <a:r>
                        <a:rPr lang="es-ES" sz="700" b="0" kern="1200" dirty="0">
                          <a:solidFill>
                            <a:schemeClr val="tx1"/>
                          </a:solidFill>
                          <a:latin typeface="Consolas" panose="020B0609020204030204" pitchFamily="49" charset="0"/>
                          <a:ea typeface="+mn-ea"/>
                          <a:cs typeface="+mn-cs"/>
                        </a:rPr>
                        <a:t> x ==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(“x es igual que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err="1">
                          <a:solidFill>
                            <a:schemeClr val="tx1"/>
                          </a:solidFill>
                          <a:latin typeface="Consolas" panose="020B0609020204030204" pitchFamily="49" charset="0"/>
                          <a:ea typeface="+mn-ea"/>
                          <a:cs typeface="+mn-cs"/>
                        </a:rPr>
                        <a:t>else</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(“x e y son iguales”)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while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repite el código mientras la condición sea True, o sea se parará cuando la condición sea False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se pueden incluir condiciones con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if</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elif</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else</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*pueden ser infinitos* (si la condición no llega a ser False)</a:t>
                      </a:r>
                      <a:endParaRPr kumimoji="0" lang="es-ES" sz="7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s-ES" sz="7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while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&lt;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es mayor que 5”)</a:t>
                      </a:r>
                    </a:p>
                  </a:txBody>
                  <a:tcPr marL="63991" marR="63991" marT="40634" marB="40634"/>
                </a:tc>
                <a:extLst>
                  <a:ext uri="{0D108BD9-81ED-4DB2-BD59-A6C34878D82A}">
                    <a16:rowId xmlns:a16="http://schemas.microsoft.com/office/drawing/2014/main" val="1805054283"/>
                  </a:ext>
                </a:extLst>
              </a:tr>
              <a:tr h="2642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prstClr val="black"/>
                          </a:solidFill>
                          <a:effectLst/>
                          <a:uLnTx/>
                          <a:uFillTx/>
                          <a:latin typeface="+mn-lt"/>
                          <a:ea typeface="+mn-ea"/>
                          <a:cs typeface="+mn-cs"/>
                        </a:rPr>
                        <a:t>For loops</a:t>
                      </a:r>
                      <a:endParaRPr kumimoji="0" lang="en-GB"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3033264313"/>
                  </a:ext>
                </a:extLst>
              </a:tr>
              <a:tr h="1240842">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sirven para iterar por todos los elementos de un variable que tiene que ser un iterable (lista, diccionario, tupla, set, </a:t>
                      </a:r>
                      <a:r>
                        <a:rPr lang="es-ES" sz="700" b="0" kern="1200" dirty="0" err="1">
                          <a:solidFill>
                            <a:schemeClr val="tx1"/>
                          </a:solidFill>
                          <a:latin typeface="Consolas" panose="020B0609020204030204" pitchFamily="49" charset="0"/>
                          <a:ea typeface="+mn-ea"/>
                          <a:cs typeface="+mn-cs"/>
                        </a:rPr>
                        <a:t>or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string</a:t>
                      </a:r>
                      <a:r>
                        <a:rPr lang="es-ES" sz="700" b="0" kern="1200" dirty="0">
                          <a:solidFill>
                            <a:schemeClr val="tx1"/>
                          </a:solidFill>
                          <a:latin typeface="Consolas" panose="020B0609020204030204" pitchFamily="49" charset="0"/>
                          <a:ea typeface="+mn-ea"/>
                          <a:cs typeface="+mn-cs"/>
                        </a:rPr>
                        <a:t>)</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se pueden combinar con </a:t>
                      </a:r>
                      <a:r>
                        <a:rPr lang="es-ES" sz="700" b="0" kern="1200" dirty="0" err="1">
                          <a:solidFill>
                            <a:schemeClr val="tx1"/>
                          </a:solidFill>
                          <a:latin typeface="Consolas" panose="020B0609020204030204" pitchFamily="49" charset="0"/>
                          <a:ea typeface="+mn-ea"/>
                          <a:cs typeface="+mn-cs"/>
                        </a:rPr>
                        <a:t>if</a:t>
                      </a:r>
                      <a:r>
                        <a:rPr lang="es-ES" sz="700" b="0" kern="1200" dirty="0">
                          <a:solidFill>
                            <a:schemeClr val="tx1"/>
                          </a:solidFill>
                          <a:latin typeface="Consolas" panose="020B0609020204030204" pitchFamily="49" charset="0"/>
                          <a:ea typeface="+mn-ea"/>
                          <a:cs typeface="+mn-cs"/>
                        </a:rPr>
                        <a:t> ... </a:t>
                      </a:r>
                      <a:r>
                        <a:rPr lang="es-ES" sz="700" b="0" kern="1200" dirty="0" err="1">
                          <a:solidFill>
                            <a:schemeClr val="tx1"/>
                          </a:solidFill>
                          <a:latin typeface="Consolas" panose="020B0609020204030204" pitchFamily="49" charset="0"/>
                          <a:ea typeface="+mn-ea"/>
                          <a:cs typeface="+mn-cs"/>
                        </a:rPr>
                        <a:t>elif</a:t>
                      </a:r>
                      <a:r>
                        <a:rPr lang="es-ES" sz="700" b="0" kern="1200" dirty="0">
                          <a:solidFill>
                            <a:schemeClr val="tx1"/>
                          </a:solidFill>
                          <a:latin typeface="Consolas" panose="020B0609020204030204" pitchFamily="49" charset="0"/>
                          <a:ea typeface="+mn-ea"/>
                          <a:cs typeface="+mn-cs"/>
                        </a:rPr>
                        <a:t> ... </a:t>
                      </a:r>
                      <a:r>
                        <a:rPr lang="es-ES" sz="700" b="0" kern="1200" dirty="0" err="1">
                          <a:solidFill>
                            <a:schemeClr val="tx1"/>
                          </a:solidFill>
                          <a:latin typeface="Consolas" panose="020B0609020204030204" pitchFamily="49" charset="0"/>
                          <a:ea typeface="+mn-ea"/>
                          <a:cs typeface="+mn-cs"/>
                        </a:rPr>
                        <a:t>else</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while</a:t>
                      </a:r>
                      <a:r>
                        <a:rPr lang="es-ES" sz="700" b="0" kern="1200" dirty="0">
                          <a:solidFill>
                            <a:schemeClr val="tx1"/>
                          </a:solidFill>
                          <a:latin typeface="Consolas" panose="020B0609020204030204" pitchFamily="49" charset="0"/>
                          <a:ea typeface="+mn-ea"/>
                          <a:cs typeface="+mn-cs"/>
                        </a:rPr>
                        <a:t>, u otro </a:t>
                      </a:r>
                      <a:r>
                        <a:rPr lang="es-ES" sz="700" b="0" kern="1200" dirty="0" err="1">
                          <a:solidFill>
                            <a:schemeClr val="tx1"/>
                          </a:solidFill>
                          <a:latin typeface="Consolas" panose="020B0609020204030204" pitchFamily="49" charset="0"/>
                          <a:ea typeface="+mn-ea"/>
                          <a:cs typeface="+mn-cs"/>
                        </a:rPr>
                        <a:t>for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loop</a:t>
                      </a:r>
                      <a:endParaRPr lang="es-ES" sz="700" b="0" kern="1200" dirty="0">
                        <a:solidFill>
                          <a:schemeClr val="tx1"/>
                        </a:solidFill>
                        <a:latin typeface="Consolas" panose="020B0609020204030204" pitchFamily="49" charset="0"/>
                        <a:ea typeface="+mn-ea"/>
                        <a:cs typeface="+mn-cs"/>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en diccionarios por defecto </a:t>
                      </a:r>
                      <a:r>
                        <a:rPr lang="es-ES" sz="700" b="0" kern="1200" dirty="0" err="1">
                          <a:solidFill>
                            <a:schemeClr val="tx1"/>
                          </a:solidFill>
                          <a:latin typeface="Consolas" panose="020B0609020204030204" pitchFamily="49" charset="0"/>
                          <a:ea typeface="+mn-ea"/>
                          <a:cs typeface="+mn-cs"/>
                        </a:rPr>
                        <a:t>intera</a:t>
                      </a:r>
                      <a:r>
                        <a:rPr lang="es-ES" sz="700" b="0" kern="1200" dirty="0">
                          <a:solidFill>
                            <a:schemeClr val="tx1"/>
                          </a:solidFill>
                          <a:latin typeface="Consolas" panose="020B0609020204030204" pitchFamily="49" charset="0"/>
                          <a:ea typeface="+mn-ea"/>
                          <a:cs typeface="+mn-cs"/>
                        </a:rPr>
                        <a:t> por las </a:t>
                      </a:r>
                      <a:r>
                        <a:rPr lang="es-ES" sz="700" b="0" kern="1200" dirty="0" err="1">
                          <a:solidFill>
                            <a:schemeClr val="tx1"/>
                          </a:solidFill>
                          <a:latin typeface="Consolas" panose="020B0609020204030204" pitchFamily="49" charset="0"/>
                          <a:ea typeface="+mn-ea"/>
                          <a:cs typeface="+mn-cs"/>
                        </a:rPr>
                        <a:t>keys</a:t>
                      </a:r>
                      <a:r>
                        <a:rPr lang="es-ES" sz="700" b="0" kern="1200" dirty="0">
                          <a:solidFill>
                            <a:schemeClr val="tx1"/>
                          </a:solidFill>
                          <a:latin typeface="Consolas" panose="020B0609020204030204" pitchFamily="49" charset="0"/>
                          <a:ea typeface="+mn-ea"/>
                          <a:cs typeface="+mn-cs"/>
                        </a:rPr>
                        <a:t>; podemos usar </a:t>
                      </a:r>
                      <a:r>
                        <a:rPr lang="es-ES" sz="700" b="0" kern="1200" dirty="0" err="1">
                          <a:solidFill>
                            <a:schemeClr val="tx1"/>
                          </a:solidFill>
                          <a:latin typeface="Consolas" panose="020B0609020204030204" pitchFamily="49" charset="0"/>
                          <a:ea typeface="+mn-ea"/>
                          <a:cs typeface="+mn-cs"/>
                        </a:rPr>
                        <a:t>dicc.values</a:t>
                      </a:r>
                      <a:r>
                        <a:rPr lang="es-ES" sz="700" b="0" kern="1200" dirty="0">
                          <a:solidFill>
                            <a:schemeClr val="tx1"/>
                          </a:solidFill>
                          <a:latin typeface="Consolas" panose="020B0609020204030204" pitchFamily="49" charset="0"/>
                          <a:ea typeface="+mn-ea"/>
                          <a:cs typeface="+mn-cs"/>
                        </a:rPr>
                        <a:t>() para acceder a los </a:t>
                      </a:r>
                      <a:r>
                        <a:rPr lang="es-ES" sz="700" b="0" kern="1200" dirty="0" err="1">
                          <a:solidFill>
                            <a:schemeClr val="tx1"/>
                          </a:solidFill>
                          <a:latin typeface="Consolas" panose="020B0609020204030204" pitchFamily="49" charset="0"/>
                          <a:ea typeface="+mn-ea"/>
                          <a:cs typeface="+mn-cs"/>
                        </a:rPr>
                        <a:t>values</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0" kern="1200" dirty="0" err="1">
                          <a:solidFill>
                            <a:schemeClr val="tx1"/>
                          </a:solidFill>
                          <a:latin typeface="Consolas" panose="020B0609020204030204" pitchFamily="49" charset="0"/>
                          <a:ea typeface="+mn-ea"/>
                          <a:cs typeface="+mn-cs"/>
                        </a:rPr>
                        <a:t>for</a:t>
                      </a:r>
                      <a:r>
                        <a:rPr lang="es-ES" sz="700" b="0" kern="1200" dirty="0">
                          <a:solidFill>
                            <a:schemeClr val="tx1"/>
                          </a:solidFill>
                          <a:latin typeface="Consolas" panose="020B0609020204030204" pitchFamily="49" charset="0"/>
                          <a:ea typeface="+mn-ea"/>
                          <a:cs typeface="+mn-cs"/>
                        </a:rPr>
                        <a:t> i in lista:</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(“hola mundo”)</a:t>
                      </a:r>
                    </a:p>
                  </a:txBody>
                  <a:tcPr marL="63991" marR="63991" marT="40634" marB="40634"/>
                </a:tc>
                <a:extLst>
                  <a:ext uri="{0D108BD9-81ED-4DB2-BD59-A6C34878D82A}">
                    <a16:rowId xmlns:a16="http://schemas.microsoft.com/office/drawing/2014/main" val="1853054903"/>
                  </a:ext>
                </a:extLst>
              </a:tr>
              <a:tr h="302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prstClr val="black"/>
                          </a:solidFill>
                          <a:effectLst/>
                          <a:uLnTx/>
                          <a:uFillTx/>
                          <a:latin typeface="+mn-lt"/>
                          <a:ea typeface="+mn-ea"/>
                          <a:cs typeface="+mn-cs"/>
                        </a:rPr>
                        <a:t>List comprehension</a:t>
                      </a:r>
                      <a:endParaRPr kumimoji="0" lang="en-GB"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61970587"/>
                  </a:ext>
                </a:extLst>
              </a:tr>
              <a:tr h="538445">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su principal uso es para crear una lista nueva de un un </a:t>
                      </a:r>
                      <a:r>
                        <a:rPr lang="es-ES" sz="700" b="0" kern="1200" dirty="0" err="1">
                          <a:solidFill>
                            <a:schemeClr val="tx1"/>
                          </a:solidFill>
                          <a:latin typeface="Consolas" panose="020B0609020204030204" pitchFamily="49" charset="0"/>
                          <a:ea typeface="+mn-ea"/>
                          <a:cs typeface="+mn-cs"/>
                        </a:rPr>
                        <a:t>for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loop</a:t>
                      </a:r>
                      <a:r>
                        <a:rPr lang="es-ES" sz="700" b="0" kern="1200" dirty="0">
                          <a:solidFill>
                            <a:schemeClr val="tx1"/>
                          </a:solidFill>
                          <a:latin typeface="Consolas" panose="020B0609020204030204" pitchFamily="49" charset="0"/>
                          <a:ea typeface="+mn-ea"/>
                          <a:cs typeface="+mn-cs"/>
                        </a:rPr>
                        <a:t> en una sola línea de </a:t>
                      </a:r>
                      <a:r>
                        <a:rPr lang="es-ES" sz="700" b="0" kern="1200" dirty="0" err="1">
                          <a:solidFill>
                            <a:schemeClr val="tx1"/>
                          </a:solidFill>
                          <a:latin typeface="Consolas" panose="020B0609020204030204" pitchFamily="49" charset="0"/>
                          <a:ea typeface="+mn-ea"/>
                          <a:cs typeface="+mn-cs"/>
                        </a:rPr>
                        <a:t>codigo</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a:solidFill>
                            <a:schemeClr val="tx1"/>
                          </a:solidFill>
                          <a:highlight>
                            <a:srgbClr val="00FFFF"/>
                          </a:highlight>
                          <a:latin typeface="Consolas" panose="020B0609020204030204" pitchFamily="49" charset="0"/>
                          <a:ea typeface="+mn-ea"/>
                          <a:cs typeface="+mn-cs"/>
                        </a:rPr>
                        <a:t>lo que queremos obtener </a:t>
                      </a:r>
                      <a:r>
                        <a:rPr lang="es-ES" sz="700" b="0" kern="1200" dirty="0">
                          <a:solidFill>
                            <a:schemeClr val="tx1"/>
                          </a:solidFill>
                          <a:highlight>
                            <a:srgbClr val="FF00FF"/>
                          </a:highlight>
                          <a:latin typeface="Consolas" panose="020B0609020204030204" pitchFamily="49" charset="0"/>
                          <a:ea typeface="+mn-ea"/>
                          <a:cs typeface="+mn-cs"/>
                        </a:rPr>
                        <a:t>iterable</a:t>
                      </a:r>
                      <a:r>
                        <a:rPr lang="es-ES" sz="700" b="0" kern="1200" dirty="0">
                          <a:solidFill>
                            <a:schemeClr val="tx1"/>
                          </a:solidFill>
                          <a:latin typeface="Consolas" panose="020B0609020204030204" pitchFamily="49" charset="0"/>
                          <a:ea typeface="+mn-ea"/>
                          <a:cs typeface="+mn-cs"/>
                        </a:rPr>
                        <a:t> </a:t>
                      </a:r>
                      <a:r>
                        <a:rPr lang="es-ES" sz="700" b="0" kern="1200" dirty="0">
                          <a:solidFill>
                            <a:schemeClr val="tx1"/>
                          </a:solidFill>
                          <a:highlight>
                            <a:srgbClr val="00FF00"/>
                          </a:highlight>
                          <a:latin typeface="Consolas" panose="020B0609020204030204" pitchFamily="49" charset="0"/>
                          <a:ea typeface="+mn-ea"/>
                          <a:cs typeface="+mn-cs"/>
                        </a:rPr>
                        <a:t>condición</a:t>
                      </a:r>
                      <a:r>
                        <a:rPr lang="es-ES" sz="700" b="0" kern="1200" dirty="0">
                          <a:solidFill>
                            <a:schemeClr val="tx1"/>
                          </a:solidFill>
                          <a:latin typeface="Consolas" panose="020B0609020204030204" pitchFamily="49" charset="0"/>
                          <a:ea typeface="+mn-ea"/>
                          <a:cs typeface="+mn-cs"/>
                        </a:rPr>
                        <a:t> (opcional) ]</a:t>
                      </a: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2179511911"/>
                  </a:ext>
                </a:extLst>
              </a:tr>
              <a:tr h="316945">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1100" b="1" kern="1200" dirty="0">
                          <a:solidFill>
                            <a:schemeClr val="tx1"/>
                          </a:solidFill>
                          <a:latin typeface="Consolas" panose="020B0609020204030204" pitchFamily="49" charset="0"/>
                          <a:ea typeface="+mn-ea"/>
                          <a:cs typeface="+mn-cs"/>
                        </a:rPr>
                        <a:t>try ... except </a:t>
                      </a:r>
                      <a:endParaRPr lang="en-GB" sz="1100" b="1" kern="120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4266724490"/>
                  </a:ext>
                </a:extLst>
              </a:tr>
              <a:tr h="1008664">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Se usan para evitar que nuestro código se pare debido a un error en el código. Se puede imprimir un mensaje que avisa del error.</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1" kern="1200" dirty="0">
                          <a:solidFill>
                            <a:schemeClr val="tx1"/>
                          </a:solidFill>
                          <a:highlight>
                            <a:srgbClr val="FFFF00"/>
                          </a:highlight>
                          <a:latin typeface="Consolas" panose="020B0609020204030204" pitchFamily="49" charset="0"/>
                          <a:ea typeface="+mn-ea"/>
                          <a:cs typeface="+mn-cs"/>
                        </a:rPr>
                        <a:t>try</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(“2.split())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except</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(“no funciona”)</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s-ES"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3330763297"/>
                  </a:ext>
                </a:extLst>
              </a:tr>
              <a:tr h="337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1" kern="1200" noProof="0" dirty="0">
                          <a:solidFill>
                            <a:schemeClr val="tx1"/>
                          </a:solidFill>
                          <a:latin typeface="Consolas" panose="020B0609020204030204" pitchFamily="49" charset="0"/>
                          <a:ea typeface="+mn-ea"/>
                          <a:cs typeface="+mn-cs"/>
                        </a:rPr>
                        <a:t>range()</a:t>
                      </a:r>
                      <a:endParaRPr lang="en-GB" sz="1100" b="1" kern="1200" noProof="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628250308"/>
                  </a:ext>
                </a:extLst>
              </a:tr>
              <a:tr h="1240842">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700" b="0" kern="1200" dirty="0" err="1">
                          <a:solidFill>
                            <a:schemeClr val="tx1"/>
                          </a:solidFill>
                          <a:latin typeface="Consolas" panose="020B0609020204030204" pitchFamily="49" charset="0"/>
                          <a:ea typeface="+mn-ea"/>
                          <a:cs typeface="+mn-cs"/>
                        </a:rPr>
                        <a:t>nos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números</a:t>
                      </a:r>
                      <a:r>
                        <a:rPr lang="en-AU" sz="700" b="0" kern="1200" dirty="0">
                          <a:solidFill>
                            <a:schemeClr val="tx1"/>
                          </a:solidFill>
                          <a:latin typeface="Consolas" panose="020B0609020204030204" pitchFamily="49" charset="0"/>
                          <a:ea typeface="+mn-ea"/>
                          <a:cs typeface="+mn-cs"/>
                        </a:rPr>
                        <a:t> que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defecto</a:t>
                      </a:r>
                      <a:r>
                        <a:rPr lang="en-AU" sz="700" b="0" kern="1200" dirty="0">
                          <a:solidFill>
                            <a:schemeClr val="tx1"/>
                          </a:solidFill>
                          <a:latin typeface="Consolas" panose="020B0609020204030204" pitchFamily="49" charset="0"/>
                          <a:ea typeface="+mn-ea"/>
                          <a:cs typeface="+mn-cs"/>
                        </a:rPr>
                        <a:t> se </a:t>
                      </a:r>
                      <a:r>
                        <a:rPr lang="en-AU" sz="700" b="0" kern="1200" dirty="0" err="1">
                          <a:solidFill>
                            <a:schemeClr val="tx1"/>
                          </a:solidFill>
                          <a:latin typeface="Consolas" panose="020B0609020204030204" pitchFamily="49" charset="0"/>
                          <a:ea typeface="+mn-ea"/>
                          <a:cs typeface="+mn-cs"/>
                        </a:rPr>
                        <a:t>aumentan</a:t>
                      </a:r>
                      <a:r>
                        <a:rPr lang="en-AU" sz="700" b="0" kern="1200" dirty="0">
                          <a:solidFill>
                            <a:schemeClr val="tx1"/>
                          </a:solidFill>
                          <a:latin typeface="Consolas" panose="020B0609020204030204" pitchFamily="49" charset="0"/>
                          <a:ea typeface="+mn-ea"/>
                          <a:cs typeface="+mn-cs"/>
                        </a:rPr>
                        <a:t> de uno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uno </a:t>
                      </a:r>
                      <a:r>
                        <a:rPr lang="en-AU" sz="700" b="0" kern="1200" dirty="0" err="1">
                          <a:solidFill>
                            <a:schemeClr val="tx1"/>
                          </a:solidFill>
                          <a:latin typeface="Consolas" panose="020B0609020204030204" pitchFamily="49" charset="0"/>
                          <a:ea typeface="+mn-ea"/>
                          <a:cs typeface="+mn-cs"/>
                        </a:rPr>
                        <a:t>empezando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0</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AU" sz="700" b="1" kern="1200" dirty="0">
                          <a:solidFill>
                            <a:schemeClr val="tx1"/>
                          </a:solidFill>
                          <a:highlight>
                            <a:srgbClr val="FFFF00"/>
                          </a:highlight>
                          <a:latin typeface="Consolas" panose="020B0609020204030204" pitchFamily="49" charset="0"/>
                          <a:ea typeface="+mn-ea"/>
                          <a:cs typeface="+mn-cs"/>
                        </a:rPr>
                        <a:t>range(</a:t>
                      </a:r>
                      <a:r>
                        <a:rPr lang="en-AU" sz="700" b="1" kern="1200" dirty="0" err="1">
                          <a:solidFill>
                            <a:schemeClr val="tx1"/>
                          </a:solidFill>
                          <a:highlight>
                            <a:srgbClr val="FFFF00"/>
                          </a:highlight>
                          <a:latin typeface="Consolas" panose="020B0609020204030204" pitchFamily="49" charset="0"/>
                          <a:ea typeface="+mn-ea"/>
                          <a:cs typeface="+mn-cs"/>
                        </a:rPr>
                        <a:t>start:stop:step</a:t>
                      </a:r>
                      <a:r>
                        <a:rPr lang="en-AU" sz="700" b="1" kern="1200" dirty="0">
                          <a:solidFill>
                            <a:schemeClr val="tx1"/>
                          </a:solidFill>
                          <a:highlight>
                            <a:srgbClr val="FFFF00"/>
                          </a:highlight>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700" b="0" kern="1200" dirty="0">
                          <a:solidFill>
                            <a:schemeClr val="tx1"/>
                          </a:solidFill>
                          <a:latin typeface="Consolas" panose="020B0609020204030204" pitchFamily="49" charset="0"/>
                          <a:ea typeface="+mn-ea"/>
                          <a:cs typeface="+mn-cs"/>
                        </a:rPr>
                        <a:t>se </a:t>
                      </a:r>
                      <a:r>
                        <a:rPr lang="en-AU" sz="700" b="0" kern="1200" dirty="0" err="1">
                          <a:solidFill>
                            <a:schemeClr val="tx1"/>
                          </a:solidFill>
                          <a:latin typeface="Consolas" panose="020B0609020204030204" pitchFamily="49" charset="0"/>
                          <a:ea typeface="+mn-ea"/>
                          <a:cs typeface="+mn-cs"/>
                        </a:rPr>
                        <a:t>puede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especificar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donde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empieza</a:t>
                      </a:r>
                      <a:r>
                        <a:rPr lang="en-AU" sz="700" b="0" kern="1200" dirty="0">
                          <a:solidFill>
                            <a:schemeClr val="tx1"/>
                          </a:solidFill>
                          <a:latin typeface="Consolas" panose="020B0609020204030204" pitchFamily="49" charset="0"/>
                          <a:ea typeface="+mn-ea"/>
                          <a:cs typeface="+mn-cs"/>
                        </a:rPr>
                        <a:t> y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limite</a:t>
                      </a:r>
                      <a:r>
                        <a:rPr lang="en-AU" sz="700" b="0" kern="1200" dirty="0">
                          <a:solidFill>
                            <a:schemeClr val="tx1"/>
                          </a:solidFill>
                          <a:latin typeface="Consolas" panose="020B0609020204030204" pitchFamily="49" charset="0"/>
                          <a:ea typeface="+mn-ea"/>
                          <a:cs typeface="+mn-cs"/>
                        </a:rPr>
                        <a:t> (que </a:t>
                      </a:r>
                      <a:r>
                        <a:rPr lang="en-AU" sz="700" b="0" kern="1200" dirty="0" err="1">
                          <a:solidFill>
                            <a:schemeClr val="tx1"/>
                          </a:solidFill>
                          <a:latin typeface="Consolas" panose="020B0609020204030204" pitchFamily="49" charset="0"/>
                          <a:ea typeface="+mn-ea"/>
                          <a:cs typeface="+mn-cs"/>
                        </a:rPr>
                        <a:t>debe</a:t>
                      </a:r>
                      <a:r>
                        <a:rPr lang="en-AU" sz="700" b="0" kern="1200" dirty="0">
                          <a:solidFill>
                            <a:schemeClr val="tx1"/>
                          </a:solidFill>
                          <a:latin typeface="Consolas" panose="020B0609020204030204" pitchFamily="49" charset="0"/>
                          <a:ea typeface="+mn-ea"/>
                          <a:cs typeface="+mn-cs"/>
                        </a:rPr>
                        <a:t> ser +1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que se para uno antes del </a:t>
                      </a:r>
                      <a:r>
                        <a:rPr lang="en-AU" sz="700" b="0" kern="1200" dirty="0" err="1">
                          <a:solidFill>
                            <a:schemeClr val="tx1"/>
                          </a:solidFill>
                          <a:latin typeface="Consolas" panose="020B0609020204030204" pitchFamily="49" charset="0"/>
                          <a:ea typeface="+mn-ea"/>
                          <a:cs typeface="+mn-cs"/>
                        </a:rPr>
                        <a:t>limite</a:t>
                      </a:r>
                      <a:r>
                        <a:rPr lang="en-AU" sz="700" b="0" kern="1200" dirty="0">
                          <a:solidFill>
                            <a:schemeClr val="tx1"/>
                          </a:solidFill>
                          <a:latin typeface="Consolas" panose="020B0609020204030204" pitchFamily="49" charset="0"/>
                          <a:ea typeface="+mn-ea"/>
                          <a:cs typeface="+mn-cs"/>
                        </a:rPr>
                        <a:t> que </a:t>
                      </a:r>
                      <a:r>
                        <a:rPr lang="en-AU" sz="700" b="0" kern="1200" dirty="0" err="1">
                          <a:solidFill>
                            <a:schemeClr val="tx1"/>
                          </a:solidFill>
                          <a:latin typeface="Consolas" panose="020B0609020204030204" pitchFamily="49" charset="0"/>
                          <a:ea typeface="+mn-ea"/>
                          <a:cs typeface="+mn-cs"/>
                        </a:rPr>
                        <a:t>ponemos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como</a:t>
                      </a:r>
                      <a:r>
                        <a:rPr lang="en-AU" sz="700" b="0" kern="1200" dirty="0">
                          <a:solidFill>
                            <a:schemeClr val="tx1"/>
                          </a:solidFill>
                          <a:latin typeface="Consolas" panose="020B0609020204030204" pitchFamily="49" charset="0"/>
                          <a:ea typeface="+mn-ea"/>
                          <a:cs typeface="+mn-cs"/>
                        </a:rPr>
                        <a:t> stop)</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700" b="0" kern="1200" dirty="0" err="1">
                          <a:solidFill>
                            <a:schemeClr val="tx1"/>
                          </a:solidFill>
                          <a:latin typeface="Consolas" panose="020B0609020204030204" pitchFamily="49" charset="0"/>
                          <a:ea typeface="+mn-ea"/>
                          <a:cs typeface="+mn-cs"/>
                        </a:rPr>
                        <a:t>tambien</a:t>
                      </a:r>
                      <a:r>
                        <a:rPr lang="en-AU" sz="700" b="0" kern="1200" dirty="0">
                          <a:solidFill>
                            <a:schemeClr val="tx1"/>
                          </a:solidFill>
                          <a:latin typeface="Consolas" panose="020B0609020204030204" pitchFamily="49" charset="0"/>
                          <a:ea typeface="+mn-ea"/>
                          <a:cs typeface="+mn-cs"/>
                        </a:rPr>
                        <a:t> se </a:t>
                      </a:r>
                      <a:r>
                        <a:rPr lang="en-AU" sz="700" b="0" kern="1200" dirty="0" err="1">
                          <a:solidFill>
                            <a:schemeClr val="tx1"/>
                          </a:solidFill>
                          <a:latin typeface="Consolas" panose="020B0609020204030204" pitchFamily="49" charset="0"/>
                          <a:ea typeface="+mn-ea"/>
                          <a:cs typeface="+mn-cs"/>
                        </a:rPr>
                        <a:t>puede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especificar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saltos</a:t>
                      </a: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3204109334"/>
                  </a:ext>
                </a:extLst>
              </a:tr>
            </a:tbl>
          </a:graphicData>
        </a:graphic>
      </p:graphicFrame>
    </p:spTree>
    <p:extLst>
      <p:ext uri="{BB962C8B-B14F-4D97-AF65-F5344CB8AC3E}">
        <p14:creationId xmlns:p14="http://schemas.microsoft.com/office/powerpoint/2010/main" val="101196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2569959955"/>
              </p:ext>
            </p:extLst>
          </p:nvPr>
        </p:nvGraphicFramePr>
        <p:xfrm>
          <a:off x="-1" y="6262"/>
          <a:ext cx="2717800" cy="8093164"/>
        </p:xfrm>
        <a:graphic>
          <a:graphicData uri="http://schemas.openxmlformats.org/drawingml/2006/table">
            <a:tbl>
              <a:tblPr firstRow="1" bandRow="1">
                <a:tableStyleId>{17292A2E-F333-43FB-9621-5CBBE7FDCDCB}</a:tableStyleId>
              </a:tblPr>
              <a:tblGrid>
                <a:gridCol w="2717800">
                  <a:extLst>
                    <a:ext uri="{9D8B030D-6E8A-4147-A177-3AD203B41FA5}">
                      <a16:colId xmlns:a16="http://schemas.microsoft.com/office/drawing/2014/main" val="1612534420"/>
                    </a:ext>
                  </a:extLst>
                </a:gridCol>
              </a:tblGrid>
              <a:tr h="298735">
                <a:tc>
                  <a:txBody>
                    <a:bodyPr/>
                    <a:lstStyle/>
                    <a:p>
                      <a:r>
                        <a:rPr lang="en-AU" sz="1400" dirty="0">
                          <a:solidFill>
                            <a:schemeClr val="tx1"/>
                          </a:solidFill>
                        </a:rPr>
                        <a:t>Python Cheat Sheet 2</a:t>
                      </a:r>
                      <a:endParaRPr lang="en-GB" sz="1400" dirty="0">
                        <a:solidFill>
                          <a:schemeClr val="tx1"/>
                        </a:solidFill>
                      </a:endParaRPr>
                    </a:p>
                  </a:txBody>
                  <a:tcPr marL="63991" marR="63991" marT="40634" marB="40634"/>
                </a:tc>
                <a:extLst>
                  <a:ext uri="{0D108BD9-81ED-4DB2-BD59-A6C34878D82A}">
                    <a16:rowId xmlns:a16="http://schemas.microsoft.com/office/drawing/2014/main" val="650251295"/>
                  </a:ext>
                </a:extLst>
              </a:tr>
              <a:tr h="295260">
                <a:tc>
                  <a:txBody>
                    <a:bodyPr/>
                    <a:lstStyle/>
                    <a:p>
                      <a:r>
                        <a:rPr lang="en-AU" sz="1200" b="1" dirty="0" err="1">
                          <a:solidFill>
                            <a:schemeClr val="tx1"/>
                          </a:solidFill>
                        </a:rPr>
                        <a:t>Funciones</a:t>
                      </a:r>
                      <a:endParaRPr lang="en-AU" sz="1200" b="1" dirty="0">
                        <a:solidFill>
                          <a:schemeClr val="tx1"/>
                        </a:solidFill>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3354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Definir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funcion</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FF00"/>
                          </a:highlight>
                          <a:latin typeface="Consolas" panose="020B0609020204030204" pitchFamily="49" charset="0"/>
                        </a:rPr>
                        <a:t>def </a:t>
                      </a:r>
                      <a:r>
                        <a:rPr lang="en-AU" sz="700" b="1" dirty="0" err="1">
                          <a:solidFill>
                            <a:schemeClr val="tx1"/>
                          </a:solidFill>
                          <a:highlight>
                            <a:srgbClr val="FFFF00"/>
                          </a:highlight>
                          <a:latin typeface="Consolas" panose="020B0609020204030204" pitchFamily="49" charset="0"/>
                        </a:rPr>
                        <a:t>nombre_funcion</a:t>
                      </a:r>
                      <a:r>
                        <a:rPr lang="en-AU" sz="700" b="1" dirty="0">
                          <a:solidFill>
                            <a:schemeClr val="tx1"/>
                          </a:solidFill>
                          <a:highlight>
                            <a:srgbClr val="FFFF00"/>
                          </a:highlight>
                          <a:latin typeface="Consolas" panose="020B0609020204030204" pitchFamily="49" charset="0"/>
                        </a:rPr>
                        <a:t>(parametro1, parametro2,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Consolas" panose="020B0609020204030204" pitchFamily="49" charset="0"/>
                        </a:rPr>
                        <a:t>     </a:t>
                      </a:r>
                      <a:r>
                        <a:rPr lang="en-GB" sz="700" b="1" dirty="0">
                          <a:solidFill>
                            <a:schemeClr val="tx1"/>
                          </a:solidFill>
                          <a:highlight>
                            <a:srgbClr val="FFFF00"/>
                          </a:highlight>
                          <a:latin typeface="Consolas" panose="020B0609020204030204" pitchFamily="49" charset="0"/>
                        </a:rPr>
                        <a:t>return </a:t>
                      </a:r>
                      <a:r>
                        <a:rPr lang="en-GB" sz="700" b="1" dirty="0" err="1">
                          <a:solidFill>
                            <a:schemeClr val="tx1"/>
                          </a:solidFill>
                          <a:highlight>
                            <a:srgbClr val="FFFF00"/>
                          </a:highlight>
                          <a:latin typeface="Consolas" panose="020B0609020204030204" pitchFamily="49" charset="0"/>
                        </a:rPr>
                        <a:t>valor_del_return</a:t>
                      </a:r>
                      <a:r>
                        <a:rPr lang="en-GB" sz="700" b="1" dirty="0">
                          <a:solidFill>
                            <a:schemeClr val="tx1"/>
                          </a:solidFill>
                          <a:highlight>
                            <a:srgbClr val="FFFF00"/>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Llamar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una</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funcion</a:t>
                      </a:r>
                      <a:r>
                        <a:rPr kumimoji="0" lang="en-GB"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(argumento1, argumento2,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highlight>
                            <a:srgbClr val="FFFF00"/>
                          </a:highlight>
                          <a:latin typeface="Consolas" panose="020B0609020204030204" pitchFamily="49" charset="0"/>
                        </a:rPr>
                        <a:t>return</a:t>
                      </a:r>
                      <a:r>
                        <a:rPr lang="en-GB" sz="700" dirty="0">
                          <a:solidFill>
                            <a:schemeClr val="tx1"/>
                          </a:solidFill>
                          <a:latin typeface="Consolas" panose="020B0609020204030204" pitchFamily="49" charset="0"/>
                        </a:rPr>
                        <a:t>: es </a:t>
                      </a:r>
                      <a:r>
                        <a:rPr lang="en-GB" sz="700" dirty="0" err="1">
                          <a:solidFill>
                            <a:schemeClr val="tx1"/>
                          </a:solidFill>
                          <a:latin typeface="Consolas" panose="020B0609020204030204" pitchFamily="49" charset="0"/>
                        </a:rPr>
                        <a:t>opcional</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pero</a:t>
                      </a:r>
                      <a:r>
                        <a:rPr lang="en-GB" sz="700" dirty="0">
                          <a:solidFill>
                            <a:schemeClr val="tx1"/>
                          </a:solidFill>
                          <a:latin typeface="Consolas" panose="020B0609020204030204" pitchFamily="49" charset="0"/>
                        </a:rPr>
                        <a:t> sin return </a:t>
                      </a:r>
                      <a:r>
                        <a:rPr lang="en-GB" sz="700" dirty="0" err="1">
                          <a:solidFill>
                            <a:schemeClr val="tx1"/>
                          </a:solidFill>
                          <a:latin typeface="Consolas" panose="020B0609020204030204" pitchFamily="49" charset="0"/>
                        </a:rPr>
                        <a:t>devuelve</a:t>
                      </a:r>
                      <a:r>
                        <a:rPr lang="en-GB" sz="700" dirty="0">
                          <a:solidFill>
                            <a:schemeClr val="tx1"/>
                          </a:solidFill>
                          <a:latin typeface="Consolas" panose="020B0609020204030204" pitchFamily="49" charset="0"/>
                        </a:rPr>
                        <a:t> None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err="1">
                          <a:solidFill>
                            <a:schemeClr val="tx1"/>
                          </a:solidFill>
                          <a:latin typeface="Consolas" panose="020B0609020204030204" pitchFamily="49" charset="0"/>
                        </a:rPr>
                        <a:t>parametros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defecto</a:t>
                      </a:r>
                      <a:r>
                        <a:rPr lang="en-GB" sz="700" dirty="0">
                          <a:solidFill>
                            <a:schemeClr val="tx1"/>
                          </a:solidFill>
                          <a:latin typeface="Consolas" panose="020B0609020204030204" pitchFamily="49" charset="0"/>
                        </a:rPr>
                        <a:t>: – </a:t>
                      </a:r>
                      <a:r>
                        <a:rPr lang="en-GB" sz="700" dirty="0" err="1">
                          <a:solidFill>
                            <a:schemeClr val="tx1"/>
                          </a:solidFill>
                          <a:latin typeface="Consolas" panose="020B0609020204030204" pitchFamily="49" charset="0"/>
                        </a:rPr>
                        <a:t>siempre</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deben</a:t>
                      </a:r>
                      <a:r>
                        <a:rPr lang="en-GB" sz="700" dirty="0">
                          <a:solidFill>
                            <a:schemeClr val="tx1"/>
                          </a:solidFill>
                          <a:latin typeface="Consolas" panose="020B0609020204030204" pitchFamily="49" charset="0"/>
                        </a:rPr>
                        <a:t> ser lo ultimo</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args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una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tupla</a:t>
                      </a:r>
                      <a:r>
                        <a:rPr lang="en-GB" sz="700" dirty="0">
                          <a:solidFill>
                            <a:schemeClr val="tx1"/>
                          </a:solidFill>
                          <a:latin typeface="Consolas" panose="020B0609020204030204" pitchFamily="49" charset="0"/>
                        </a:rPr>
                        <a:t> de </a:t>
                      </a:r>
                      <a:r>
                        <a:rPr lang="en-GB" sz="700" dirty="0" err="1">
                          <a:solidFill>
                            <a:schemeClr val="tx1"/>
                          </a:solidFill>
                          <a:latin typeface="Consolas" panose="020B0609020204030204" pitchFamily="49" charset="0"/>
                        </a:rPr>
                        <a:t>argumentos</a:t>
                      </a:r>
                      <a:r>
                        <a:rPr lang="en-GB" sz="700" dirty="0">
                          <a:solidFill>
                            <a:schemeClr val="tx1"/>
                          </a:solidFill>
                          <a:latin typeface="Consolas" panose="020B0609020204030204" pitchFamily="49" charset="0"/>
                        </a:rPr>
                        <a:t> sin </a:t>
                      </a:r>
                      <a:r>
                        <a:rPr lang="en-GB" sz="700" dirty="0" err="1">
                          <a:solidFill>
                            <a:schemeClr val="tx1"/>
                          </a:solidFill>
                          <a:latin typeface="Consolas" panose="020B0609020204030204" pitchFamily="49" charset="0"/>
                        </a:rPr>
                        <a:t>limite</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kwargs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diccionarios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cuyas</a:t>
                      </a:r>
                      <a:r>
                        <a:rPr lang="en-GB" sz="700" dirty="0">
                          <a:solidFill>
                            <a:schemeClr val="tx1"/>
                          </a:solidFill>
                          <a:latin typeface="Consolas" panose="020B0609020204030204" pitchFamily="49" charset="0"/>
                        </a:rPr>
                        <a:t> keys </a:t>
                      </a:r>
                      <a:r>
                        <a:rPr lang="es-ES" sz="700" dirty="0">
                          <a:solidFill>
                            <a:schemeClr val="tx1"/>
                          </a:solidFill>
                          <a:latin typeface="Consolas" panose="020B0609020204030204" pitchFamily="49" charset="0"/>
                        </a:rPr>
                        <a:t>se convierten en parámetros y sus valores en los argumentos de los parámetros</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FF00"/>
                          </a:highlight>
                          <a:latin typeface="Consolas" panose="020B0609020204030204" pitchFamily="49" charset="0"/>
                        </a:rPr>
                        <a:t>def </a:t>
                      </a:r>
                      <a:r>
                        <a:rPr lang="en-AU" sz="700" b="1" dirty="0" err="1">
                          <a:solidFill>
                            <a:schemeClr val="tx1"/>
                          </a:solidFill>
                          <a:highlight>
                            <a:srgbClr val="FFFF00"/>
                          </a:highlight>
                          <a:latin typeface="Consolas" panose="020B0609020204030204" pitchFamily="49" charset="0"/>
                        </a:rPr>
                        <a:t>nombre_funcion</a:t>
                      </a:r>
                      <a:r>
                        <a:rPr lang="en-AU" sz="700" b="1" dirty="0">
                          <a:solidFill>
                            <a:schemeClr val="tx1"/>
                          </a:solidFill>
                          <a:highlight>
                            <a:srgbClr val="FFFF00"/>
                          </a:highlight>
                          <a:latin typeface="Consolas" panose="020B0609020204030204" pitchFamily="49" charset="0"/>
                        </a:rPr>
                        <a:t>(</a:t>
                      </a:r>
                      <a:r>
                        <a:rPr lang="en-AU" sz="700" b="1" dirty="0" err="1">
                          <a:solidFill>
                            <a:schemeClr val="tx1"/>
                          </a:solidFill>
                          <a:highlight>
                            <a:srgbClr val="FFFF00"/>
                          </a:highlight>
                          <a:latin typeface="Consolas" panose="020B0609020204030204" pitchFamily="49" charset="0"/>
                        </a:rPr>
                        <a:t>parametros</a:t>
                      </a:r>
                      <a:r>
                        <a:rPr lang="en-AU" sz="700" b="1" dirty="0">
                          <a:solidFill>
                            <a:schemeClr val="tx1"/>
                          </a:solidFill>
                          <a:highlight>
                            <a:srgbClr val="FFFF00"/>
                          </a:highlight>
                          <a:latin typeface="Consolas" panose="020B0609020204030204" pitchFamily="49" charset="0"/>
                        </a:rPr>
                        <a:t>, *</a:t>
                      </a:r>
                      <a:r>
                        <a:rPr lang="en-AU" sz="700" b="1" dirty="0" err="1">
                          <a:solidFill>
                            <a:schemeClr val="tx1"/>
                          </a:solidFill>
                          <a:highlight>
                            <a:srgbClr val="FFFF00"/>
                          </a:highlight>
                          <a:latin typeface="Consolas" panose="020B0609020204030204" pitchFamily="49" charset="0"/>
                        </a:rPr>
                        <a:t>args</a:t>
                      </a:r>
                      <a:r>
                        <a:rPr lang="en-AU" sz="700" b="1" dirty="0">
                          <a:solidFill>
                            <a:schemeClr val="tx1"/>
                          </a:solidFill>
                          <a:highlight>
                            <a:srgbClr val="FFFF00"/>
                          </a:highlight>
                          <a:latin typeface="Consolas" panose="020B0609020204030204" pitchFamily="49" charset="0"/>
                        </a:rPr>
                        <a:t>, **</a:t>
                      </a:r>
                      <a:r>
                        <a:rPr lang="en-AU" sz="700" b="1" dirty="0" err="1">
                          <a:solidFill>
                            <a:schemeClr val="tx1"/>
                          </a:solidFill>
                          <a:highlight>
                            <a:srgbClr val="FFFF00"/>
                          </a:highlight>
                          <a:latin typeface="Consolas" panose="020B0609020204030204" pitchFamily="49" charset="0"/>
                        </a:rPr>
                        <a:t>kwargs</a:t>
                      </a:r>
                      <a:r>
                        <a:rPr lang="en-AU" sz="700" b="1" dirty="0">
                          <a:solidFill>
                            <a:schemeClr val="tx1"/>
                          </a:solidFill>
                          <a:highlight>
                            <a:srgbClr val="FFFF00"/>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                   </a:t>
                      </a:r>
                      <a:r>
                        <a:rPr lang="en-AU" sz="700" b="1" dirty="0" err="1">
                          <a:solidFill>
                            <a:schemeClr val="tx1"/>
                          </a:solidFill>
                          <a:highlight>
                            <a:srgbClr val="FFFF00"/>
                          </a:highlight>
                          <a:latin typeface="Consolas" panose="020B0609020204030204" pitchFamily="49" charset="0"/>
                        </a:rPr>
                        <a:t>parametro_por_defecto</a:t>
                      </a:r>
                      <a:r>
                        <a:rPr lang="en-AU" sz="700" b="1" dirty="0">
                          <a:solidFill>
                            <a:schemeClr val="tx1"/>
                          </a:solidFill>
                          <a:highlight>
                            <a:srgbClr val="FFFF00"/>
                          </a:highlight>
                          <a:latin typeface="Consolas" panose="020B0609020204030204" pitchFamily="49" charset="0"/>
                        </a:rPr>
                        <a:t> = </a:t>
                      </a:r>
                      <a:r>
                        <a:rPr lang="en-AU" sz="700" b="1" dirty="0" err="1">
                          <a:solidFill>
                            <a:schemeClr val="tx1"/>
                          </a:solidFill>
                          <a:highlight>
                            <a:srgbClr val="FFFF00"/>
                          </a:highlight>
                          <a:latin typeface="Consolas" panose="020B0609020204030204" pitchFamily="49" charset="0"/>
                        </a:rPr>
                        <a:t>valor</a:t>
                      </a:r>
                      <a:r>
                        <a:rPr lang="en-AU" sz="700" b="1" dirty="0">
                          <a:solidFill>
                            <a:schemeClr val="tx1"/>
                          </a:solidFill>
                          <a:highlight>
                            <a:srgbClr val="FFFF00"/>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arg</a:t>
                      </a:r>
                      <a:r>
                        <a:rPr lang="en-AU" sz="700" dirty="0">
                          <a:solidFill>
                            <a:schemeClr val="tx1"/>
                          </a:solidFill>
                          <a:latin typeface="Consolas" panose="020B0609020204030204" pitchFamily="49" charset="0"/>
                        </a:rPr>
                        <a:t>/</a:t>
                      </a:r>
                      <a:r>
                        <a:rPr lang="en-AU" sz="700" dirty="0" err="1">
                          <a:solidFill>
                            <a:schemeClr val="tx1"/>
                          </a:solidFill>
                          <a:latin typeface="Consolas" panose="020B0609020204030204" pitchFamily="49" charset="0"/>
                        </a:rPr>
                        <a:t>kwarg</a:t>
                      </a:r>
                      <a:r>
                        <a:rPr lang="en-AU" sz="700" dirty="0">
                          <a:solidFill>
                            <a:schemeClr val="tx1"/>
                          </a:solidFill>
                          <a:latin typeface="Consolas" panose="020B0609020204030204" pitchFamily="49" charset="0"/>
                        </a:rPr>
                        <a:t>: sin */** </a:t>
                      </a:r>
                      <a:r>
                        <a:rPr lang="en-AU" sz="700" dirty="0" err="1">
                          <a:solidFill>
                            <a:schemeClr val="tx1"/>
                          </a:solidFill>
                          <a:latin typeface="Consolas" panose="020B0609020204030204" pitchFamily="49" charset="0"/>
                        </a:rPr>
                        <a:t>dentro</a:t>
                      </a:r>
                      <a:r>
                        <a:rPr lang="en-AU" sz="700" dirty="0">
                          <a:solidFill>
                            <a:schemeClr val="tx1"/>
                          </a:solidFill>
                          <a:latin typeface="Consolas" panose="020B0609020204030204" pitchFamily="49" charset="0"/>
                        </a:rPr>
                        <a:t> de la </a:t>
                      </a:r>
                      <a:r>
                        <a:rPr lang="en-AU" sz="700" dirty="0" err="1">
                          <a:solidFill>
                            <a:schemeClr val="tx1"/>
                          </a:solidFill>
                          <a:latin typeface="Consolas" panose="020B0609020204030204" pitchFamily="49" charset="0"/>
                        </a:rPr>
                        <a:t>funcion</a:t>
                      </a:r>
                      <a:endParaRPr lang="en-AU"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arg</a:t>
                      </a:r>
                      <a:r>
                        <a:rPr lang="en-AU" sz="700" dirty="0">
                          <a:solidFill>
                            <a:schemeClr val="tx1"/>
                          </a:solidFill>
                          <a:latin typeface="Consolas" panose="020B0609020204030204" pitchFamily="49" charset="0"/>
                        </a:rPr>
                        <a:t>[0]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Llamar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una</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funcion</a:t>
                      </a:r>
                      <a:r>
                        <a:rPr kumimoji="0" lang="en-GB" sz="900" b="1" i="0" u="none" strike="noStrike" kern="1200" cap="none" spc="0" normalizeH="0" baseline="0" dirty="0">
                          <a:ln>
                            <a:noFill/>
                          </a:ln>
                          <a:solidFill>
                            <a:prstClr val="black"/>
                          </a:solidFill>
                          <a:effectLst/>
                          <a:uLnTx/>
                          <a:uFillTx/>
                          <a:latin typeface="+mn-lt"/>
                          <a:ea typeface="+mn-ea"/>
                          <a:cs typeface="+mn-cs"/>
                        </a:rPr>
                        <a:t> con *</a:t>
                      </a:r>
                      <a:r>
                        <a:rPr kumimoji="0" lang="en-GB" sz="900" b="1" i="0" u="none" strike="noStrike" kern="1200" cap="none" spc="0" normalizeH="0" baseline="0" dirty="0" err="1">
                          <a:ln>
                            <a:noFill/>
                          </a:ln>
                          <a:solidFill>
                            <a:prstClr val="black"/>
                          </a:solidFill>
                          <a:effectLst/>
                          <a:uLnTx/>
                          <a:uFillTx/>
                          <a:latin typeface="+mn-lt"/>
                          <a:ea typeface="+mn-ea"/>
                          <a:cs typeface="+mn-cs"/>
                        </a:rPr>
                        <a:t>args</a:t>
                      </a:r>
                      <a:r>
                        <a:rPr kumimoji="0" lang="en-GB" sz="900" b="1" i="0" u="none" strike="noStrike" kern="1200" cap="none" spc="0" normalizeH="0" baseline="0" dirty="0">
                          <a:ln>
                            <a:noFill/>
                          </a:ln>
                          <a:solidFill>
                            <a:prstClr val="black"/>
                          </a:solidFill>
                          <a:effectLst/>
                          <a:uLnTx/>
                          <a:uFillTx/>
                          <a:latin typeface="+mn-lt"/>
                          <a:ea typeface="+mn-ea"/>
                          <a:cs typeface="+mn-cs"/>
                        </a:rPr>
                        <a:t>:</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argumento</a:t>
                      </a:r>
                      <a:r>
                        <a:rPr lang="en-GB" sz="700" b="1" dirty="0">
                          <a:solidFill>
                            <a:schemeClr val="tx1"/>
                          </a:solidFill>
                          <a:highlight>
                            <a:srgbClr val="FFFF00"/>
                          </a:highlight>
                          <a:latin typeface="Consolas" panose="020B0609020204030204" pitchFamily="49" charset="0"/>
                        </a:rPr>
                        <a:t>, </a:t>
                      </a:r>
                      <a:r>
                        <a:rPr lang="en-GB" sz="700" b="1" dirty="0" err="1">
                          <a:solidFill>
                            <a:schemeClr val="tx1"/>
                          </a:solidFill>
                          <a:highlight>
                            <a:srgbClr val="FFFF00"/>
                          </a:highlight>
                          <a:latin typeface="Consolas" panose="020B0609020204030204" pitchFamily="49" charset="0"/>
                        </a:rPr>
                        <a:t>argumento</a:t>
                      </a:r>
                      <a:r>
                        <a:rPr lang="en-GB" sz="700" b="1" dirty="0">
                          <a:solidFill>
                            <a:schemeClr val="tx1"/>
                          </a:solidFill>
                          <a:highlight>
                            <a:srgbClr val="FFFF00"/>
                          </a:highlight>
                          <a:latin typeface="Consolas" panose="020B0609020204030204" pitchFamily="49" charset="0"/>
                        </a:rPr>
                        <a:t>, </a:t>
                      </a:r>
                      <a:r>
                        <a:rPr lang="en-GB" sz="700" b="1" dirty="0" err="1">
                          <a:solidFill>
                            <a:schemeClr val="tx1"/>
                          </a:solidFill>
                          <a:highlight>
                            <a:srgbClr val="FFFF00"/>
                          </a:highlight>
                          <a:latin typeface="Consolas" panose="020B0609020204030204" pitchFamily="49" charset="0"/>
                        </a:rPr>
                        <a:t>argumento</a:t>
                      </a:r>
                      <a:r>
                        <a:rPr lang="en-GB" sz="700" b="1" dirty="0">
                          <a:solidFill>
                            <a:schemeClr val="tx1"/>
                          </a:solidFill>
                          <a:highlight>
                            <a:srgbClr val="FFFF00"/>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a:solidFill>
                            <a:schemeClr val="tx1"/>
                          </a:solidFill>
                          <a:latin typeface="Consolas" panose="020B0609020204030204" pitchFamily="49" charset="0"/>
                        </a:rPr>
                        <a:t>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lista_o_tupla_de_args</a:t>
                      </a:r>
                      <a:r>
                        <a:rPr lang="en-GB" sz="700" b="1" dirty="0">
                          <a:solidFill>
                            <a:schemeClr val="tx1"/>
                          </a:solidFill>
                          <a:highlight>
                            <a:srgbClr val="FFFF00"/>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Llamar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una</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funcion</a:t>
                      </a:r>
                      <a:r>
                        <a:rPr kumimoji="0" lang="en-GB" sz="900" b="1" i="0" u="none" strike="noStrike" kern="1200" cap="none" spc="0" normalizeH="0" baseline="0" dirty="0">
                          <a:ln>
                            <a:noFill/>
                          </a:ln>
                          <a:solidFill>
                            <a:prstClr val="black"/>
                          </a:solidFill>
                          <a:effectLst/>
                          <a:uLnTx/>
                          <a:uFillTx/>
                          <a:latin typeface="+mn-lt"/>
                          <a:ea typeface="+mn-ea"/>
                          <a:cs typeface="+mn-cs"/>
                        </a:rPr>
                        <a:t> con **</a:t>
                      </a:r>
                      <a:r>
                        <a:rPr kumimoji="0" lang="en-GB" sz="900" b="1" i="0" u="none" strike="noStrike" kern="1200" cap="none" spc="0" normalizeH="0" baseline="0" dirty="0" err="1">
                          <a:ln>
                            <a:noFill/>
                          </a:ln>
                          <a:solidFill>
                            <a:prstClr val="black"/>
                          </a:solidFill>
                          <a:effectLst/>
                          <a:uLnTx/>
                          <a:uFillTx/>
                          <a:latin typeface="+mn-lt"/>
                          <a:ea typeface="+mn-ea"/>
                          <a:cs typeface="+mn-cs"/>
                        </a:rPr>
                        <a:t>kwargs</a:t>
                      </a:r>
                      <a:r>
                        <a:rPr kumimoji="0" lang="en-GB"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diccionario</a:t>
                      </a:r>
                      <a:r>
                        <a:rPr lang="en-GB" sz="700" b="1" dirty="0">
                          <a:solidFill>
                            <a:schemeClr val="tx1"/>
                          </a:solidFill>
                          <a:highlight>
                            <a:srgbClr val="FFFF00"/>
                          </a:highlight>
                          <a:latin typeface="Consolas" panose="020B0609020204030204" pitchFamily="49" charset="0"/>
                        </a:rPr>
                        <a:t>)</a:t>
                      </a:r>
                    </a:p>
                  </a:txBody>
                  <a:tcPr marL="63991" marR="63991" marT="40634" marB="40634"/>
                </a:tc>
                <a:extLst>
                  <a:ext uri="{0D108BD9-81ED-4DB2-BD59-A6C34878D82A}">
                    <a16:rowId xmlns:a16="http://schemas.microsoft.com/office/drawing/2014/main" val="1666615580"/>
                  </a:ext>
                </a:extLst>
              </a:tr>
              <a:tr h="252377">
                <a:tc>
                  <a:txBody>
                    <a:bodyPr/>
                    <a:lstStyle/>
                    <a:p>
                      <a:pPr marL="0" algn="l" defTabSz="914400" rtl="0" eaLnBrk="1" latinLnBrk="0" hangingPunct="1"/>
                      <a:r>
                        <a:rPr lang="en-AU" sz="1100" b="1" i="0" kern="1200" dirty="0" err="1">
                          <a:solidFill>
                            <a:schemeClr val="tx1"/>
                          </a:solidFill>
                          <a:effectLst/>
                          <a:latin typeface="+mn-lt"/>
                          <a:ea typeface="+mn-ea"/>
                          <a:cs typeface="+mn-cs"/>
                        </a:rPr>
                        <a:t>Clases</a:t>
                      </a:r>
                      <a:endParaRPr lang="en-AU"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837543490"/>
                  </a:ext>
                </a:extLst>
              </a:tr>
              <a:tr h="3892503">
                <a:tc>
                  <a:txBody>
                    <a:bodyPr/>
                    <a:lstStyle/>
                    <a:p>
                      <a:pPr marL="0" algn="l" defTabSz="914400" rtl="0" eaLnBrk="1" latinLnBrk="0" hangingPunct="1">
                        <a:spcAft>
                          <a:spcPts val="100"/>
                        </a:spcAft>
                      </a:pPr>
                      <a:r>
                        <a:rPr kumimoji="0" lang="en-AU" sz="900" b="1" i="0" u="none" strike="noStrike" kern="1200" cap="none" spc="0" normalizeH="0" baseline="0" dirty="0" err="1">
                          <a:ln>
                            <a:noFill/>
                          </a:ln>
                          <a:solidFill>
                            <a:prstClr val="black"/>
                          </a:solidFill>
                          <a:effectLst/>
                          <a:uLnTx/>
                          <a:uFillTx/>
                          <a:latin typeface="+mn-lt"/>
                          <a:ea typeface="+mn-ea"/>
                          <a:cs typeface="+mn-cs"/>
                        </a:rPr>
                        <a:t>Definir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clase</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class </a:t>
                      </a:r>
                      <a:r>
                        <a:rPr lang="en-AU" sz="700" b="1" kern="1200" dirty="0" err="1">
                          <a:solidFill>
                            <a:schemeClr val="tx1"/>
                          </a:solidFill>
                          <a:highlight>
                            <a:srgbClr val="FFFF00"/>
                          </a:highlight>
                          <a:latin typeface="Consolas" panose="020B0609020204030204" pitchFamily="49" charset="0"/>
                          <a:ea typeface="+mn-ea"/>
                          <a:cs typeface="+mn-cs"/>
                        </a:rPr>
                        <a:t>NombreClase</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__</a:t>
                      </a:r>
                      <a:r>
                        <a:rPr lang="en-AU" sz="700" b="1" kern="1200" dirty="0" err="1">
                          <a:solidFill>
                            <a:schemeClr val="tx1"/>
                          </a:solidFill>
                          <a:highlight>
                            <a:srgbClr val="FFFF00"/>
                          </a:highlight>
                          <a:latin typeface="Consolas" panose="020B0609020204030204" pitchFamily="49" charset="0"/>
                          <a:ea typeface="+mn-ea"/>
                          <a:cs typeface="+mn-cs"/>
                        </a:rPr>
                        <a:t>init</a:t>
                      </a:r>
                      <a:r>
                        <a:rPr lang="en-AU" sz="700" b="1" kern="1200" dirty="0">
                          <a:solidFill>
                            <a:schemeClr val="tx1"/>
                          </a:solidFill>
                          <a:highlight>
                            <a:srgbClr val="FFFF00"/>
                          </a:highlight>
                          <a:latin typeface="Consolas" panose="020B0609020204030204" pitchFamily="49" charset="0"/>
                          <a:ea typeface="+mn-ea"/>
                          <a:cs typeface="+mn-cs"/>
                        </a:rPr>
                        <a:t>__(self, atributo1, atributo2):</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self.atributo1 = atributo1</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self.atributo2 = atributo2</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self.atributo_por_defecto</a:t>
                      </a:r>
                      <a:r>
                        <a:rPr lang="en-AU" sz="700" b="1" kern="1200" dirty="0">
                          <a:solidFill>
                            <a:schemeClr val="tx1"/>
                          </a:solidFill>
                          <a:highlight>
                            <a:srgbClr val="FFFF00"/>
                          </a:highlight>
                          <a:latin typeface="Consolas" panose="020B0609020204030204" pitchFamily="49" charset="0"/>
                          <a:ea typeface="+mn-ea"/>
                          <a:cs typeface="+mn-cs"/>
                        </a:rPr>
                        <a:t> = ‘</a:t>
                      </a:r>
                      <a:r>
                        <a:rPr lang="en-AU" sz="700" b="1" kern="1200" dirty="0" err="1">
                          <a:solidFill>
                            <a:schemeClr val="tx1"/>
                          </a:solidFill>
                          <a:highlight>
                            <a:srgbClr val="FFFF00"/>
                          </a:highlight>
                          <a:latin typeface="Consolas" panose="020B0609020204030204" pitchFamily="49" charset="0"/>
                          <a:ea typeface="+mn-ea"/>
                          <a:cs typeface="+mn-cs"/>
                        </a:rPr>
                        <a:t>valor</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nombre_funcion1(self, </a:t>
                      </a:r>
                      <a:r>
                        <a:rPr lang="en-AU" sz="700" b="1" kern="1200" dirty="0" err="1">
                          <a:solidFill>
                            <a:schemeClr val="tx1"/>
                          </a:solidFill>
                          <a:highlight>
                            <a:srgbClr val="FFFF00"/>
                          </a:highlight>
                          <a:latin typeface="Consolas" panose="020B0609020204030204" pitchFamily="49" charset="0"/>
                          <a:ea typeface="+mn-ea"/>
                          <a:cs typeface="+mn-cs"/>
                        </a:rPr>
                        <a:t>parametros</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self.atributo</a:t>
                      </a:r>
                      <a:r>
                        <a:rPr lang="en-AU" sz="700" b="1" kern="1200" dirty="0">
                          <a:solidFill>
                            <a:schemeClr val="tx1"/>
                          </a:solidFill>
                          <a:highlight>
                            <a:srgbClr val="FFFF00"/>
                          </a:highlight>
                          <a:latin typeface="Consolas" panose="020B0609020204030204" pitchFamily="49" charset="0"/>
                          <a:ea typeface="+mn-ea"/>
                          <a:cs typeface="+mn-cs"/>
                        </a:rPr>
                        <a:t> += 1</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return </a:t>
                      </a:r>
                      <a:r>
                        <a:rPr lang="en-AU" sz="700" b="1" kern="1200" dirty="0" err="1">
                          <a:solidFill>
                            <a:schemeClr val="tx1"/>
                          </a:solidFill>
                          <a:highlight>
                            <a:srgbClr val="FFFF00"/>
                          </a:highlight>
                          <a:latin typeface="Consolas" panose="020B0609020204030204" pitchFamily="49" charset="0"/>
                          <a:ea typeface="+mn-ea"/>
                          <a:cs typeface="+mn-cs"/>
                        </a:rPr>
                        <a:t>f“el</a:t>
                      </a:r>
                      <a:r>
                        <a:rPr lang="en-AU" sz="700" b="1" kern="1200" dirty="0">
                          <a:solidFill>
                            <a:schemeClr val="tx1"/>
                          </a:solidFill>
                          <a:highlight>
                            <a:srgbClr val="FFFF00"/>
                          </a:highlight>
                          <a:latin typeface="Consolas" panose="020B0609020204030204" pitchFamily="49" charset="0"/>
                          <a:ea typeface="+mn-ea"/>
                          <a:cs typeface="+mn-cs"/>
                        </a:rPr>
                        <a:t> nuevo </a:t>
                      </a:r>
                      <a:r>
                        <a:rPr lang="en-AU" sz="700" b="1" kern="1200" dirty="0" err="1">
                          <a:solidFill>
                            <a:schemeClr val="tx1"/>
                          </a:solidFill>
                          <a:highlight>
                            <a:srgbClr val="FFFF00"/>
                          </a:highlight>
                          <a:latin typeface="Consolas" panose="020B0609020204030204" pitchFamily="49" charset="0"/>
                          <a:ea typeface="+mn-ea"/>
                          <a:cs typeface="+mn-cs"/>
                        </a:rPr>
                        <a:t>valor</a:t>
                      </a:r>
                      <a:r>
                        <a:rPr lang="en-AU" sz="700" b="1" kern="1200" dirty="0">
                          <a:solidFill>
                            <a:schemeClr val="tx1"/>
                          </a:solidFill>
                          <a:highlight>
                            <a:srgbClr val="FFFF00"/>
                          </a:highlight>
                          <a:latin typeface="Consolas" panose="020B0609020204030204" pitchFamily="49" charset="0"/>
                          <a:ea typeface="+mn-ea"/>
                          <a:cs typeface="+mn-cs"/>
                        </a:rPr>
                        <a:t> es {</a:t>
                      </a:r>
                      <a:r>
                        <a:rPr lang="en-AU" sz="700" b="1" kern="1200" dirty="0" err="1">
                          <a:solidFill>
                            <a:schemeClr val="tx1"/>
                          </a:solidFill>
                          <a:highlight>
                            <a:srgbClr val="FFFF00"/>
                          </a:highlight>
                          <a:latin typeface="Consolas" panose="020B0609020204030204" pitchFamily="49" charset="0"/>
                          <a:ea typeface="+mn-ea"/>
                          <a:cs typeface="+mn-cs"/>
                        </a:rPr>
                        <a:t>self.atributo</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endParaRPr lang="en-AU" sz="700" b="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kumimoji="0" lang="en-AU" sz="900" b="1" i="0" u="none" strike="noStrike" kern="1200" cap="none" spc="0" normalizeH="0" baseline="0" dirty="0" err="1">
                          <a:ln>
                            <a:noFill/>
                          </a:ln>
                          <a:solidFill>
                            <a:prstClr val="black"/>
                          </a:solidFill>
                          <a:effectLst/>
                          <a:uLnTx/>
                          <a:uFillTx/>
                          <a:latin typeface="+mn-lt"/>
                          <a:ea typeface="+mn-ea"/>
                          <a:cs typeface="+mn-cs"/>
                        </a:rPr>
                        <a:t>Definir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clase</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hija</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class </a:t>
                      </a:r>
                      <a:r>
                        <a:rPr lang="en-AU" sz="700" b="1" kern="1200" dirty="0" err="1">
                          <a:solidFill>
                            <a:schemeClr val="tx1"/>
                          </a:solidFill>
                          <a:highlight>
                            <a:srgbClr val="FFFF00"/>
                          </a:highlight>
                          <a:latin typeface="Consolas" panose="020B0609020204030204" pitchFamily="49" charset="0"/>
                          <a:ea typeface="+mn-ea"/>
                          <a:cs typeface="+mn-cs"/>
                        </a:rPr>
                        <a:t>NombreClaseHija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NombreClaseMadre</a:t>
                      </a:r>
                      <a:r>
                        <a:rPr lang="en-AU" sz="700" b="1" kern="1200" dirty="0">
                          <a:solidFill>
                            <a:schemeClr val="tx1"/>
                          </a:solidFill>
                          <a:highlight>
                            <a:srgbClr val="FFFF00"/>
                          </a:highlight>
                          <a:latin typeface="Consolas" panose="020B0609020204030204" pitchFamily="49" charset="0"/>
                          <a:ea typeface="+mn-ea"/>
                          <a:cs typeface="+mn-cs"/>
                        </a:rPr>
                        <a:t>):</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0"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__</a:t>
                      </a:r>
                      <a:r>
                        <a:rPr lang="en-AU" sz="700" b="1" kern="1200" dirty="0" err="1">
                          <a:solidFill>
                            <a:schemeClr val="tx1"/>
                          </a:solidFill>
                          <a:highlight>
                            <a:srgbClr val="FFFF00"/>
                          </a:highlight>
                          <a:latin typeface="Consolas" panose="020B0609020204030204" pitchFamily="49" charset="0"/>
                          <a:ea typeface="+mn-ea"/>
                          <a:cs typeface="+mn-cs"/>
                        </a:rPr>
                        <a:t>init</a:t>
                      </a:r>
                      <a:r>
                        <a:rPr lang="en-AU" sz="700" b="1" kern="1200" dirty="0">
                          <a:solidFill>
                            <a:schemeClr val="tx1"/>
                          </a:solidFill>
                          <a:highlight>
                            <a:srgbClr val="FFFF00"/>
                          </a:highlight>
                          <a:latin typeface="Consolas" panose="020B0609020204030204" pitchFamily="49" charset="0"/>
                          <a:ea typeface="+mn-ea"/>
                          <a:cs typeface="+mn-cs"/>
                        </a:rPr>
                        <a:t>__(self, atributo1, atributo2):</a:t>
                      </a:r>
                    </a:p>
                    <a:p>
                      <a:pPr marL="0" algn="l" defTabSz="914400" rtl="0" eaLnBrk="1" latinLnBrk="0" hangingPunct="1">
                        <a:spcAft>
                          <a:spcPts val="100"/>
                        </a:spcAft>
                      </a:pPr>
                      <a:r>
                        <a:rPr lang="en-AU" sz="700" b="0"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super().__</a:t>
                      </a:r>
                      <a:r>
                        <a:rPr lang="en-AU" sz="700" b="1" kern="1200" dirty="0" err="1">
                          <a:solidFill>
                            <a:schemeClr val="tx1"/>
                          </a:solidFill>
                          <a:highlight>
                            <a:srgbClr val="FFFF00"/>
                          </a:highlight>
                          <a:latin typeface="Consolas" panose="020B0609020204030204" pitchFamily="49" charset="0"/>
                          <a:ea typeface="+mn-ea"/>
                          <a:cs typeface="+mn-cs"/>
                        </a:rPr>
                        <a:t>init</a:t>
                      </a:r>
                      <a:r>
                        <a:rPr lang="en-AU" sz="700" b="1" kern="1200" dirty="0">
                          <a:solidFill>
                            <a:schemeClr val="tx1"/>
                          </a:solidFill>
                          <a:highlight>
                            <a:srgbClr val="FFFF00"/>
                          </a:highlight>
                          <a:latin typeface="Consolas" panose="020B0609020204030204" pitchFamily="49" charset="0"/>
                          <a:ea typeface="+mn-ea"/>
                          <a:cs typeface="+mn-cs"/>
                        </a:rPr>
                        <a:t>__(atributo_heredado1,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a:t>
                      </a:r>
                      <a:r>
                        <a:rPr lang="en-AU" sz="700" b="1" kern="1200" dirty="0" err="1">
                          <a:solidFill>
                            <a:schemeClr val="tx1"/>
                          </a:solidFill>
                          <a:highlight>
                            <a:srgbClr val="FFFF00"/>
                          </a:highlight>
                          <a:latin typeface="Consolas" panose="020B0609020204030204" pitchFamily="49" charset="0"/>
                          <a:ea typeface="+mn-ea"/>
                          <a:cs typeface="+mn-cs"/>
                        </a:rPr>
                        <a:t>nombre_funcion_hija</a:t>
                      </a:r>
                      <a:r>
                        <a:rPr lang="en-AU" sz="700" b="1" kern="1200" dirty="0">
                          <a:solidFill>
                            <a:schemeClr val="tx1"/>
                          </a:solidFill>
                          <a:highlight>
                            <a:srgbClr val="FFFF00"/>
                          </a:highlight>
                          <a:latin typeface="Consolas" panose="020B0609020204030204" pitchFamily="49" charset="0"/>
                          <a:ea typeface="+mn-ea"/>
                          <a:cs typeface="+mn-cs"/>
                        </a:rPr>
                        <a:t> (self, </a:t>
                      </a:r>
                      <a:r>
                        <a:rPr lang="en-AU" sz="700" b="1" kern="1200" dirty="0" err="1">
                          <a:solidFill>
                            <a:schemeClr val="tx1"/>
                          </a:solidFill>
                          <a:highlight>
                            <a:srgbClr val="FFFF00"/>
                          </a:highlight>
                          <a:latin typeface="Consolas" panose="020B0609020204030204" pitchFamily="49" charset="0"/>
                          <a:ea typeface="+mn-ea"/>
                          <a:cs typeface="+mn-cs"/>
                        </a:rPr>
                        <a:t>parametros</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un </a:t>
                      </a:r>
                      <a:r>
                        <a:rPr kumimoji="0" lang="en-AU" sz="900" b="1" i="0" u="none" strike="noStrike" kern="1200" cap="none" spc="0" normalizeH="0" baseline="0" dirty="0" err="1">
                          <a:ln>
                            <a:noFill/>
                          </a:ln>
                          <a:solidFill>
                            <a:prstClr val="black"/>
                          </a:solidFill>
                          <a:effectLst/>
                          <a:uLnTx/>
                          <a:uFillTx/>
                          <a:latin typeface="+mn-lt"/>
                          <a:ea typeface="+mn-ea"/>
                          <a:cs typeface="+mn-cs"/>
                        </a:rPr>
                        <a:t>objeto</a:t>
                      </a:r>
                      <a:r>
                        <a:rPr kumimoji="0" lang="en-AU" sz="900" b="1" i="0" u="none" strike="noStrike" kern="1200" cap="none" spc="0" normalizeH="0" baseline="0" dirty="0">
                          <a:ln>
                            <a:noFill/>
                          </a:ln>
                          <a:solidFill>
                            <a:prstClr val="black"/>
                          </a:solidFill>
                          <a:effectLst/>
                          <a:uLnTx/>
                          <a:uFillTx/>
                          <a:latin typeface="+mn-lt"/>
                          <a:ea typeface="+mn-ea"/>
                          <a:cs typeface="+mn-cs"/>
                        </a:rPr>
                        <a:t> de la </a:t>
                      </a:r>
                      <a:r>
                        <a:rPr kumimoji="0" lang="en-AU" sz="900" b="1" i="0" u="none" strike="noStrike" kern="1200" cap="none" spc="0" normalizeH="0" baseline="0" dirty="0" err="1">
                          <a:ln>
                            <a:noFill/>
                          </a:ln>
                          <a:solidFill>
                            <a:prstClr val="black"/>
                          </a:solidFill>
                          <a:effectLst/>
                          <a:uLnTx/>
                          <a:uFillTx/>
                          <a:latin typeface="+mn-lt"/>
                          <a:ea typeface="+mn-ea"/>
                          <a:cs typeface="+mn-cs"/>
                        </a:rPr>
                        <a:t>clase</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a:t>
                      </a:r>
                      <a:r>
                        <a:rPr lang="en-AU" sz="700" b="1" kern="1200" dirty="0">
                          <a:solidFill>
                            <a:schemeClr val="tx1"/>
                          </a:solidFill>
                          <a:highlight>
                            <a:srgbClr val="FFFF00"/>
                          </a:highlight>
                          <a:latin typeface="Consolas" panose="020B0609020204030204" pitchFamily="49" charset="0"/>
                          <a:ea typeface="+mn-ea"/>
                          <a:cs typeface="+mn-cs"/>
                        </a:rPr>
                        <a:t> = </a:t>
                      </a:r>
                      <a:r>
                        <a:rPr lang="en-AU" sz="700" b="1" kern="1200" dirty="0" err="1">
                          <a:solidFill>
                            <a:schemeClr val="tx1"/>
                          </a:solidFill>
                          <a:highlight>
                            <a:srgbClr val="FFFF00"/>
                          </a:highlight>
                          <a:latin typeface="Consolas" panose="020B0609020204030204" pitchFamily="49" charset="0"/>
                          <a:ea typeface="+mn-ea"/>
                          <a:cs typeface="+mn-cs"/>
                        </a:rPr>
                        <a:t>NombreClase</a:t>
                      </a:r>
                      <a:r>
                        <a:rPr lang="en-AU" sz="700" b="1" kern="1200" dirty="0">
                          <a:solidFill>
                            <a:schemeClr val="tx1"/>
                          </a:solidFill>
                          <a:highlight>
                            <a:srgbClr val="FFFF00"/>
                          </a:highlight>
                          <a:latin typeface="Consolas" panose="020B0609020204030204" pitchFamily="49" charset="0"/>
                          <a:ea typeface="+mn-ea"/>
                          <a:cs typeface="+mn-cs"/>
                        </a:rPr>
                        <a:t>(valor_atributo1, valor_atributo2)</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instanciar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un </a:t>
                      </a:r>
                      <a:r>
                        <a:rPr lang="en-AU" sz="700" b="0" kern="1200" dirty="0" err="1">
                          <a:solidFill>
                            <a:schemeClr val="tx1"/>
                          </a:solidFill>
                          <a:latin typeface="Consolas" panose="020B0609020204030204" pitchFamily="49" charset="0"/>
                          <a:ea typeface="+mn-ea"/>
                          <a:cs typeface="+mn-cs"/>
                        </a:rPr>
                        <a:t>objeto</a:t>
                      </a: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variable_objeto.atributo</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atributo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guardado</a:t>
                      </a:r>
                      <a:r>
                        <a:rPr lang="en-AU" sz="700" b="0" kern="1200" dirty="0">
                          <a:solidFill>
                            <a:schemeClr val="tx1"/>
                          </a:solidFill>
                          <a:latin typeface="Consolas" panose="020B0609020204030204" pitchFamily="49" charset="0"/>
                          <a:ea typeface="+mn-ea"/>
                          <a:cs typeface="+mn-cs"/>
                        </a:rPr>
                        <a:t> para ese </a:t>
                      </a:r>
                      <a:r>
                        <a:rPr lang="en-AU" sz="700" b="0" kern="1200" dirty="0" err="1">
                          <a:solidFill>
                            <a:schemeClr val="tx1"/>
                          </a:solidFill>
                          <a:latin typeface="Consolas" panose="020B0609020204030204" pitchFamily="49" charset="0"/>
                          <a:ea typeface="+mn-ea"/>
                          <a:cs typeface="+mn-cs"/>
                        </a:rPr>
                        <a:t>objeto</a:t>
                      </a: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variable_objeto.atributo</a:t>
                      </a:r>
                      <a:r>
                        <a:rPr lang="en-AU" sz="700" b="1" kern="1200" dirty="0">
                          <a:solidFill>
                            <a:schemeClr val="tx1"/>
                          </a:solidFill>
                          <a:highlight>
                            <a:srgbClr val="FFFF00"/>
                          </a:highlight>
                          <a:latin typeface="Consolas" panose="020B0609020204030204" pitchFamily="49" charset="0"/>
                          <a:ea typeface="+mn-ea"/>
                          <a:cs typeface="+mn-cs"/>
                        </a:rPr>
                        <a:t> = </a:t>
                      </a:r>
                      <a:r>
                        <a:rPr lang="en-AU" sz="700" b="1" kern="1200" dirty="0" err="1">
                          <a:solidFill>
                            <a:schemeClr val="tx1"/>
                          </a:solidFill>
                          <a:highlight>
                            <a:srgbClr val="FFFF00"/>
                          </a:highlight>
                          <a:latin typeface="Consolas" panose="020B0609020204030204" pitchFamily="49" charset="0"/>
                          <a:ea typeface="+mn-ea"/>
                          <a:cs typeface="+mn-cs"/>
                        </a:rPr>
                        <a:t>nuevo_valor</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para </a:t>
                      </a:r>
                      <a:r>
                        <a:rPr lang="en-AU" sz="700" b="0" kern="1200" dirty="0" err="1">
                          <a:solidFill>
                            <a:schemeClr val="tx1"/>
                          </a:solidFill>
                          <a:latin typeface="Consolas" panose="020B0609020204030204" pitchFamily="49" charset="0"/>
                          <a:ea typeface="+mn-ea"/>
                          <a:cs typeface="+mn-cs"/>
                        </a:rPr>
                        <a:t>cambiar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atributo</a:t>
                      </a: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variable_objeto.nombre_funcion</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llamar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funcion</a:t>
                      </a:r>
                      <a:endParaRPr lang="en-AU" sz="700" b="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0" kern="1200" dirty="0">
                          <a:solidFill>
                            <a:schemeClr val="tx1"/>
                          </a:solidFill>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print(help(</a:t>
                      </a:r>
                      <a:r>
                        <a:rPr lang="en-AU" sz="700" b="1" kern="1200" dirty="0" err="1">
                          <a:solidFill>
                            <a:schemeClr val="tx1"/>
                          </a:solidFill>
                          <a:highlight>
                            <a:srgbClr val="FFFF00"/>
                          </a:highlight>
                          <a:latin typeface="Consolas" panose="020B0609020204030204" pitchFamily="49" charset="0"/>
                          <a:ea typeface="+mn-ea"/>
                          <a:cs typeface="+mn-cs"/>
                        </a:rPr>
                        <a:t>NombreClase</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imprime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informacion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sobre</a:t>
                      </a:r>
                      <a:r>
                        <a:rPr lang="en-AU" sz="700" b="0" kern="1200" dirty="0">
                          <a:solidFill>
                            <a:schemeClr val="tx1"/>
                          </a:solidFill>
                          <a:latin typeface="Consolas" panose="020B0609020204030204" pitchFamily="49" charset="0"/>
                          <a:ea typeface="+mn-ea"/>
                          <a:cs typeface="+mn-cs"/>
                        </a:rPr>
                        <a:t> la </a:t>
                      </a:r>
                      <a:r>
                        <a:rPr lang="en-AU" sz="700" b="0" kern="1200" dirty="0" err="1">
                          <a:solidFill>
                            <a:schemeClr val="tx1"/>
                          </a:solidFill>
                          <a:latin typeface="Consolas" panose="020B0609020204030204" pitchFamily="49" charset="0"/>
                          <a:ea typeface="+mn-ea"/>
                          <a:cs typeface="+mn-cs"/>
                        </a:rPr>
                        <a:t>clase</a:t>
                      </a:r>
                      <a:endParaRPr lang="en-AU"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4095437806"/>
                  </a:ext>
                </a:extLst>
              </a:tr>
            </a:tbl>
          </a:graphicData>
        </a:graphic>
      </p:graphicFrame>
      <p:graphicFrame>
        <p:nvGraphicFramePr>
          <p:cNvPr id="7" name="Table 6">
            <a:extLst>
              <a:ext uri="{FF2B5EF4-FFF2-40B4-BE49-F238E27FC236}">
                <a16:creationId xmlns:a16="http://schemas.microsoft.com/office/drawing/2014/main" id="{07AC3134-9D56-C87B-CE2D-CF0C7B5FB888}"/>
              </a:ext>
            </a:extLst>
          </p:cNvPr>
          <p:cNvGraphicFramePr>
            <a:graphicFrameLocks noGrp="1"/>
          </p:cNvGraphicFramePr>
          <p:nvPr>
            <p:extLst>
              <p:ext uri="{D42A27DB-BD31-4B8C-83A1-F6EECF244321}">
                <p14:modId xmlns:p14="http://schemas.microsoft.com/office/powerpoint/2010/main" val="2218566565"/>
              </p:ext>
            </p:extLst>
          </p:nvPr>
        </p:nvGraphicFramePr>
        <p:xfrm>
          <a:off x="2717800" y="0"/>
          <a:ext cx="2449471" cy="8109295"/>
        </p:xfrm>
        <a:graphic>
          <a:graphicData uri="http://schemas.openxmlformats.org/drawingml/2006/table">
            <a:tbl>
              <a:tblPr firstRow="1" bandRow="1">
                <a:tableStyleId>{17292A2E-F333-43FB-9621-5CBBE7FDCDCB}</a:tableStyleId>
              </a:tblPr>
              <a:tblGrid>
                <a:gridCol w="2449471">
                  <a:extLst>
                    <a:ext uri="{9D8B030D-6E8A-4147-A177-3AD203B41FA5}">
                      <a16:colId xmlns:a16="http://schemas.microsoft.com/office/drawing/2014/main" val="1612534420"/>
                    </a:ext>
                  </a:extLst>
                </a:gridCol>
              </a:tblGrid>
              <a:tr h="265068">
                <a:tc>
                  <a:txBody>
                    <a:bodyPr/>
                    <a:lstStyle/>
                    <a:p>
                      <a:r>
                        <a:rPr lang="es-ES" sz="1100" b="1" i="0" kern="1200" dirty="0" err="1">
                          <a:solidFill>
                            <a:schemeClr val="tx1"/>
                          </a:solidFill>
                          <a:effectLst/>
                          <a:latin typeface="+mn-lt"/>
                          <a:ea typeface="+mn-ea"/>
                          <a:cs typeface="+mn-cs"/>
                        </a:rPr>
                        <a:t>Regex</a:t>
                      </a:r>
                      <a:endParaRPr lang="es-ES"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7844227">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una abreviatura de `expresión regular`,  `</a:t>
                      </a:r>
                      <a:r>
                        <a:rPr lang="es-ES" sz="700" b="0" kern="1200" dirty="0" err="1">
                          <a:solidFill>
                            <a:schemeClr val="tx1"/>
                          </a:solidFill>
                          <a:latin typeface="Consolas" panose="020B0609020204030204" pitchFamily="49" charset="0"/>
                          <a:ea typeface="+mn-ea"/>
                          <a:cs typeface="+mn-cs"/>
                        </a:rPr>
                        <a:t>regex</a:t>
                      </a:r>
                      <a:r>
                        <a:rPr lang="es-ES" sz="700" b="0" kern="1200" dirty="0">
                          <a:solidFill>
                            <a:schemeClr val="tx1"/>
                          </a:solidFill>
                          <a:latin typeface="Consolas" panose="020B0609020204030204" pitchFamily="49" charset="0"/>
                          <a:ea typeface="+mn-ea"/>
                          <a:cs typeface="+mn-cs"/>
                        </a:rPr>
                        <a:t>` es una cadena de texto que permite crear patrones que ayudan a emparejar, localizar y gestionar </a:t>
                      </a:r>
                      <a:r>
                        <a:rPr lang="es-ES" sz="700" b="0" kern="1200" dirty="0" err="1">
                          <a:solidFill>
                            <a:schemeClr val="tx1"/>
                          </a:solidFill>
                          <a:latin typeface="Consolas" panose="020B0609020204030204" pitchFamily="49" charset="0"/>
                          <a:ea typeface="+mn-ea"/>
                          <a:cs typeface="+mn-cs"/>
                        </a:rPr>
                        <a:t>strings</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import re</a:t>
                      </a:r>
                      <a:r>
                        <a:rPr lang="en-AU" sz="700" b="0" kern="1200" dirty="0">
                          <a:solidFill>
                            <a:schemeClr val="tx1"/>
                          </a:solidFill>
                          <a:latin typeface="Consolas" panose="020B0609020204030204" pitchFamily="49" charset="0"/>
                          <a:ea typeface="+mn-ea"/>
                          <a:cs typeface="+mn-cs"/>
                        </a:rPr>
                        <a:t> para </a:t>
                      </a:r>
                      <a:r>
                        <a:rPr lang="en-AU" sz="700" b="0" kern="1200" dirty="0" err="1">
                          <a:solidFill>
                            <a:schemeClr val="tx1"/>
                          </a:solidFill>
                          <a:latin typeface="Consolas" panose="020B0609020204030204" pitchFamily="49" charset="0"/>
                          <a:ea typeface="+mn-ea"/>
                          <a:cs typeface="+mn-cs"/>
                        </a:rPr>
                        <a:t>poder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trabajar</a:t>
                      </a:r>
                      <a:r>
                        <a:rPr lang="en-AU" sz="700" b="0" kern="1200" dirty="0">
                          <a:solidFill>
                            <a:schemeClr val="tx1"/>
                          </a:solidFill>
                          <a:latin typeface="Consolas" panose="020B0609020204030204" pitchFamily="49" charset="0"/>
                          <a:ea typeface="+mn-ea"/>
                          <a:cs typeface="+mn-cs"/>
                        </a:rPr>
                        <a:t> con regex</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Operadores</a:t>
                      </a:r>
                      <a:r>
                        <a:rPr kumimoji="0" lang="en-AU" sz="900" b="1" i="0" u="none" strike="noStrike" kern="1200" cap="none" spc="0" normalizeH="0" baseline="0" dirty="0">
                          <a:ln>
                            <a:noFill/>
                          </a:ln>
                          <a:solidFill>
                            <a:prstClr val="black"/>
                          </a:solidFill>
                          <a:effectLst/>
                          <a:uLnTx/>
                          <a:uFillTx/>
                          <a:latin typeface="+mn-lt"/>
                          <a:ea typeface="+mn-ea"/>
                          <a:cs typeface="+mn-cs"/>
                        </a:rPr>
                        <a:t> communes de regex</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coincide con el carácter precedente una o más veces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coincide con el carácter precedente cero o más veces u opcional</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indica cero o una ocurrencia del elemento precedente</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coincide con cualquier carácter individual</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coincide con la posición inicial de cualquier </a:t>
                      </a:r>
                      <a:r>
                        <a:rPr lang="es-ES" sz="700" b="0" kern="1200" dirty="0" err="1">
                          <a:solidFill>
                            <a:schemeClr val="tx1"/>
                          </a:solidFill>
                          <a:latin typeface="Consolas" panose="020B0609020204030204" pitchFamily="49" charset="0"/>
                          <a:ea typeface="+mn-ea"/>
                          <a:cs typeface="+mn-cs"/>
                        </a:rPr>
                        <a:t>string</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coincide con la posición final de cualquier </a:t>
                      </a:r>
                      <a:r>
                        <a:rPr lang="es-ES" sz="700" b="0" kern="1200" dirty="0" err="1">
                          <a:solidFill>
                            <a:schemeClr val="tx1"/>
                          </a:solidFill>
                          <a:latin typeface="Consolas" panose="020B0609020204030204" pitchFamily="49" charset="0"/>
                          <a:ea typeface="+mn-ea"/>
                          <a:cs typeface="+mn-cs"/>
                        </a:rPr>
                        <a:t>string</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Sintaxis básica de </a:t>
                      </a:r>
                      <a:r>
                        <a:rPr kumimoji="0" lang="es-ES" sz="900" b="1" i="0" u="none" strike="noStrike" kern="1200" cap="none" spc="0" normalizeH="0" baseline="0" dirty="0" err="1">
                          <a:ln>
                            <a:noFill/>
                          </a:ln>
                          <a:solidFill>
                            <a:prstClr val="black"/>
                          </a:solidFill>
                          <a:effectLst/>
                          <a:uLnTx/>
                          <a:uFillTx/>
                          <a:latin typeface="+mn-lt"/>
                          <a:ea typeface="+mn-ea"/>
                          <a:cs typeface="+mn-cs"/>
                        </a:rPr>
                        <a:t>regex</a:t>
                      </a:r>
                      <a:endParaRPr kumimoji="0" lang="es-ES"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\w</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de tipo alfabético</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\d</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de tipo </a:t>
                      </a:r>
                      <a:r>
                        <a:rPr lang="es-ES" sz="700" b="0" kern="1200" dirty="0" err="1">
                          <a:solidFill>
                            <a:schemeClr val="tx1"/>
                          </a:solidFill>
                          <a:latin typeface="Consolas" panose="020B0609020204030204" pitchFamily="49" charset="0"/>
                          <a:ea typeface="+mn-ea"/>
                          <a:cs typeface="+mn-cs"/>
                        </a:rPr>
                        <a:t>númerico</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\s</a:t>
                      </a:r>
                      <a:r>
                        <a:rPr lang="es-ES" sz="700" b="0" kern="1200" dirty="0">
                          <a:solidFill>
                            <a:schemeClr val="tx1"/>
                          </a:solidFill>
                          <a:latin typeface="Consolas" panose="020B0609020204030204" pitchFamily="49" charset="0"/>
                          <a:ea typeface="+mn-ea"/>
                          <a:cs typeface="+mn-cs"/>
                        </a:rPr>
                        <a:t> espacios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\n</a:t>
                      </a:r>
                      <a:r>
                        <a:rPr lang="es-ES" sz="700" b="0" kern="1200" dirty="0">
                          <a:solidFill>
                            <a:schemeClr val="tx1"/>
                          </a:solidFill>
                          <a:latin typeface="Consolas" panose="020B0609020204030204" pitchFamily="49" charset="0"/>
                          <a:ea typeface="+mn-ea"/>
                          <a:cs typeface="+mn-cs"/>
                        </a:rPr>
                        <a:t> saltos de línea</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\W</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que no sea una letra</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\D</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que no sea un dígitos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\S</a:t>
                      </a:r>
                      <a:r>
                        <a:rPr lang="es-ES" sz="700" b="0" kern="1200" dirty="0">
                          <a:solidFill>
                            <a:schemeClr val="tx1"/>
                          </a:solidFill>
                          <a:latin typeface="Consolas" panose="020B0609020204030204" pitchFamily="49" charset="0"/>
                          <a:ea typeface="+mn-ea"/>
                          <a:cs typeface="+mn-cs"/>
                        </a:rPr>
                        <a:t> cualquier elemento que no sea un espacio </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aísla sólo una parte de nuestro patrón de búsqueda que queremos devolver </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incluye todos los caracteres que queremos que coincidan e incluso incluye rangos como este: a-z y 0-9</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es </a:t>
                      </a:r>
                      <a:r>
                        <a:rPr lang="en-GB" sz="700" b="0" kern="1200" dirty="0" err="1">
                          <a:solidFill>
                            <a:schemeClr val="tx1"/>
                          </a:solidFill>
                          <a:latin typeface="Consolas" panose="020B0609020204030204" pitchFamily="49" charset="0"/>
                          <a:ea typeface="+mn-ea"/>
                          <a:cs typeface="+mn-cs"/>
                        </a:rPr>
                        <a:t>como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operador</a:t>
                      </a:r>
                      <a:r>
                        <a:rPr lang="en-GB" sz="700" b="0" kern="1200" dirty="0">
                          <a:solidFill>
                            <a:schemeClr val="tx1"/>
                          </a:solidFill>
                          <a:latin typeface="Consolas" panose="020B0609020204030204" pitchFamily="49" charset="0"/>
                          <a:ea typeface="+mn-ea"/>
                          <a:cs typeface="+mn-cs"/>
                        </a:rPr>
                        <a:t> ‘or’</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señala una secuencia especial ( escapar caracteres especiales)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Exactamente el número especificado de ocurrencias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{n}</a:t>
                      </a:r>
                      <a:r>
                        <a:rPr lang="es-ES" sz="700" b="0" kern="1200" dirty="0">
                          <a:solidFill>
                            <a:schemeClr val="tx1"/>
                          </a:solidFill>
                          <a:latin typeface="Consolas" panose="020B0609020204030204" pitchFamily="49" charset="0"/>
                          <a:ea typeface="+mn-ea"/>
                          <a:cs typeface="+mn-cs"/>
                        </a:rPr>
                        <a:t> Exactamente n veces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{n,}</a:t>
                      </a:r>
                      <a:r>
                        <a:rPr lang="es-ES" sz="700" b="0" kern="1200" dirty="0">
                          <a:solidFill>
                            <a:schemeClr val="tx1"/>
                          </a:solidFill>
                          <a:latin typeface="Consolas" panose="020B0609020204030204" pitchFamily="49" charset="0"/>
                          <a:ea typeface="+mn-ea"/>
                          <a:cs typeface="+mn-cs"/>
                        </a:rPr>
                        <a:t> Al menos n veces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n,m</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Entre n y m veces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Métodos </a:t>
                      </a:r>
                      <a:r>
                        <a:rPr kumimoji="0" lang="es-ES" sz="900" b="1" i="0" u="none" strike="noStrike" kern="1200" cap="none" spc="0" normalizeH="0" baseline="0" dirty="0" err="1">
                          <a:ln>
                            <a:noFill/>
                          </a:ln>
                          <a:solidFill>
                            <a:prstClr val="black"/>
                          </a:solidFill>
                          <a:effectLst/>
                          <a:uLnTx/>
                          <a:uFillTx/>
                          <a:latin typeface="+mn-lt"/>
                          <a:ea typeface="+mn-ea"/>
                          <a:cs typeface="+mn-cs"/>
                        </a:rPr>
                        <a:t>Regex</a:t>
                      </a:r>
                      <a:endParaRPr kumimoji="0" lang="es-ES"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re.findall</a:t>
                      </a:r>
                      <a:r>
                        <a:rPr lang="en-GB" sz="700" b="1" kern="1200" dirty="0">
                          <a:solidFill>
                            <a:schemeClr val="tx1"/>
                          </a:solidFill>
                          <a:highlight>
                            <a:srgbClr val="FFFF00"/>
                          </a:highlight>
                          <a:latin typeface="Consolas" panose="020B0609020204030204" pitchFamily="49" charset="0"/>
                          <a:ea typeface="+mn-ea"/>
                          <a:cs typeface="+mn-cs"/>
                        </a:rPr>
                        <a:t>(“patron”, string)</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todas</a:t>
                      </a:r>
                      <a:r>
                        <a:rPr lang="en-GB" sz="700" b="0" kern="1200" dirty="0">
                          <a:solidFill>
                            <a:schemeClr val="tx1"/>
                          </a:solidFill>
                          <a:latin typeface="Consolas" panose="020B0609020204030204" pitchFamily="49" charset="0"/>
                          <a:ea typeface="+mn-ea"/>
                          <a:cs typeface="+mn-cs"/>
                        </a:rPr>
                        <a:t> las </a:t>
                      </a:r>
                      <a:r>
                        <a:rPr lang="en-GB" sz="700" b="0" kern="1200" dirty="0" err="1">
                          <a:solidFill>
                            <a:schemeClr val="tx1"/>
                          </a:solidFill>
                          <a:latin typeface="Consolas" panose="020B0609020204030204" pitchFamily="49" charset="0"/>
                          <a:ea typeface="+mn-ea"/>
                          <a:cs typeface="+mn-cs"/>
                        </a:rPr>
                        <a:t>coincidencias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nuestro</a:t>
                      </a:r>
                      <a:r>
                        <a:rPr lang="en-GB" sz="700" b="0" kern="1200" dirty="0">
                          <a:solidFill>
                            <a:schemeClr val="tx1"/>
                          </a:solidFill>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re.search</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objeto</a:t>
                      </a:r>
                      <a:r>
                        <a:rPr lang="en-GB" sz="700" b="0" kern="1200" dirty="0">
                          <a:solidFill>
                            <a:schemeClr val="tx1"/>
                          </a:solidFill>
                          <a:latin typeface="Consolas" panose="020B0609020204030204" pitchFamily="49" charset="0"/>
                          <a:ea typeface="+mn-ea"/>
                          <a:cs typeface="+mn-cs"/>
                        </a:rPr>
                        <a:t> con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coincidencia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nuestro</a:t>
                      </a:r>
                      <a:r>
                        <a:rPr lang="en-GB" sz="700" b="0" kern="1200" dirty="0">
                          <a:solidFill>
                            <a:schemeClr val="tx1"/>
                          </a:solidFill>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re.match</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a:t>
                      </a:r>
                      <a:r>
                        <a:rPr lang="en-GB" sz="700" b="0" kern="1200" dirty="0">
                          <a:solidFill>
                            <a:schemeClr val="tx1"/>
                          </a:solidFill>
                          <a:latin typeface="Consolas" panose="020B0609020204030204" pitchFamily="49" charset="0"/>
                          <a:ea typeface="+mn-ea"/>
                          <a:cs typeface="+mn-cs"/>
                        </a:rPr>
                        <a:t> del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objeto</a:t>
                      </a:r>
                      <a:r>
                        <a:rPr lang="en-GB" sz="700" b="0" kern="1200" dirty="0">
                          <a:solidFill>
                            <a:schemeClr val="tx1"/>
                          </a:solidFill>
                          <a:latin typeface="Consolas" panose="020B0609020204030204" pitchFamily="49" charset="0"/>
                          <a:ea typeface="+mn-ea"/>
                          <a:cs typeface="+mn-cs"/>
                        </a:rPr>
                        <a:t> con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coincidencia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nuestro</a:t>
                      </a:r>
                      <a:r>
                        <a:rPr lang="en-GB" sz="700" b="0" kern="1200" dirty="0">
                          <a:solidFill>
                            <a:schemeClr val="tx1"/>
                          </a:solidFill>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resultado_match.span</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referencia</a:t>
                      </a:r>
                      <a:r>
                        <a:rPr lang="en-GB" sz="700" b="0" kern="1200" dirty="0">
                          <a:solidFill>
                            <a:schemeClr val="tx1"/>
                          </a:solidFill>
                          <a:latin typeface="Consolas" panose="020B0609020204030204" pitchFamily="49" charset="0"/>
                          <a:ea typeface="+mn-ea"/>
                          <a:cs typeface="+mn-cs"/>
                        </a:rPr>
                        <a:t> de las </a:t>
                      </a:r>
                      <a:r>
                        <a:rPr lang="en-GB" sz="700" b="0" kern="1200" dirty="0" err="1">
                          <a:solidFill>
                            <a:schemeClr val="tx1"/>
                          </a:solidFill>
                          <a:latin typeface="Consolas" panose="020B0609020204030204" pitchFamily="49" charset="0"/>
                          <a:ea typeface="+mn-ea"/>
                          <a:cs typeface="+mn-cs"/>
                        </a:rPr>
                        <a:t>posiciones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donde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hizo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“match”</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resultado_match.group</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element </a:t>
                      </a:r>
                      <a:r>
                        <a:rPr lang="en-GB" sz="700" b="0" kern="1200" dirty="0" err="1">
                          <a:solidFill>
                            <a:schemeClr val="tx1"/>
                          </a:solidFill>
                          <a:latin typeface="Consolas" panose="020B0609020204030204" pitchFamily="49" charset="0"/>
                          <a:ea typeface="+mn-ea"/>
                          <a:cs typeface="+mn-cs"/>
                        </a:rPr>
                        <a:t>resultando</a:t>
                      </a:r>
                      <a:r>
                        <a:rPr lang="en-GB" sz="700" b="0" kern="1200" dirty="0">
                          <a:solidFill>
                            <a:schemeClr val="tx1"/>
                          </a:solidFill>
                          <a:latin typeface="Consolas" panose="020B0609020204030204" pitchFamily="49" charset="0"/>
                          <a:ea typeface="+mn-ea"/>
                          <a:cs typeface="+mn-cs"/>
                        </a:rPr>
                        <a:t> de la </a:t>
                      </a:r>
                      <a:r>
                        <a:rPr lang="en-GB" sz="700" b="0" kern="1200" dirty="0" err="1">
                          <a:solidFill>
                            <a:schemeClr val="tx1"/>
                          </a:solidFill>
                          <a:latin typeface="Consolas" panose="020B0609020204030204" pitchFamily="49" charset="0"/>
                          <a:ea typeface="+mn-ea"/>
                          <a:cs typeface="+mn-cs"/>
                        </a:rPr>
                        <a:t>coincidencia</a:t>
                      </a:r>
                      <a:r>
                        <a:rPr lang="en-GB" sz="700" b="0" kern="1200" dirty="0">
                          <a:solidFill>
                            <a:schemeClr val="tx1"/>
                          </a:solidFill>
                          <a:latin typeface="Consolas" panose="020B0609020204030204" pitchFamily="49" charset="0"/>
                          <a:ea typeface="+mn-ea"/>
                          <a:cs typeface="+mn-cs"/>
                        </a:rPr>
                        <a:t> del “match”</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re.split</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separados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patron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re.sub</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string_nuevo</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un string con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element que coincide</a:t>
                      </a:r>
                    </a:p>
                  </a:txBody>
                  <a:tcPr marL="63991" marR="63991" marT="40634" marB="40634"/>
                </a:tc>
                <a:extLst>
                  <a:ext uri="{0D108BD9-81ED-4DB2-BD59-A6C34878D82A}">
                    <a16:rowId xmlns:a16="http://schemas.microsoft.com/office/drawing/2014/main" val="1666615580"/>
                  </a:ext>
                </a:extLst>
              </a:tr>
            </a:tbl>
          </a:graphicData>
        </a:graphic>
      </p:graphicFrame>
      <p:graphicFrame>
        <p:nvGraphicFramePr>
          <p:cNvPr id="11" name="Table 10">
            <a:extLst>
              <a:ext uri="{FF2B5EF4-FFF2-40B4-BE49-F238E27FC236}">
                <a16:creationId xmlns:a16="http://schemas.microsoft.com/office/drawing/2014/main" id="{86067BC1-F939-0BAA-ACE6-A7EDF2A1BC97}"/>
              </a:ext>
            </a:extLst>
          </p:cNvPr>
          <p:cNvGraphicFramePr>
            <a:graphicFrameLocks noGrp="1"/>
          </p:cNvGraphicFramePr>
          <p:nvPr>
            <p:extLst>
              <p:ext uri="{D42A27DB-BD31-4B8C-83A1-F6EECF244321}">
                <p14:modId xmlns:p14="http://schemas.microsoft.com/office/powerpoint/2010/main" val="3762272199"/>
              </p:ext>
            </p:extLst>
          </p:nvPr>
        </p:nvGraphicFramePr>
        <p:xfrm>
          <a:off x="5167271" y="4298"/>
          <a:ext cx="3186192" cy="8090827"/>
        </p:xfrm>
        <a:graphic>
          <a:graphicData uri="http://schemas.openxmlformats.org/drawingml/2006/table">
            <a:tbl>
              <a:tblPr firstRow="1" bandRow="1">
                <a:tableStyleId>{17292A2E-F333-43FB-9621-5CBBE7FDCDCB}</a:tableStyleId>
              </a:tblPr>
              <a:tblGrid>
                <a:gridCol w="3186192">
                  <a:extLst>
                    <a:ext uri="{9D8B030D-6E8A-4147-A177-3AD203B41FA5}">
                      <a16:colId xmlns:a16="http://schemas.microsoft.com/office/drawing/2014/main" val="406348464"/>
                    </a:ext>
                  </a:extLst>
                </a:gridCol>
              </a:tblGrid>
              <a:tr h="2547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1" kern="1200" dirty="0" err="1">
                          <a:solidFill>
                            <a:schemeClr val="tx1"/>
                          </a:solidFill>
                          <a:latin typeface="+mn-lt"/>
                          <a:ea typeface="+mn-ea"/>
                          <a:cs typeface="+mn-cs"/>
                        </a:rPr>
                        <a:t>Modulos</a:t>
                      </a:r>
                      <a:r>
                        <a:rPr lang="en-AU" sz="1100" b="1" kern="1200" dirty="0">
                          <a:solidFill>
                            <a:schemeClr val="tx1"/>
                          </a:solidFill>
                          <a:latin typeface="+mn-lt"/>
                          <a:ea typeface="+mn-ea"/>
                          <a:cs typeface="+mn-cs"/>
                        </a:rPr>
                        <a:t>/</a:t>
                      </a:r>
                      <a:r>
                        <a:rPr lang="en-AU" sz="1100" b="1" kern="1200" dirty="0" err="1">
                          <a:solidFill>
                            <a:schemeClr val="tx1"/>
                          </a:solidFill>
                          <a:latin typeface="+mn-lt"/>
                          <a:ea typeface="+mn-ea"/>
                          <a:cs typeface="+mn-cs"/>
                        </a:rPr>
                        <a:t>Librerias</a:t>
                      </a:r>
                      <a:r>
                        <a:rPr lang="en-AU" sz="1100" b="1" kern="1200" dirty="0">
                          <a:solidFill>
                            <a:schemeClr val="tx1"/>
                          </a:solidFill>
                          <a:latin typeface="+mn-lt"/>
                          <a:ea typeface="+mn-ea"/>
                          <a:cs typeface="+mn-cs"/>
                        </a:rPr>
                        <a:t> (</a:t>
                      </a:r>
                      <a:r>
                        <a:rPr lang="en-AU" sz="900" b="1" kern="1200" dirty="0" err="1">
                          <a:solidFill>
                            <a:schemeClr val="tx1"/>
                          </a:solidFill>
                          <a:latin typeface="+mn-lt"/>
                          <a:ea typeface="+mn-ea"/>
                          <a:cs typeface="+mn-cs"/>
                        </a:rPr>
                        <a:t>paquetes</a:t>
                      </a:r>
                      <a:r>
                        <a:rPr lang="en-AU" sz="900" b="1" kern="1200" dirty="0">
                          <a:solidFill>
                            <a:schemeClr val="tx1"/>
                          </a:solidFill>
                          <a:latin typeface="+mn-lt"/>
                          <a:ea typeface="+mn-ea"/>
                          <a:cs typeface="+mn-cs"/>
                        </a:rPr>
                        <a:t> de </a:t>
                      </a:r>
                      <a:r>
                        <a:rPr lang="en-AU" sz="900" b="1" kern="1200" dirty="0" err="1">
                          <a:solidFill>
                            <a:schemeClr val="tx1"/>
                          </a:solidFill>
                          <a:latin typeface="+mn-lt"/>
                          <a:ea typeface="+mn-ea"/>
                          <a:cs typeface="+mn-cs"/>
                        </a:rPr>
                        <a:t>funciones</a:t>
                      </a:r>
                      <a:r>
                        <a:rPr lang="en-AU" sz="900" b="1" kern="1200" dirty="0">
                          <a:solidFill>
                            <a:schemeClr val="tx1"/>
                          </a:solidFill>
                          <a:latin typeface="+mn-lt"/>
                          <a:ea typeface="+mn-ea"/>
                          <a:cs typeface="+mn-cs"/>
                        </a:rPr>
                        <a:t>)</a:t>
                      </a:r>
                      <a:endParaRPr lang="en-GB" sz="900" b="1" kern="1200" dirty="0">
                        <a:solidFill>
                          <a:schemeClr val="tx1"/>
                        </a:solidFill>
                        <a:latin typeface="+mn-lt"/>
                        <a:ea typeface="+mn-ea"/>
                        <a:cs typeface="+mn-cs"/>
                      </a:endParaRP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59266633"/>
                  </a:ext>
                </a:extLst>
              </a:tr>
              <a:tr h="7836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Importar</a:t>
                      </a:r>
                      <a:r>
                        <a:rPr kumimoji="0" lang="en-AU" sz="900" b="1" i="0" u="none" strike="noStrike" kern="1200" cap="none" spc="0" normalizeH="0" baseline="0" dirty="0">
                          <a:ln>
                            <a:noFill/>
                          </a:ln>
                          <a:solidFill>
                            <a:prstClr val="black"/>
                          </a:solidFill>
                          <a:effectLst/>
                          <a:uLnTx/>
                          <a:uFillTx/>
                          <a:latin typeface="+mn-lt"/>
                          <a:ea typeface="+mn-ea"/>
                          <a:cs typeface="+mn-cs"/>
                        </a:rPr>
                        <a:t> y usar </a:t>
                      </a:r>
                      <a:r>
                        <a:rPr kumimoji="0" lang="en-AU" sz="900" b="1" i="0" u="none" strike="noStrike" kern="1200" cap="none" spc="0" normalizeH="0" baseline="0" dirty="0" err="1">
                          <a:ln>
                            <a:noFill/>
                          </a:ln>
                          <a:solidFill>
                            <a:prstClr val="black"/>
                          </a:solidFill>
                          <a:effectLst/>
                          <a:uLnTx/>
                          <a:uFillTx/>
                          <a:latin typeface="+mn-lt"/>
                          <a:ea typeface="+mn-ea"/>
                          <a:cs typeface="+mn-cs"/>
                        </a:rPr>
                        <a:t>modulos</a:t>
                      </a:r>
                      <a:r>
                        <a:rPr kumimoji="0" lang="en-AU" sz="900" b="1" i="0" u="none" strike="noStrike" kern="1200" cap="none" spc="0" normalizeH="0" baseline="0" dirty="0">
                          <a:ln>
                            <a:noFill/>
                          </a:ln>
                          <a:solidFill>
                            <a:prstClr val="black"/>
                          </a:solidFill>
                          <a:effectLst/>
                          <a:uLnTx/>
                          <a:uFillTx/>
                          <a:latin typeface="+mn-lt"/>
                          <a:ea typeface="+mn-ea"/>
                          <a:cs typeface="+mn-cs"/>
                        </a:rPr>
                        <a:t> y sus </a:t>
                      </a:r>
                      <a:r>
                        <a:rPr kumimoji="0" lang="en-AU" sz="900" b="1" i="0" u="none" strike="noStrike" kern="1200" cap="none" spc="0" normalizeH="0" baseline="0" dirty="0" err="1">
                          <a:ln>
                            <a:noFill/>
                          </a:ln>
                          <a:solidFill>
                            <a:prstClr val="black"/>
                          </a:solidFill>
                          <a:effectLst/>
                          <a:uLnTx/>
                          <a:uFillTx/>
                          <a:latin typeface="+mn-lt"/>
                          <a:ea typeface="+mn-ea"/>
                          <a:cs typeface="+mn-cs"/>
                        </a:rPr>
                        <a:t>funciones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import modulo</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para </a:t>
                      </a:r>
                      <a:r>
                        <a:rPr lang="en-AU" sz="700" b="0" kern="1200" dirty="0" err="1">
                          <a:solidFill>
                            <a:schemeClr val="tx1"/>
                          </a:solidFill>
                          <a:latin typeface="Consolas" panose="020B0609020204030204" pitchFamily="49" charset="0"/>
                          <a:ea typeface="+mn-ea"/>
                          <a:cs typeface="+mn-cs"/>
                        </a:rPr>
                        <a:t>importar</a:t>
                      </a:r>
                      <a:r>
                        <a:rPr lang="en-AU" sz="700" b="0" kern="1200" dirty="0">
                          <a:solidFill>
                            <a:schemeClr val="tx1"/>
                          </a:solidFill>
                          <a:latin typeface="Consolas" panose="020B0609020204030204" pitchFamily="49" charset="0"/>
                          <a:ea typeface="+mn-ea"/>
                          <a:cs typeface="+mn-cs"/>
                        </a:rPr>
                        <a:t> un modulo</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from modulo import </a:t>
                      </a:r>
                      <a:r>
                        <a:rPr lang="en-AU" sz="700" b="1" kern="1200" dirty="0" err="1">
                          <a:solidFill>
                            <a:schemeClr val="tx1"/>
                          </a:solidFill>
                          <a:highlight>
                            <a:srgbClr val="FFFF00"/>
                          </a:highlight>
                          <a:latin typeface="Consolas" panose="020B0609020204030204" pitchFamily="49" charset="0"/>
                          <a:ea typeface="+mn-ea"/>
                          <a:cs typeface="+mn-cs"/>
                        </a:rPr>
                        <a:t>funcion</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importar</a:t>
                      </a:r>
                      <a:r>
                        <a:rPr lang="en-AU" sz="700" b="0" kern="1200" dirty="0">
                          <a:solidFill>
                            <a:schemeClr val="tx1"/>
                          </a:solidFill>
                          <a:latin typeface="Consolas" panose="020B0609020204030204" pitchFamily="49" charset="0"/>
                          <a:ea typeface="+mn-ea"/>
                          <a:cs typeface="+mn-cs"/>
                        </a:rPr>
                        <a:t> solo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funcion</a:t>
                      </a:r>
                      <a:endParaRPr lang="en-AU" sz="7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modulo.funcion</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usar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funcion</a:t>
                      </a:r>
                      <a:r>
                        <a:rPr lang="en-GB" sz="700" b="0" kern="1200" dirty="0">
                          <a:solidFill>
                            <a:schemeClr val="tx1"/>
                          </a:solidFill>
                          <a:latin typeface="Consolas" panose="020B0609020204030204" pitchFamily="49" charset="0"/>
                          <a:ea typeface="+mn-ea"/>
                          <a:cs typeface="+mn-cs"/>
                        </a:rPr>
                        <a:t> de un modulo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modulo.clase.funcion</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usar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funcion</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clase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import modulo as md</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asignar</a:t>
                      </a:r>
                      <a:r>
                        <a:rPr lang="en-GB" sz="700" b="0" kern="1200" dirty="0">
                          <a:solidFill>
                            <a:schemeClr val="tx1"/>
                          </a:solidFill>
                          <a:latin typeface="Consolas" panose="020B0609020204030204" pitchFamily="49" charset="0"/>
                          <a:ea typeface="+mn-ea"/>
                          <a:cs typeface="+mn-cs"/>
                        </a:rPr>
                        <a:t> un alias a un modulo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kern="1200" dirty="0" err="1">
                          <a:solidFill>
                            <a:schemeClr val="tx1"/>
                          </a:solidFill>
                          <a:latin typeface="Consolas" panose="020B0609020204030204" pitchFamily="49" charset="0"/>
                          <a:ea typeface="+mn-ea"/>
                          <a:cs typeface="+mn-cs"/>
                        </a:rPr>
                        <a:t>Libreria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os</a:t>
                      </a:r>
                      <a:endParaRPr lang="en-GB" sz="8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os.getcwd</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ruta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donde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estamos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trabajando</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un variable e.g. </a:t>
                      </a:r>
                      <a:r>
                        <a:rPr lang="en-GB" sz="700" b="0" kern="1200" dirty="0" err="1">
                          <a:solidFill>
                            <a:schemeClr val="tx1"/>
                          </a:solidFill>
                          <a:latin typeface="Consolas" panose="020B0609020204030204" pitchFamily="49" charset="0"/>
                          <a:ea typeface="+mn-ea"/>
                          <a:cs typeface="+mn-cs"/>
                        </a:rPr>
                        <a:t>ruta</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os.getcwd</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os.listdir</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archivos</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carpetas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donde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estamos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trabajando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os.listdir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otra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os.chdir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ruta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cambia la </a:t>
                      </a:r>
                      <a:r>
                        <a:rPr lang="en-GB" sz="700" b="0" kern="1200" dirty="0" err="1">
                          <a:solidFill>
                            <a:schemeClr val="tx1"/>
                          </a:solidFill>
                          <a:latin typeface="Consolas" panose="020B0609020204030204" pitchFamily="49" charset="0"/>
                          <a:ea typeface="+mn-ea"/>
                          <a:cs typeface="+mn-cs"/>
                        </a:rPr>
                        <a:t>carpeta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que </a:t>
                      </a:r>
                      <a:r>
                        <a:rPr lang="en-GB" sz="700" b="0" kern="1200" dirty="0" err="1">
                          <a:solidFill>
                            <a:schemeClr val="tx1"/>
                          </a:solidFill>
                          <a:latin typeface="Consolas" panose="020B0609020204030204" pitchFamily="49" charset="0"/>
                          <a:ea typeface="+mn-ea"/>
                          <a:cs typeface="+mn-cs"/>
                        </a:rPr>
                        <a:t>estes</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os.mkdir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nueva_carpeta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nueva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os.rename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nombre_carpeta</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nueva_nombre</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cambia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nombre</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os.rmdir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borra la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kern="1200" dirty="0" err="1">
                          <a:solidFill>
                            <a:schemeClr val="tx1"/>
                          </a:solidFill>
                          <a:latin typeface="Consolas" panose="020B0609020204030204" pitchFamily="49" charset="0"/>
                          <a:ea typeface="+mn-ea"/>
                          <a:cs typeface="+mn-cs"/>
                        </a:rPr>
                        <a:t>Libreria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shutil</a:t>
                      </a:r>
                      <a:endParaRPr lang="en-GB" sz="8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shutil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inmport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rmtree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rmtree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borra la </a:t>
                      </a:r>
                      <a:r>
                        <a:rPr lang="en-GB" sz="700" b="0" kern="1200" dirty="0" err="1">
                          <a:solidFill>
                            <a:schemeClr val="tx1"/>
                          </a:solidFill>
                          <a:latin typeface="Consolas" panose="020B0609020204030204" pitchFamily="49" charset="0"/>
                          <a:ea typeface="+mn-ea"/>
                          <a:cs typeface="+mn-cs"/>
                        </a:rPr>
                        <a:t>carpeta</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subcarpetas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Abrir</a:t>
                      </a:r>
                      <a:r>
                        <a:rPr kumimoji="0" lang="en-GB" sz="900" b="1" i="0" u="none" strike="noStrike" kern="1200" cap="none" spc="0" normalizeH="0" baseline="0" dirty="0">
                          <a:ln>
                            <a:noFill/>
                          </a:ln>
                          <a:solidFill>
                            <a:prstClr val="black"/>
                          </a:solidFill>
                          <a:effectLst/>
                          <a:uLnTx/>
                          <a:uFillTx/>
                          <a:latin typeface="+mn-lt"/>
                          <a:ea typeface="+mn-ea"/>
                          <a:cs typeface="+mn-cs"/>
                        </a:rPr>
                        <a:t> y </a:t>
                      </a:r>
                      <a:r>
                        <a:rPr kumimoji="0" lang="en-GB" sz="900" b="1" i="0" u="none" strike="noStrike" kern="1200" cap="none" spc="0" normalizeH="0" baseline="0" dirty="0" err="1">
                          <a:ln>
                            <a:noFill/>
                          </a:ln>
                          <a:solidFill>
                            <a:prstClr val="black"/>
                          </a:solidFill>
                          <a:effectLst/>
                          <a:uLnTx/>
                          <a:uFillTx/>
                          <a:latin typeface="+mn-lt"/>
                          <a:ea typeface="+mn-ea"/>
                          <a:cs typeface="+mn-cs"/>
                        </a:rPr>
                        <a:t>cerrar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ficheros</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Primero hay que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ruta</a:t>
                      </a:r>
                      <a:r>
                        <a:rPr lang="en-GB" sz="700" b="0" kern="1200" dirty="0">
                          <a:solidFill>
                            <a:schemeClr val="tx1"/>
                          </a:solidFill>
                          <a:latin typeface="Consolas" panose="020B0609020204030204" pitchFamily="49" charset="0"/>
                          <a:ea typeface="+mn-ea"/>
                          <a:cs typeface="+mn-cs"/>
                        </a:rPr>
                        <a:t> del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err="1">
                          <a:solidFill>
                            <a:schemeClr val="tx1"/>
                          </a:solidFill>
                          <a:latin typeface="Consolas" panose="020B0609020204030204" pitchFamily="49" charset="0"/>
                          <a:ea typeface="+mn-ea"/>
                          <a:cs typeface="+mn-cs"/>
                        </a:rPr>
                        <a:t>ubicacion_carpeta</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os.getcwd</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err="1">
                          <a:solidFill>
                            <a:schemeClr val="tx1"/>
                          </a:solidFill>
                          <a:latin typeface="Consolas" panose="020B0609020204030204" pitchFamily="49" charset="0"/>
                          <a:ea typeface="+mn-ea"/>
                          <a:cs typeface="+mn-cs"/>
                        </a:rPr>
                        <a:t>nombre_archivo</a:t>
                      </a:r>
                      <a:r>
                        <a:rPr lang="en-GB" sz="700" b="0" kern="1200" dirty="0">
                          <a:solidFill>
                            <a:schemeClr val="tx1"/>
                          </a:solidFill>
                          <a:latin typeface="Consolas" panose="020B0609020204030204" pitchFamily="49" charset="0"/>
                          <a:ea typeface="+mn-ea"/>
                          <a:cs typeface="+mn-cs"/>
                        </a:rPr>
                        <a:t> = “text.txt”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 </a:t>
                      </a:r>
                      <a:r>
                        <a:rPr lang="en-GB" sz="700" b="1" kern="1200" dirty="0" err="1">
                          <a:solidFill>
                            <a:schemeClr val="tx1"/>
                          </a:solidFill>
                          <a:highlight>
                            <a:srgbClr val="FFFF00"/>
                          </a:highlight>
                          <a:latin typeface="Consolas" panose="020B0609020204030204" pitchFamily="49" charset="0"/>
                          <a:ea typeface="+mn-ea"/>
                          <a:cs typeface="+mn-cs"/>
                        </a:rPr>
                        <a:t>ubicacion_carpeta</a:t>
                      </a:r>
                      <a:r>
                        <a:rPr lang="en-GB" sz="700" b="1" kern="1200" dirty="0">
                          <a:solidFill>
                            <a:schemeClr val="tx1"/>
                          </a:solidFill>
                          <a:highlight>
                            <a:srgbClr val="FFFF00"/>
                          </a:highlight>
                          <a:latin typeface="Consolas" panose="020B0609020204030204" pitchFamily="49" charset="0"/>
                          <a:ea typeface="+mn-ea"/>
                          <a:cs typeface="+mn-cs"/>
                        </a:rPr>
                        <a:t> + “/” + </a:t>
                      </a:r>
                      <a:r>
                        <a:rPr lang="en-GB" sz="700" b="1" kern="1200" dirty="0" err="1">
                          <a:solidFill>
                            <a:schemeClr val="tx1"/>
                          </a:solidFill>
                          <a:highlight>
                            <a:srgbClr val="FFFF00"/>
                          </a:highlight>
                          <a:latin typeface="Consolas" panose="020B0609020204030204" pitchFamily="49" charset="0"/>
                          <a:ea typeface="+mn-ea"/>
                          <a:cs typeface="+mn-cs"/>
                        </a:rPr>
                        <a:t>nombre_archivo</a:t>
                      </a:r>
                      <a:endParaRPr lang="en-GB" sz="700" b="1"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 =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abrir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variable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f.close</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cerrar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1" kern="1200" dirty="0">
                          <a:solidFill>
                            <a:schemeClr val="tx1"/>
                          </a:solidFill>
                          <a:highlight>
                            <a:srgbClr val="FFFF00"/>
                          </a:highlight>
                          <a:latin typeface="Consolas" panose="020B0609020204030204" pitchFamily="49" charset="0"/>
                          <a:ea typeface="+mn-ea"/>
                          <a:cs typeface="+mn-cs"/>
                        </a:rPr>
                        <a:t>* IMPORTANTE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with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as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t>
                      </a:r>
                      <a:r>
                        <a:rPr lang="en-GB" sz="700" b="1" kern="1200" dirty="0">
                          <a:solidFill>
                            <a:schemeClr val="tx1"/>
                          </a:solidFill>
                          <a:highlight>
                            <a:srgbClr val="FFFF00"/>
                          </a:highlight>
                          <a:latin typeface="Consolas" panose="020B0609020204030204" pitchFamily="49" charset="0"/>
                          <a:ea typeface="+mn-ea"/>
                          <a:cs typeface="+mn-cs"/>
                        </a:rPr>
                        <a:t>codigo e.g. variable = </a:t>
                      </a:r>
                      <a:r>
                        <a:rPr lang="en-GB" sz="700" b="1" kern="1200" dirty="0" err="1">
                          <a:solidFill>
                            <a:schemeClr val="tx1"/>
                          </a:solidFill>
                          <a:highlight>
                            <a:srgbClr val="FFFF00"/>
                          </a:highlight>
                          <a:latin typeface="Consolas" panose="020B0609020204030204" pitchFamily="49" charset="0"/>
                          <a:ea typeface="+mn-ea"/>
                          <a:cs typeface="+mn-cs"/>
                        </a:rPr>
                        <a:t>f.read</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abre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solo para </a:t>
                      </a:r>
                      <a:r>
                        <a:rPr lang="en-GB" sz="700" b="0" kern="1200" dirty="0" err="1">
                          <a:solidFill>
                            <a:schemeClr val="tx1"/>
                          </a:solidFill>
                          <a:latin typeface="Consolas" panose="020B0609020204030204" pitchFamily="49" charset="0"/>
                          <a:ea typeface="+mn-ea"/>
                          <a:cs typeface="+mn-cs"/>
                        </a:rPr>
                        <a:t>ejecutar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codigo </a:t>
                      </a:r>
                      <a:r>
                        <a:rPr lang="en-GB" sz="700" b="0" kern="1200" dirty="0" err="1">
                          <a:solidFill>
                            <a:schemeClr val="tx1"/>
                          </a:solidFill>
                          <a:latin typeface="Consolas" panose="020B0609020204030204" pitchFamily="49" charset="0"/>
                          <a:ea typeface="+mn-ea"/>
                          <a:cs typeface="+mn-cs"/>
                        </a:rPr>
                        <a:t>indicado</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despues</a:t>
                      </a:r>
                      <a:r>
                        <a:rPr lang="en-GB" sz="700" b="0" kern="1200" dirty="0">
                          <a:solidFill>
                            <a:schemeClr val="tx1"/>
                          </a:solidFill>
                          <a:latin typeface="Consolas" panose="020B0609020204030204" pitchFamily="49" charset="0"/>
                          <a:ea typeface="+mn-ea"/>
                          <a:cs typeface="+mn-cs"/>
                        </a:rPr>
                        <a:t> lo </a:t>
                      </a:r>
                      <a:r>
                        <a:rPr lang="en-GB" sz="700" b="0" kern="1200" dirty="0" err="1">
                          <a:solidFill>
                            <a:schemeClr val="tx1"/>
                          </a:solidFill>
                          <a:latin typeface="Consolas" panose="020B0609020204030204" pitchFamily="49" charset="0"/>
                          <a:ea typeface="+mn-ea"/>
                          <a:cs typeface="+mn-cs"/>
                        </a:rPr>
                        <a:t>deja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from locale import </a:t>
                      </a:r>
                      <a:r>
                        <a:rPr lang="en-GB" sz="700" b="1" kern="1200" dirty="0" err="1">
                          <a:solidFill>
                            <a:schemeClr val="tx1"/>
                          </a:solidFill>
                          <a:highlight>
                            <a:srgbClr val="FFFF00"/>
                          </a:highlight>
                          <a:latin typeface="Consolas" panose="020B0609020204030204" pitchFamily="49" charset="0"/>
                          <a:ea typeface="+mn-ea"/>
                          <a:cs typeface="+mn-cs"/>
                        </a:rPr>
                        <a:t>getpreferredencoding</a:t>
                      </a:r>
                      <a:endParaRPr lang="en-GB" sz="700" b="1"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getpreferredencoding</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para </a:t>
                      </a:r>
                      <a:r>
                        <a:rPr lang="en-GB" sz="700" b="0" kern="1200" dirty="0" err="1">
                          <a:solidFill>
                            <a:schemeClr val="tx1"/>
                          </a:solidFill>
                          <a:latin typeface="Consolas" panose="020B0609020204030204" pitchFamily="49" charset="0"/>
                          <a:ea typeface="+mn-ea"/>
                          <a:cs typeface="+mn-cs"/>
                        </a:rPr>
                        <a:t>saber</a:t>
                      </a:r>
                      <a:r>
                        <a:rPr lang="en-GB" sz="700" b="0" kern="1200" dirty="0">
                          <a:solidFill>
                            <a:schemeClr val="tx1"/>
                          </a:solidFill>
                          <a:latin typeface="Consolas" panose="020B0609020204030204" pitchFamily="49" charset="0"/>
                          <a:ea typeface="+mn-ea"/>
                          <a:cs typeface="+mn-cs"/>
                        </a:rPr>
                        <a:t> que </a:t>
                      </a:r>
                      <a:r>
                        <a:rPr lang="en-GB" sz="700" b="0" kern="1200" dirty="0" err="1">
                          <a:solidFill>
                            <a:schemeClr val="tx1"/>
                          </a:solidFill>
                          <a:latin typeface="Consolas" panose="020B0609020204030204" pitchFamily="49" charset="0"/>
                          <a:ea typeface="+mn-ea"/>
                          <a:cs typeface="+mn-cs"/>
                        </a:rPr>
                        <a:t>sistema</a:t>
                      </a:r>
                      <a:r>
                        <a:rPr lang="en-GB" sz="700" b="0" kern="1200" dirty="0">
                          <a:solidFill>
                            <a:schemeClr val="tx1"/>
                          </a:solidFill>
                          <a:latin typeface="Consolas" panose="020B0609020204030204" pitchFamily="49" charset="0"/>
                          <a:ea typeface="+mn-ea"/>
                          <a:cs typeface="+mn-cs"/>
                        </a:rPr>
                        <a:t> de encoding </a:t>
                      </a:r>
                      <a:r>
                        <a:rPr lang="en-GB" sz="700" b="0" kern="1200" dirty="0" err="1">
                          <a:solidFill>
                            <a:schemeClr val="tx1"/>
                          </a:solidFill>
                          <a:latin typeface="Consolas" panose="020B0609020204030204" pitchFamily="49" charset="0"/>
                          <a:ea typeface="+mn-ea"/>
                          <a:cs typeface="+mn-cs"/>
                        </a:rPr>
                        <a:t>estamos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usando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 =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encoding="utf-8")</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abrir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leerlo</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encoding </a:t>
                      </a:r>
                      <a:r>
                        <a:rPr lang="en-GB" sz="700" b="0" kern="1200" dirty="0" err="1">
                          <a:solidFill>
                            <a:schemeClr val="tx1"/>
                          </a:solidFill>
                          <a:latin typeface="Consolas" panose="020B0609020204030204" pitchFamily="49" charset="0"/>
                          <a:ea typeface="+mn-ea"/>
                          <a:cs typeface="+mn-cs"/>
                        </a:rPr>
                        <a:t>usado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con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mode: </a:t>
                      </a:r>
                      <a:r>
                        <a:rPr kumimoji="0" lang="en-GB" sz="900" b="1" i="0" u="none" strike="noStrike" kern="1200" cap="none" spc="0" normalizeH="0" baseline="0" dirty="0" err="1">
                          <a:ln>
                            <a:noFill/>
                          </a:ln>
                          <a:solidFill>
                            <a:prstClr val="black"/>
                          </a:solidFill>
                          <a:effectLst/>
                          <a:uLnTx/>
                          <a:uFillTx/>
                          <a:latin typeface="+mn-lt"/>
                          <a:ea typeface="+mn-ea"/>
                          <a:cs typeface="+mn-cs"/>
                        </a:rPr>
                        <a:t>argumento</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opcional</a:t>
                      </a:r>
                      <a:r>
                        <a:rPr kumimoji="0" lang="en-GB" sz="900" b="1" i="0" u="none" strike="noStrike" kern="1200" cap="none" spc="0" normalizeH="0" baseline="0" dirty="0">
                          <a:ln>
                            <a:noFill/>
                          </a:ln>
                          <a:solidFill>
                            <a:prstClr val="black"/>
                          </a:solidFill>
                          <a:effectLst/>
                          <a:uLnTx/>
                          <a:uFillTx/>
                          <a:latin typeface="+mn-lt"/>
                          <a:ea typeface="+mn-ea"/>
                          <a:cs typeface="+mn-cs"/>
                        </a:rPr>
                        <a:t> al </a:t>
                      </a:r>
                      <a:r>
                        <a:rPr kumimoji="0" lang="en-GB" sz="900" b="1" i="0" u="none" strike="noStrike" kern="1200" cap="none" spc="0" normalizeH="0" baseline="0" dirty="0" err="1">
                          <a:ln>
                            <a:noFill/>
                          </a:ln>
                          <a:solidFill>
                            <a:prstClr val="black"/>
                          </a:solidFill>
                          <a:effectLst/>
                          <a:uLnTx/>
                          <a:uFillTx/>
                          <a:latin typeface="+mn-lt"/>
                          <a:ea typeface="+mn-ea"/>
                          <a:cs typeface="+mn-cs"/>
                        </a:rPr>
                        <a:t>abrir</a:t>
                      </a:r>
                      <a:r>
                        <a:rPr kumimoji="0" lang="en-GB" sz="900" b="1" i="0" u="none" strike="noStrike" kern="1200" cap="none" spc="0" normalizeH="0" baseline="0" dirty="0">
                          <a:ln>
                            <a:noFill/>
                          </a:ln>
                          <a:solidFill>
                            <a:prstClr val="black"/>
                          </a:solidFill>
                          <a:effectLst/>
                          <a:uLnTx/>
                          <a:uFillTx/>
                          <a:latin typeface="+mn-lt"/>
                          <a:ea typeface="+mn-ea"/>
                          <a:cs typeface="+mn-cs"/>
                        </a:rPr>
                        <a:t> un </a:t>
                      </a:r>
                      <a:r>
                        <a:rPr kumimoji="0" lang="en-GB" sz="900" b="1" i="0" u="none" strike="noStrike" kern="1200" cap="none" spc="0" normalizeH="0" baseline="0" dirty="0" err="1">
                          <a:ln>
                            <a:noFill/>
                          </a:ln>
                          <a:solidFill>
                            <a:prstClr val="black"/>
                          </a:solidFill>
                          <a:effectLst/>
                          <a:uLnTx/>
                          <a:uFillTx/>
                          <a:latin typeface="+mn-lt"/>
                          <a:ea typeface="+mn-ea"/>
                          <a:cs typeface="+mn-cs"/>
                        </a:rPr>
                        <a:t>archivo</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r</a:t>
                      </a:r>
                      <a:r>
                        <a:rPr lang="en-GB" sz="700" b="0" kern="1200" dirty="0">
                          <a:solidFill>
                            <a:schemeClr val="tx1"/>
                          </a:solidFill>
                          <a:latin typeface="Consolas" panose="020B0609020204030204" pitchFamily="49" charset="0"/>
                          <a:ea typeface="+mn-ea"/>
                          <a:cs typeface="+mn-cs"/>
                        </a:rPr>
                        <a:t> – 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a:t>
                      </a:r>
                      <a:r>
                        <a:rPr lang="en-GB" sz="700" b="0" kern="1200" dirty="0">
                          <a:solidFill>
                            <a:schemeClr val="tx1"/>
                          </a:solidFill>
                          <a:latin typeface="Consolas" panose="020B0609020204030204" pitchFamily="49" charset="0"/>
                          <a:ea typeface="+mn-ea"/>
                          <a:cs typeface="+mn-cs"/>
                        </a:rPr>
                        <a:t> – write - </a:t>
                      </a:r>
                      <a:r>
                        <a:rPr lang="en-GB" sz="700" b="0" kern="1200" dirty="0" err="1">
                          <a:solidFill>
                            <a:schemeClr val="tx1"/>
                          </a:solidFill>
                          <a:latin typeface="Consolas" panose="020B0609020204030204" pitchFamily="49" charset="0"/>
                          <a:ea typeface="+mn-ea"/>
                          <a:cs typeface="+mn-cs"/>
                        </a:rPr>
                        <a:t>sobreescribe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x</a:t>
                      </a:r>
                      <a:r>
                        <a:rPr lang="en-GB" sz="700" b="0" kern="1200" dirty="0">
                          <a:solidFill>
                            <a:schemeClr val="tx1"/>
                          </a:solidFill>
                          <a:latin typeface="Consolas" panose="020B0609020204030204" pitchFamily="49" charset="0"/>
                          <a:ea typeface="+mn-ea"/>
                          <a:cs typeface="+mn-cs"/>
                        </a:rPr>
                        <a:t> – exclusive creation, </a:t>
                      </a:r>
                      <a:r>
                        <a:rPr lang="es-ES" sz="700" b="0" kern="1200" dirty="0">
                          <a:solidFill>
                            <a:schemeClr val="tx1"/>
                          </a:solidFill>
                          <a:latin typeface="Consolas" panose="020B0609020204030204" pitchFamily="49" charset="0"/>
                          <a:ea typeface="+mn-ea"/>
                          <a:cs typeface="+mn-cs"/>
                        </a:rPr>
                        <a:t>sólo crearlo si no existe todavía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a</a:t>
                      </a:r>
                      <a:r>
                        <a:rPr lang="en-GB" sz="700" b="0" kern="1200" dirty="0">
                          <a:solidFill>
                            <a:schemeClr val="tx1"/>
                          </a:solidFill>
                          <a:latin typeface="Consolas" panose="020B0609020204030204" pitchFamily="49" charset="0"/>
                          <a:ea typeface="+mn-ea"/>
                          <a:cs typeface="+mn-cs"/>
                        </a:rPr>
                        <a:t> – appending, </a:t>
                      </a:r>
                      <a:r>
                        <a:rPr lang="es-ES" sz="700" b="0" kern="1200" dirty="0">
                          <a:solidFill>
                            <a:schemeClr val="tx1"/>
                          </a:solidFill>
                          <a:latin typeface="Consolas" panose="020B0609020204030204" pitchFamily="49" charset="0"/>
                          <a:ea typeface="+mn-ea"/>
                          <a:cs typeface="+mn-cs"/>
                        </a:rPr>
                        <a:t>añadir texto al archivo sin manipular el texto que ya había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hay que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otra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letra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t</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texto</a:t>
                      </a:r>
                      <a:r>
                        <a:rPr lang="en-GB" sz="700" b="0" kern="1200" dirty="0">
                          <a:solidFill>
                            <a:schemeClr val="tx1"/>
                          </a:solidFill>
                          <a:latin typeface="Consolas" panose="020B0609020204030204" pitchFamily="49" charset="0"/>
                          <a:ea typeface="+mn-ea"/>
                          <a:cs typeface="+mn-cs"/>
                        </a:rPr>
                        <a:t> – leer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texto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b</a:t>
                      </a:r>
                      <a:r>
                        <a:rPr lang="en-GB" sz="700" b="0" kern="1200" dirty="0">
                          <a:solidFill>
                            <a:schemeClr val="tx1"/>
                          </a:solidFill>
                          <a:latin typeface="Consolas" panose="020B0609020204030204" pitchFamily="49" charset="0"/>
                          <a:ea typeface="+mn-ea"/>
                          <a:cs typeface="+mn-cs"/>
                        </a:rPr>
                        <a:t> – bytes – leer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bytes (no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usar con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 =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mode = “rt”)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Leer </a:t>
                      </a:r>
                      <a:r>
                        <a:rPr kumimoji="0" lang="en-GB" sz="900" b="1" i="0" u="none" strike="noStrike" kern="1200" cap="none" spc="0" normalizeH="0" baseline="0" dirty="0" err="1">
                          <a:ln>
                            <a:noFill/>
                          </a:ln>
                          <a:solidFill>
                            <a:prstClr val="black"/>
                          </a:solidFill>
                          <a:effectLst/>
                          <a:uLnTx/>
                          <a:uFillTx/>
                          <a:latin typeface="+mn-lt"/>
                          <a:ea typeface="+mn-ea"/>
                          <a:cs typeface="+mn-cs"/>
                        </a:rPr>
                        <a:t>ficheros</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leer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a:t>
                      </a:r>
                      <a:r>
                        <a:rPr lang="en-GB" sz="700" b="0" kern="1200" dirty="0">
                          <a:solidFill>
                            <a:schemeClr val="tx1"/>
                          </a:solidFill>
                          <a:latin typeface="Consolas" panose="020B0609020204030204" pitchFamily="49" charset="0"/>
                          <a:ea typeface="+mn-ea"/>
                          <a:cs typeface="+mn-cs"/>
                        </a:rPr>
                        <a:t> de un </a:t>
                      </a:r>
                      <a:r>
                        <a:rPr lang="en-GB" sz="700" b="0" kern="1200" dirty="0" err="1">
                          <a:solidFill>
                            <a:schemeClr val="tx1"/>
                          </a:solidFill>
                          <a:latin typeface="Consolas" panose="020B0609020204030204" pitchFamily="49" charset="0"/>
                          <a:ea typeface="+mn-ea"/>
                          <a:cs typeface="+mn-cs"/>
                        </a:rPr>
                        <a:t>archivo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a:t>
                      </a:r>
                      <a:r>
                        <a:rPr lang="en-GB" sz="700" b="1" kern="1200" dirty="0">
                          <a:solidFill>
                            <a:schemeClr val="tx1"/>
                          </a:solidFill>
                          <a:highlight>
                            <a:srgbClr val="FFFF00"/>
                          </a:highlight>
                          <a:latin typeface="Consolas" panose="020B0609020204030204" pitchFamily="49" charset="0"/>
                          <a:ea typeface="+mn-ea"/>
                          <a:cs typeface="+mn-cs"/>
                        </a:rPr>
                        <a:t>(n)</a:t>
                      </a:r>
                      <a:r>
                        <a:rPr lang="en-GB" sz="700" b="0" kern="1200" dirty="0">
                          <a:solidFill>
                            <a:schemeClr val="tx1"/>
                          </a:solidFill>
                          <a:latin typeface="Consolas" panose="020B0609020204030204" pitchFamily="49" charset="0"/>
                          <a:ea typeface="+mn-ea"/>
                          <a:cs typeface="+mn-cs"/>
                        </a:rPr>
                        <a:t> leer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primeros</a:t>
                      </a:r>
                      <a:r>
                        <a:rPr lang="en-GB" sz="700" b="0" kern="1200" dirty="0">
                          <a:solidFill>
                            <a:schemeClr val="tx1"/>
                          </a:solidFill>
                          <a:latin typeface="Consolas" panose="020B0609020204030204" pitchFamily="49" charset="0"/>
                          <a:ea typeface="+mn-ea"/>
                          <a:cs typeface="+mn-cs"/>
                        </a:rPr>
                        <a:t> n </a:t>
                      </a:r>
                      <a:r>
                        <a:rPr lang="en-GB" sz="700" b="0" kern="1200" dirty="0" err="1">
                          <a:solidFill>
                            <a:schemeClr val="tx1"/>
                          </a:solidFill>
                          <a:latin typeface="Consolas" panose="020B0609020204030204" pitchFamily="49" charset="0"/>
                          <a:ea typeface="+mn-ea"/>
                          <a:cs typeface="+mn-cs"/>
                        </a:rPr>
                        <a:t>caracteres</a:t>
                      </a:r>
                      <a:r>
                        <a:rPr lang="en-GB" sz="700" b="0" kern="1200" dirty="0">
                          <a:solidFill>
                            <a:schemeClr val="tx1"/>
                          </a:solidFill>
                          <a:latin typeface="Consolas" panose="020B0609020204030204" pitchFamily="49" charset="0"/>
                          <a:ea typeface="+mn-ea"/>
                          <a:cs typeface="+mn-cs"/>
                        </a:rPr>
                        <a:t> de un </a:t>
                      </a:r>
                      <a:r>
                        <a:rPr lang="en-GB" sz="700" b="0" kern="1200" dirty="0" err="1">
                          <a:solidFill>
                            <a:schemeClr val="tx1"/>
                          </a:solidFill>
                          <a:latin typeface="Consolas" panose="020B0609020204030204" pitchFamily="49" charset="0"/>
                          <a:ea typeface="+mn-ea"/>
                          <a:cs typeface="+mn-cs"/>
                        </a:rPr>
                        <a:t>archivo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i="0" kern="1200" dirty="0">
                          <a:solidFill>
                            <a:schemeClr val="tx1"/>
                          </a:solidFill>
                          <a:highlight>
                            <a:srgbClr val="FFFF00"/>
                          </a:highlight>
                          <a:latin typeface="Consolas" panose="020B0609020204030204" pitchFamily="49" charset="0"/>
                          <a:ea typeface="+mn-ea"/>
                          <a:cs typeface="+mn-cs"/>
                        </a:rPr>
                        <a:t>variable = </a:t>
                      </a:r>
                      <a:r>
                        <a:rPr lang="en-GB" sz="700" b="1" i="0" kern="1200" dirty="0" err="1">
                          <a:solidFill>
                            <a:schemeClr val="tx1"/>
                          </a:solidFill>
                          <a:highlight>
                            <a:srgbClr val="FFFF00"/>
                          </a:highlight>
                          <a:latin typeface="Consolas" panose="020B0609020204030204" pitchFamily="49" charset="0"/>
                          <a:ea typeface="+mn-ea"/>
                          <a:cs typeface="+mn-cs"/>
                        </a:rPr>
                        <a:t>f.read</a:t>
                      </a:r>
                      <a:r>
                        <a:rPr lang="en-GB" sz="700" b="1" i="0"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a:t>
                      </a:r>
                      <a:r>
                        <a:rPr lang="en-GB" sz="700" b="0" kern="1200" dirty="0">
                          <a:solidFill>
                            <a:schemeClr val="tx1"/>
                          </a:solidFill>
                          <a:latin typeface="Consolas" panose="020B0609020204030204" pitchFamily="49" charset="0"/>
                          <a:ea typeface="+mn-ea"/>
                          <a:cs typeface="+mn-cs"/>
                        </a:rPr>
                        <a:t> del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(o n </a:t>
                      </a:r>
                      <a:r>
                        <a:rPr lang="en-GB" sz="700" b="0" kern="1200" dirty="0" err="1">
                          <a:solidFill>
                            <a:schemeClr val="tx1"/>
                          </a:solidFill>
                          <a:latin typeface="Consolas" panose="020B0609020204030204" pitchFamily="49" charset="0"/>
                          <a:ea typeface="+mn-ea"/>
                          <a:cs typeface="+mn-cs"/>
                        </a:rPr>
                        <a:t>caracteres</a:t>
                      </a:r>
                      <a:r>
                        <a:rPr lang="en-GB" sz="700" b="0" kern="1200" dirty="0">
                          <a:solidFill>
                            <a:schemeClr val="tx1"/>
                          </a:solidFill>
                          <a:latin typeface="Consolas" panose="020B0609020204030204" pitchFamily="49" charset="0"/>
                          <a:ea typeface="+mn-ea"/>
                          <a:cs typeface="+mn-cs"/>
                        </a:rPr>
                        <a:t> de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un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f.readline</a:t>
                      </a:r>
                      <a:r>
                        <a:rPr lang="en-GB" sz="700" b="1" kern="1200" dirty="0">
                          <a:solidFill>
                            <a:schemeClr val="tx1"/>
                          </a:solidFill>
                          <a:highlight>
                            <a:srgbClr val="FFFF00"/>
                          </a:highlight>
                          <a:latin typeface="Consolas" panose="020B0609020204030204" pitchFamily="49" charset="0"/>
                          <a:ea typeface="+mn-ea"/>
                          <a:cs typeface="+mn-cs"/>
                        </a:rPr>
                        <a:t>(n)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defecto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a:t>
                      </a:r>
                      <a:r>
                        <a:rPr lang="en-GB" sz="700" b="0" kern="1200" dirty="0">
                          <a:solidFill>
                            <a:schemeClr val="tx1"/>
                          </a:solidFill>
                          <a:latin typeface="Consolas" panose="020B0609020204030204" pitchFamily="49" charset="0"/>
                          <a:ea typeface="+mn-ea"/>
                          <a:cs typeface="+mn-cs"/>
                        </a:rPr>
                        <a:t> o n </a:t>
                      </a:r>
                      <a:r>
                        <a:rPr lang="en-GB" sz="700" b="0" kern="1200" dirty="0" err="1">
                          <a:solidFill>
                            <a:schemeClr val="tx1"/>
                          </a:solidFill>
                          <a:latin typeface="Consolas" panose="020B0609020204030204" pitchFamily="49" charset="0"/>
                          <a:ea typeface="+mn-ea"/>
                          <a:cs typeface="+mn-cs"/>
                        </a:rPr>
                        <a:t>lineas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f.readlines</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todas</a:t>
                      </a:r>
                      <a:r>
                        <a:rPr lang="en-GB" sz="700" b="0" kern="1200" dirty="0">
                          <a:solidFill>
                            <a:schemeClr val="tx1"/>
                          </a:solidFill>
                          <a:latin typeface="Consolas" panose="020B0609020204030204" pitchFamily="49" charset="0"/>
                          <a:ea typeface="+mn-ea"/>
                          <a:cs typeface="+mn-cs"/>
                        </a:rPr>
                        <a:t> las </a:t>
                      </a:r>
                      <a:r>
                        <a:rPr lang="en-GB" sz="700" b="0" kern="1200" dirty="0" err="1">
                          <a:solidFill>
                            <a:schemeClr val="tx1"/>
                          </a:solidFill>
                          <a:latin typeface="Consolas" panose="020B0609020204030204" pitchFamily="49" charset="0"/>
                          <a:ea typeface="+mn-ea"/>
                          <a:cs typeface="+mn-cs"/>
                        </a:rPr>
                        <a:t>lineas</a:t>
                      </a:r>
                      <a:r>
                        <a:rPr lang="en-GB" sz="700" b="0" kern="1200" dirty="0">
                          <a:solidFill>
                            <a:schemeClr val="tx1"/>
                          </a:solidFill>
                          <a:latin typeface="Consolas" panose="020B0609020204030204" pitchFamily="49" charset="0"/>
                          <a:ea typeface="+mn-ea"/>
                          <a:cs typeface="+mn-cs"/>
                        </a:rPr>
                        <a:t> del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cada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a:t>
                      </a:r>
                      <a:r>
                        <a:rPr lang="en-GB" sz="700" b="0" kern="1200" dirty="0">
                          <a:solidFill>
                            <a:schemeClr val="tx1"/>
                          </a:solidFill>
                          <a:latin typeface="Consolas" panose="020B0609020204030204" pitchFamily="49" charset="0"/>
                          <a:ea typeface="+mn-ea"/>
                          <a:cs typeface="+mn-cs"/>
                        </a:rPr>
                        <a:t> es un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usa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vacio</a:t>
                      </a:r>
                      <a:r>
                        <a:rPr lang="en-GB" sz="700" b="0" kern="1200" dirty="0">
                          <a:solidFill>
                            <a:schemeClr val="tx1"/>
                          </a:solidFill>
                          <a:latin typeface="Consolas" panose="020B0609020204030204" pitchFamily="49" charset="0"/>
                          <a:ea typeface="+mn-ea"/>
                          <a:cs typeface="+mn-cs"/>
                        </a:rPr>
                        <a:t> sin n y </a:t>
                      </a:r>
                      <a:r>
                        <a:rPr lang="en-GB" sz="700" b="0" kern="1200" dirty="0" err="1">
                          <a:solidFill>
                            <a:schemeClr val="tx1"/>
                          </a:solidFill>
                          <a:latin typeface="Consolas" panose="020B0609020204030204" pitchFamily="49" charset="0"/>
                          <a:ea typeface="+mn-ea"/>
                          <a:cs typeface="+mn-cs"/>
                        </a:rPr>
                        <a:t>list_name</a:t>
                      </a:r>
                      <a:r>
                        <a:rPr lang="en-GB" sz="700" b="0" kern="1200" dirty="0">
                          <a:solidFill>
                            <a:schemeClr val="tx1"/>
                          </a:solidFill>
                          <a:latin typeface="Consolas" panose="020B0609020204030204" pitchFamily="49" charset="0"/>
                          <a:ea typeface="+mn-ea"/>
                          <a:cs typeface="+mn-cs"/>
                        </a:rPr>
                        <a:t>[x:] para </a:t>
                      </a:r>
                      <a:r>
                        <a:rPr lang="en-GB" sz="700" b="0" kern="1200" dirty="0" err="1">
                          <a:solidFill>
                            <a:schemeClr val="tx1"/>
                          </a:solidFill>
                          <a:latin typeface="Consolas" panose="020B0609020204030204" pitchFamily="49" charset="0"/>
                          <a:ea typeface="+mn-ea"/>
                          <a:cs typeface="+mn-cs"/>
                        </a:rPr>
                        <a:t>seleccionar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especificas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Escribir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en</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ficheros</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with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“w”) as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f.write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Texto</a:t>
                      </a:r>
                      <a:r>
                        <a:rPr lang="en-GB" sz="700" b="1" kern="1200" dirty="0">
                          <a:solidFill>
                            <a:schemeClr val="tx1"/>
                          </a:solidFill>
                          <a:highlight>
                            <a:srgbClr val="FFFF00"/>
                          </a:highlight>
                          <a:latin typeface="Consolas" panose="020B0609020204030204" pitchFamily="49" charset="0"/>
                          <a:ea typeface="+mn-ea"/>
                          <a:cs typeface="+mn-cs"/>
                        </a:rPr>
                        <a:t> que </a:t>
                      </a:r>
                      <a:r>
                        <a:rPr lang="en-GB" sz="700" b="1" kern="1200" dirty="0" err="1">
                          <a:solidFill>
                            <a:schemeClr val="tx1"/>
                          </a:solidFill>
                          <a:highlight>
                            <a:srgbClr val="FFFF00"/>
                          </a:highlight>
                          <a:latin typeface="Consolas" panose="020B0609020204030204" pitchFamily="49" charset="0"/>
                          <a:ea typeface="+mn-ea"/>
                          <a:cs typeface="+mn-cs"/>
                        </a:rPr>
                        <a:t>va</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en</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el</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fichero</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escribir</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with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“a”) as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f.write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Texto</a:t>
                      </a:r>
                      <a:r>
                        <a:rPr lang="en-GB" sz="700" b="1" kern="1200" dirty="0">
                          <a:solidFill>
                            <a:schemeClr val="tx1"/>
                          </a:solidFill>
                          <a:highlight>
                            <a:srgbClr val="FFFF00"/>
                          </a:highlight>
                          <a:latin typeface="Consolas" panose="020B0609020204030204" pitchFamily="49" charset="0"/>
                          <a:ea typeface="+mn-ea"/>
                          <a:cs typeface="+mn-cs"/>
                        </a:rPr>
                        <a:t> que </a:t>
                      </a:r>
                      <a:r>
                        <a:rPr lang="en-GB" sz="700" b="1" kern="1200" dirty="0" err="1">
                          <a:solidFill>
                            <a:schemeClr val="tx1"/>
                          </a:solidFill>
                          <a:highlight>
                            <a:srgbClr val="FFFF00"/>
                          </a:highlight>
                          <a:latin typeface="Consolas" panose="020B0609020204030204" pitchFamily="49" charset="0"/>
                          <a:ea typeface="+mn-ea"/>
                          <a:cs typeface="+mn-cs"/>
                        </a:rPr>
                        <a:t>va</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en</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el</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fichero</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texto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f.writelines</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texto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endParaRPr lang="en-GB"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805054283"/>
                  </a:ext>
                </a:extLst>
              </a:tr>
            </a:tbl>
          </a:graphicData>
        </a:graphic>
      </p:graphicFrame>
      <p:graphicFrame>
        <p:nvGraphicFramePr>
          <p:cNvPr id="2" name="Table 1">
            <a:extLst>
              <a:ext uri="{FF2B5EF4-FFF2-40B4-BE49-F238E27FC236}">
                <a16:creationId xmlns:a16="http://schemas.microsoft.com/office/drawing/2014/main" id="{75EE9721-6AE8-43FD-0793-75A35C8FB7F0}"/>
              </a:ext>
            </a:extLst>
          </p:cNvPr>
          <p:cNvGraphicFramePr>
            <a:graphicFrameLocks noGrp="1"/>
          </p:cNvGraphicFramePr>
          <p:nvPr>
            <p:extLst>
              <p:ext uri="{D42A27DB-BD31-4B8C-83A1-F6EECF244321}">
                <p14:modId xmlns:p14="http://schemas.microsoft.com/office/powerpoint/2010/main" val="3957802878"/>
              </p:ext>
            </p:extLst>
          </p:nvPr>
        </p:nvGraphicFramePr>
        <p:xfrm>
          <a:off x="8353463" y="-1"/>
          <a:ext cx="3023375" cy="8095125"/>
        </p:xfrm>
        <a:graphic>
          <a:graphicData uri="http://schemas.openxmlformats.org/drawingml/2006/table">
            <a:tbl>
              <a:tblPr firstRow="1" bandRow="1">
                <a:tableStyleId>{17292A2E-F333-43FB-9621-5CBBE7FDCDCB}</a:tableStyleId>
              </a:tblPr>
              <a:tblGrid>
                <a:gridCol w="3023375">
                  <a:extLst>
                    <a:ext uri="{9D8B030D-6E8A-4147-A177-3AD203B41FA5}">
                      <a16:colId xmlns:a16="http://schemas.microsoft.com/office/drawing/2014/main" val="406348464"/>
                    </a:ext>
                  </a:extLst>
                </a:gridCol>
              </a:tblGrid>
              <a:tr h="253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dirty="0" err="1">
                          <a:ln>
                            <a:noFill/>
                          </a:ln>
                          <a:solidFill>
                            <a:prstClr val="black"/>
                          </a:solidFill>
                          <a:effectLst/>
                          <a:uLnTx/>
                          <a:uFillTx/>
                          <a:latin typeface="+mn-lt"/>
                          <a:ea typeface="+mn-ea"/>
                          <a:cs typeface="+mn-cs"/>
                        </a:rPr>
                        <a:t>Ficheros</a:t>
                      </a:r>
                      <a:r>
                        <a:rPr kumimoji="0" lang="en-AU" sz="1100" b="1" i="0" u="none" strike="noStrike" kern="1200" cap="none" spc="0" normalizeH="0" baseline="0" dirty="0">
                          <a:ln>
                            <a:noFill/>
                          </a:ln>
                          <a:solidFill>
                            <a:prstClr val="black"/>
                          </a:solidFill>
                          <a:effectLst/>
                          <a:uLnTx/>
                          <a:uFillTx/>
                          <a:latin typeface="+mn-lt"/>
                          <a:ea typeface="+mn-ea"/>
                          <a:cs typeface="+mn-cs"/>
                        </a:rPr>
                        <a:t> xml</a:t>
                      </a:r>
                      <a:endParaRPr kumimoji="0" lang="en-GB" sz="1100" b="1" i="0" u="none" strike="noStrike" kern="1200" cap="none" spc="0" normalizeH="0" baseline="0" dirty="0">
                        <a:ln>
                          <a:noFill/>
                        </a:ln>
                        <a:solidFill>
                          <a:prstClr val="black"/>
                        </a:solidFill>
                        <a:effectLst/>
                        <a:uLnTx/>
                        <a:uFillTx/>
                        <a:latin typeface="+mn-lt"/>
                        <a:ea typeface="+mn-ea"/>
                        <a:cs typeface="+mn-cs"/>
                      </a:endParaRP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59266633"/>
                  </a:ext>
                </a:extLst>
              </a:tr>
              <a:tr h="20114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import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xml.etree.ElementTree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as ET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importa la librería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xml</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variable_tree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ET.parse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(‘ruta/archivo.xml’)</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abre el archivo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variable_tree.getroot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saca el elemento que envuelve todo (el elemento raíz) en una lista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root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atributo1=“valor” atributo2=valor&gt;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subchild_tag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 elemento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subchild_tag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root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el nombre del tag del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raiz</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variable_root.attrib</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devuelve los atributos del fichero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variable_root.find</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(“tag”).</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find</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childtag</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text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la primera ocasión en que el tag de un elemento coincida con el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string</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variable_root.findall</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(“tag”).</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findall</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childtag</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text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todos los elementos cuyos tag coincide</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805054283"/>
                  </a:ext>
                </a:extLst>
              </a:tr>
              <a:tr h="2655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mn-lt"/>
                          <a:ea typeface="+mn-ea"/>
                          <a:cs typeface="+mn-cs"/>
                        </a:rPr>
                        <a:t>MySQL Connector/Python</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033264313"/>
                  </a:ext>
                </a:extLst>
              </a:tr>
              <a:tr h="5564591">
                <a:tc>
                  <a:txBody>
                    <a:body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Conectar a una base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import</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mysql.connector</a:t>
                      </a:r>
                      <a:r>
                        <a:rPr lang="es-ES" sz="700" b="1" kern="1200" dirty="0">
                          <a:solidFill>
                            <a:schemeClr val="tx1"/>
                          </a:solidFill>
                          <a:highlight>
                            <a:srgbClr val="FFFF00"/>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para importar MySQL </a:t>
                      </a:r>
                      <a:r>
                        <a:rPr lang="es-ES" sz="700" b="0" kern="1200" dirty="0" err="1">
                          <a:solidFill>
                            <a:schemeClr val="tx1"/>
                          </a:solidFill>
                          <a:latin typeface="Consolas" panose="020B0609020204030204" pitchFamily="49" charset="0"/>
                          <a:ea typeface="+mn-ea"/>
                          <a:cs typeface="+mn-cs"/>
                        </a:rPr>
                        <a:t>Connector</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kern="1200" dirty="0">
                          <a:solidFill>
                            <a:schemeClr val="tx1"/>
                          </a:solidFill>
                          <a:latin typeface="Consolas" panose="020B0609020204030204" pitchFamily="49" charset="0"/>
                          <a:ea typeface="+mn-ea"/>
                          <a:cs typeface="+mn-cs"/>
                        </a:rPr>
                        <a:t>pip install </a:t>
                      </a:r>
                      <a:r>
                        <a:rPr lang="en-GB" sz="700" b="0" kern="1200" dirty="0" err="1">
                          <a:solidFill>
                            <a:schemeClr val="tx1"/>
                          </a:solidFill>
                          <a:latin typeface="Consolas" panose="020B0609020204030204" pitchFamily="49" charset="0"/>
                          <a:ea typeface="+mn-ea"/>
                          <a:cs typeface="+mn-cs"/>
                        </a:rPr>
                        <a:t>mysql</a:t>
                      </a:r>
                      <a:r>
                        <a:rPr lang="en-GB" sz="700" b="0" kern="1200" dirty="0">
                          <a:solidFill>
                            <a:schemeClr val="tx1"/>
                          </a:solidFill>
                          <a:latin typeface="Consolas" panose="020B0609020204030204" pitchFamily="49" charset="0"/>
                          <a:ea typeface="+mn-ea"/>
                          <a:cs typeface="+mn-cs"/>
                        </a:rPr>
                        <a:t>-connector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kern="1200" dirty="0">
                          <a:solidFill>
                            <a:schemeClr val="tx1"/>
                          </a:solidFill>
                          <a:latin typeface="Consolas" panose="020B0609020204030204" pitchFamily="49" charset="0"/>
                          <a:ea typeface="+mn-ea"/>
                          <a:cs typeface="+mn-cs"/>
                        </a:rPr>
                        <a:t>pip install </a:t>
                      </a:r>
                      <a:r>
                        <a:rPr lang="en-GB" sz="700" b="0" kern="1200" dirty="0" err="1">
                          <a:solidFill>
                            <a:schemeClr val="tx1"/>
                          </a:solidFill>
                          <a:latin typeface="Consolas" panose="020B0609020204030204" pitchFamily="49" charset="0"/>
                          <a:ea typeface="+mn-ea"/>
                          <a:cs typeface="+mn-cs"/>
                        </a:rPr>
                        <a:t>mysql</a:t>
                      </a:r>
                      <a:r>
                        <a:rPr lang="en-GB" sz="700" b="0" kern="1200" dirty="0">
                          <a:solidFill>
                            <a:schemeClr val="tx1"/>
                          </a:solidFill>
                          <a:latin typeface="Consolas" panose="020B0609020204030204" pitchFamily="49" charset="0"/>
                          <a:ea typeface="+mn-ea"/>
                          <a:cs typeface="+mn-cs"/>
                        </a:rPr>
                        <a:t>-connector-Python</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connect</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para conectar a una base de datos:</a:t>
                      </a: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variable_cnx</a:t>
                      </a:r>
                      <a:r>
                        <a:rPr lang="es-ES" sz="700" b="1" kern="1200" dirty="0">
                          <a:solidFill>
                            <a:schemeClr val="tx1"/>
                          </a:solidFill>
                          <a:highlight>
                            <a:srgbClr val="FFFF00"/>
                          </a:highlight>
                          <a:latin typeface="Consolas" panose="020B0609020204030204" pitchFamily="49" charset="0"/>
                          <a:ea typeface="+mn-ea"/>
                          <a:cs typeface="+mn-cs"/>
                        </a:rPr>
                        <a:t> = </a:t>
                      </a:r>
                      <a:r>
                        <a:rPr lang="es-ES" sz="700" b="1" kern="1200" dirty="0" err="1">
                          <a:solidFill>
                            <a:schemeClr val="tx1"/>
                          </a:solidFill>
                          <a:highlight>
                            <a:srgbClr val="FFFF00"/>
                          </a:highlight>
                          <a:latin typeface="Consolas" panose="020B0609020204030204" pitchFamily="49" charset="0"/>
                          <a:ea typeface="+mn-ea"/>
                          <a:cs typeface="+mn-cs"/>
                        </a:rPr>
                        <a:t>mysql.connector.connect</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user</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root</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password</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AlumnaAdalab</a:t>
                      </a:r>
                      <a:r>
                        <a:rPr lang="es-ES" sz="700" b="1" kern="1200" dirty="0">
                          <a:solidFill>
                            <a:schemeClr val="tx1"/>
                          </a:solidFill>
                          <a:highlight>
                            <a:srgbClr val="FFFF00"/>
                          </a:highlight>
                          <a:latin typeface="Consolas" panose="020B0609020204030204" pitchFamily="49" charset="0"/>
                          <a:ea typeface="+mn-ea"/>
                          <a:cs typeface="+mn-cs"/>
                        </a:rPr>
                        <a:t>’, host='127.0.0.1’, </a:t>
                      </a:r>
                      <a:r>
                        <a:rPr lang="es-ES" sz="700" b="1" kern="1200" dirty="0" err="1">
                          <a:solidFill>
                            <a:schemeClr val="tx1"/>
                          </a:solidFill>
                          <a:highlight>
                            <a:srgbClr val="FFFF00"/>
                          </a:highlight>
                          <a:latin typeface="Consolas" panose="020B0609020204030204" pitchFamily="49" charset="0"/>
                          <a:ea typeface="+mn-ea"/>
                          <a:cs typeface="+mn-cs"/>
                        </a:rPr>
                        <a:t>database</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nombre_BBDD</a:t>
                      </a:r>
                      <a:r>
                        <a:rPr lang="es-ES" sz="700" b="1" kern="1200" dirty="0">
                          <a:solidFill>
                            <a:schemeClr val="tx1"/>
                          </a:solidFill>
                          <a:highlight>
                            <a:srgbClr val="FFFF00"/>
                          </a:highlight>
                          <a:latin typeface="Consolas" panose="020B0609020204030204" pitchFamily="49" charset="0"/>
                          <a:ea typeface="+mn-ea"/>
                          <a:cs typeface="+mn-cs"/>
                        </a:rPr>
                        <a:t>’)</a:t>
                      </a: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GB" sz="700" b="1" kern="1200" dirty="0">
                          <a:solidFill>
                            <a:schemeClr val="tx1"/>
                          </a:solidFill>
                          <a:highlight>
                            <a:srgbClr val="FFFF00"/>
                          </a:highlight>
                          <a:latin typeface="Consolas" panose="020B0609020204030204" pitchFamily="49" charset="0"/>
                          <a:ea typeface="+mn-ea"/>
                          <a:cs typeface="+mn-cs"/>
                        </a:rPr>
                        <a:t>from </a:t>
                      </a:r>
                      <a:r>
                        <a:rPr lang="en-GB" sz="700" b="1" kern="1200" dirty="0" err="1">
                          <a:solidFill>
                            <a:schemeClr val="tx1"/>
                          </a:solidFill>
                          <a:highlight>
                            <a:srgbClr val="FFFF00"/>
                          </a:highlight>
                          <a:latin typeface="Consolas" panose="020B0609020204030204" pitchFamily="49" charset="0"/>
                          <a:ea typeface="+mn-ea"/>
                          <a:cs typeface="+mn-cs"/>
                        </a:rPr>
                        <a:t>mysql.connector</a:t>
                      </a:r>
                      <a:r>
                        <a:rPr lang="en-GB" sz="700" b="1" kern="1200" dirty="0">
                          <a:solidFill>
                            <a:schemeClr val="tx1"/>
                          </a:solidFill>
                          <a:highlight>
                            <a:srgbClr val="FFFF00"/>
                          </a:highlight>
                          <a:latin typeface="Consolas" panose="020B0609020204030204" pitchFamily="49" charset="0"/>
                          <a:ea typeface="+mn-ea"/>
                          <a:cs typeface="+mn-cs"/>
                        </a:rPr>
                        <a:t> import </a:t>
                      </a:r>
                      <a:r>
                        <a:rPr lang="en-GB" sz="700" b="1" kern="1200" dirty="0" err="1">
                          <a:solidFill>
                            <a:schemeClr val="tx1"/>
                          </a:solidFill>
                          <a:highlight>
                            <a:srgbClr val="FFFF00"/>
                          </a:highlight>
                          <a:latin typeface="Consolas" panose="020B0609020204030204" pitchFamily="49" charset="0"/>
                          <a:ea typeface="+mn-ea"/>
                          <a:cs typeface="+mn-cs"/>
                        </a:rPr>
                        <a:t>errorcode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importar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errores</a:t>
                      </a:r>
                      <a:endParaRPr lang="en-GB" sz="700" b="0" kern="1200" dirty="0">
                        <a:solidFill>
                          <a:schemeClr val="tx1"/>
                        </a:solidFill>
                        <a:latin typeface="Consolas" panose="020B0609020204030204" pitchFamily="49" charset="0"/>
                        <a:ea typeface="+mn-ea"/>
                        <a:cs typeface="+mn-cs"/>
                      </a:endParaRP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mysql.connector.Error</a:t>
                      </a:r>
                      <a:r>
                        <a:rPr lang="es-ES" sz="700" b="1" kern="1200" dirty="0">
                          <a:solidFill>
                            <a:schemeClr val="tx1"/>
                          </a:solidFill>
                          <a:highlight>
                            <a:srgbClr val="FFFF00"/>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se puede usar en un try/</a:t>
                      </a:r>
                      <a:r>
                        <a:rPr lang="es-ES" sz="700" b="0" kern="1200" dirty="0" err="1">
                          <a:solidFill>
                            <a:schemeClr val="tx1"/>
                          </a:solidFill>
                          <a:latin typeface="Consolas" panose="020B0609020204030204" pitchFamily="49" charset="0"/>
                          <a:ea typeface="+mn-ea"/>
                          <a:cs typeface="+mn-cs"/>
                        </a:rPr>
                        <a:t>except</a:t>
                      </a:r>
                      <a:endParaRPr lang="es-ES" sz="700" b="0" kern="1200" dirty="0">
                        <a:solidFill>
                          <a:schemeClr val="tx1"/>
                        </a:solidFill>
                        <a:latin typeface="Consolas" panose="020B0609020204030204" pitchFamily="49" charset="0"/>
                        <a:ea typeface="+mn-ea"/>
                        <a:cs typeface="+mn-cs"/>
                      </a:endParaRP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cnx.close</a:t>
                      </a:r>
                      <a:r>
                        <a:rPr lang="es-ES" sz="700" b="1" kern="1200" dirty="0">
                          <a:solidFill>
                            <a:schemeClr val="tx1"/>
                          </a:solidFill>
                          <a:highlight>
                            <a:srgbClr val="FFFF00"/>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desconectar de la base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Realizar </a:t>
                      </a:r>
                      <a:r>
                        <a:rPr kumimoji="0" lang="es-ES" sz="900" b="1" i="0" u="none" strike="noStrike" kern="1200" cap="none" spc="0" normalizeH="0" baseline="0" dirty="0" err="1">
                          <a:ln>
                            <a:noFill/>
                          </a:ln>
                          <a:solidFill>
                            <a:prstClr val="black"/>
                          </a:solidFill>
                          <a:effectLst/>
                          <a:uLnTx/>
                          <a:uFillTx/>
                          <a:latin typeface="+mn-lt"/>
                          <a:ea typeface="+mn-ea"/>
                          <a:cs typeface="+mn-cs"/>
                        </a:rPr>
                        <a:t>queries</a:t>
                      </a:r>
                      <a:r>
                        <a:rPr kumimoji="0" lang="es-ES" sz="900" b="1" i="0" u="none" strike="noStrike" kern="1200" cap="none" spc="0" normalizeH="0" baseline="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a:t>
                      </a:r>
                      <a:r>
                        <a:rPr lang="es-ES" sz="700" b="1" kern="1200" dirty="0">
                          <a:solidFill>
                            <a:schemeClr val="tx1"/>
                          </a:solidFill>
                          <a:highlight>
                            <a:srgbClr val="FFFF00"/>
                          </a:highlight>
                          <a:latin typeface="Consolas" panose="020B0609020204030204" pitchFamily="49" charset="0"/>
                          <a:ea typeface="+mn-ea"/>
                          <a:cs typeface="+mn-cs"/>
                        </a:rPr>
                        <a:t> = </a:t>
                      </a:r>
                      <a:r>
                        <a:rPr lang="es-ES" sz="700" b="1" kern="1200" dirty="0" err="1">
                          <a:solidFill>
                            <a:schemeClr val="tx1"/>
                          </a:solidFill>
                          <a:highlight>
                            <a:srgbClr val="FFFF00"/>
                          </a:highlight>
                          <a:latin typeface="Consolas" panose="020B0609020204030204" pitchFamily="49" charset="0"/>
                          <a:ea typeface="+mn-ea"/>
                          <a:cs typeface="+mn-cs"/>
                        </a:rPr>
                        <a:t>cnx.cursor</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crear el objeto cursor que nos permite comunicar con la base de datos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variable_cursor.close</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desconectar el cursor</a:t>
                      </a:r>
                      <a:endParaRPr lang="es-ES" sz="700" b="0"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variable_query</a:t>
                      </a:r>
                      <a:r>
                        <a:rPr lang="es-ES" sz="700" b="1" kern="1200" dirty="0">
                          <a:solidFill>
                            <a:schemeClr val="tx1"/>
                          </a:solidFill>
                          <a:highlight>
                            <a:srgbClr val="FFFF00"/>
                          </a:highlight>
                          <a:latin typeface="Consolas" panose="020B0609020204030204" pitchFamily="49" charset="0"/>
                          <a:ea typeface="+mn-ea"/>
                          <a:cs typeface="+mn-cs"/>
                        </a:rPr>
                        <a:t> = (“SQL </a:t>
                      </a:r>
                      <a:r>
                        <a:rPr lang="es-ES" sz="700" b="1" kern="1200" dirty="0" err="1">
                          <a:solidFill>
                            <a:schemeClr val="tx1"/>
                          </a:solidFill>
                          <a:highlight>
                            <a:srgbClr val="FFFF00"/>
                          </a:highlight>
                          <a:latin typeface="Consolas" panose="020B0609020204030204" pitchFamily="49" charset="0"/>
                          <a:ea typeface="+mn-ea"/>
                          <a:cs typeface="+mn-cs"/>
                        </a:rPr>
                        <a:t>Query</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guardar un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en un variable</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variable_query</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ejecutar el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devuelve una lista de tuplas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import</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sacar fechas en el formato AAAA-MM-DD</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datetime.date</a:t>
                      </a:r>
                      <a:r>
                        <a:rPr lang="es-ES" sz="700" b="1" kern="1200" dirty="0">
                          <a:solidFill>
                            <a:schemeClr val="tx1"/>
                          </a:solidFill>
                          <a:highlight>
                            <a:srgbClr val="FFFF00"/>
                          </a:highlight>
                          <a:latin typeface="Consolas" panose="020B0609020204030204" pitchFamily="49" charset="0"/>
                          <a:ea typeface="+mn-ea"/>
                          <a:cs typeface="+mn-cs"/>
                        </a:rPr>
                        <a:t>(AAAA, M, D)</a:t>
                      </a:r>
                      <a:r>
                        <a:rPr lang="es-ES" sz="700" b="0" kern="1200" dirty="0">
                          <a:solidFill>
                            <a:schemeClr val="tx1"/>
                          </a:solidFill>
                          <a:latin typeface="Consolas" panose="020B0609020204030204" pitchFamily="49" charset="0"/>
                          <a:ea typeface="+mn-ea"/>
                          <a:cs typeface="+mn-cs"/>
                        </a:rPr>
                        <a:t> devuelve el formato de fecha</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variable_query</a:t>
                      </a:r>
                      <a:r>
                        <a:rPr lang="es-ES" sz="700" b="1" kern="1200" dirty="0">
                          <a:solidFill>
                            <a:schemeClr val="tx1"/>
                          </a:solidFill>
                          <a:highlight>
                            <a:srgbClr val="FFFF00"/>
                          </a:highlight>
                          <a:latin typeface="Consolas" panose="020B0609020204030204" pitchFamily="49" charset="0"/>
                          <a:ea typeface="+mn-ea"/>
                          <a:cs typeface="+mn-cs"/>
                        </a:rPr>
                        <a:t> = “SQL </a:t>
                      </a:r>
                      <a:r>
                        <a:rPr lang="es-ES" sz="700" b="1" kern="1200" dirty="0" err="1">
                          <a:solidFill>
                            <a:schemeClr val="tx1"/>
                          </a:solidFill>
                          <a:highlight>
                            <a:srgbClr val="FFFF00"/>
                          </a:highlight>
                          <a:latin typeface="Consolas" panose="020B0609020204030204" pitchFamily="49" charset="0"/>
                          <a:ea typeface="+mn-ea"/>
                          <a:cs typeface="+mn-cs"/>
                        </a:rPr>
                        <a:t>Query</a:t>
                      </a:r>
                      <a:r>
                        <a:rPr lang="es-ES" sz="700" b="1" kern="1200" dirty="0">
                          <a:solidFill>
                            <a:schemeClr val="tx1"/>
                          </a:solidFill>
                          <a:highlight>
                            <a:srgbClr val="FFFF00"/>
                          </a:highlight>
                          <a:latin typeface="Consolas" panose="020B0609020204030204" pitchFamily="49" charset="0"/>
                          <a:ea typeface="+mn-ea"/>
                          <a:cs typeface="+mn-cs"/>
                        </a:rPr>
                        <a:t>... %s AND %s”)</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dinamica</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query</a:t>
                      </a:r>
                      <a:r>
                        <a:rPr lang="es-ES" sz="700" b="1" kern="1200" dirty="0">
                          <a:solidFill>
                            <a:schemeClr val="tx1"/>
                          </a:solidFill>
                          <a:highlight>
                            <a:srgbClr val="FFFF00"/>
                          </a:highlight>
                          <a:latin typeface="Consolas" panose="020B0609020204030204" pitchFamily="49" charset="0"/>
                          <a:ea typeface="+mn-ea"/>
                          <a:cs typeface="+mn-cs"/>
                        </a:rPr>
                        <a:t>, (variable1, variable2))</a:t>
                      </a:r>
                      <a:r>
                        <a:rPr lang="es-ES" sz="700" b="0" kern="1200" dirty="0">
                          <a:solidFill>
                            <a:schemeClr val="tx1"/>
                          </a:solidFill>
                          <a:latin typeface="Consolas" panose="020B0609020204030204" pitchFamily="49" charset="0"/>
                          <a:ea typeface="+mn-ea"/>
                          <a:cs typeface="+mn-cs"/>
                        </a:rPr>
                        <a:t> valores que van en lugar de los %s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DATABASES")</a:t>
                      </a:r>
                      <a:r>
                        <a:rPr lang="es-ES" sz="700" b="0" kern="1200" dirty="0">
                          <a:solidFill>
                            <a:schemeClr val="tx1"/>
                          </a:solidFill>
                          <a:latin typeface="Consolas" panose="020B0609020204030204" pitchFamily="49" charset="0"/>
                          <a:ea typeface="+mn-ea"/>
                          <a:cs typeface="+mn-cs"/>
                        </a:rPr>
                        <a:t> mostrar las BBDD</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TABLES")</a:t>
                      </a:r>
                      <a:r>
                        <a:rPr lang="es-ES" sz="700" b="0" kern="1200" dirty="0">
                          <a:solidFill>
                            <a:schemeClr val="tx1"/>
                          </a:solidFill>
                          <a:latin typeface="Consolas" panose="020B0609020204030204" pitchFamily="49" charset="0"/>
                          <a:ea typeface="+mn-ea"/>
                          <a:cs typeface="+mn-cs"/>
                        </a:rPr>
                        <a:t> mostrar las tablas de la BBDD indicado en la conexión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TABLES")</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COLUMNS FROM </a:t>
                      </a:r>
                      <a:r>
                        <a:rPr lang="es-ES" sz="700" b="1" kern="1200" dirty="0" err="1">
                          <a:solidFill>
                            <a:schemeClr val="tx1"/>
                          </a:solidFill>
                          <a:highlight>
                            <a:srgbClr val="FFFF00"/>
                          </a:highlight>
                          <a:latin typeface="Consolas" panose="020B0609020204030204" pitchFamily="49" charset="0"/>
                          <a:ea typeface="+mn-ea"/>
                          <a:cs typeface="+mn-cs"/>
                        </a:rPr>
                        <a:t>bbdd.table</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mostrar las columnas de la tabla especificada; hay que conectarse a la </a:t>
                      </a:r>
                      <a:r>
                        <a:rPr lang="es-ES" sz="700" b="0" kern="1200" dirty="0" err="1">
                          <a:solidFill>
                            <a:schemeClr val="tx1"/>
                          </a:solidFill>
                          <a:latin typeface="Consolas" panose="020B0609020204030204" pitchFamily="49" charset="0"/>
                          <a:ea typeface="+mn-ea"/>
                          <a:cs typeface="+mn-cs"/>
                        </a:rPr>
                        <a:t>bbdd</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information_schema</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Argumentos cursor:</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a:t>
                      </a:r>
                      <a:r>
                        <a:rPr lang="es-ES" sz="700" b="1" kern="1200" dirty="0">
                          <a:solidFill>
                            <a:schemeClr val="tx1"/>
                          </a:solidFill>
                          <a:highlight>
                            <a:srgbClr val="FFFF00"/>
                          </a:highlight>
                          <a:latin typeface="Consolas" panose="020B0609020204030204" pitchFamily="49" charset="0"/>
                          <a:ea typeface="+mn-ea"/>
                          <a:cs typeface="+mn-cs"/>
                        </a:rPr>
                        <a:t> = </a:t>
                      </a:r>
                      <a:r>
                        <a:rPr lang="es-ES" sz="700" b="1" kern="1200" dirty="0" err="1">
                          <a:solidFill>
                            <a:schemeClr val="tx1"/>
                          </a:solidFill>
                          <a:highlight>
                            <a:srgbClr val="FFFF00"/>
                          </a:highlight>
                          <a:latin typeface="Consolas" panose="020B0609020204030204" pitchFamily="49" charset="0"/>
                          <a:ea typeface="+mn-ea"/>
                          <a:cs typeface="+mn-cs"/>
                        </a:rPr>
                        <a:t>cnx.cursor</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arg</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value</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arg</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value</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buffered</a:t>
                      </a:r>
                      <a:r>
                        <a:rPr lang="es-ES" sz="700" b="1" kern="1200" dirty="0">
                          <a:solidFill>
                            <a:schemeClr val="tx1"/>
                          </a:solidFill>
                          <a:highlight>
                            <a:srgbClr val="FFFF00"/>
                          </a:highlight>
                          <a:latin typeface="Consolas" panose="020B0609020204030204" pitchFamily="49" charset="0"/>
                          <a:ea typeface="+mn-ea"/>
                          <a:cs typeface="+mn-cs"/>
                        </a:rPr>
                        <a:t>=True</a:t>
                      </a:r>
                      <a:r>
                        <a:rPr lang="es-ES" sz="700" b="0" kern="1200" dirty="0">
                          <a:solidFill>
                            <a:schemeClr val="tx1"/>
                          </a:solidFill>
                          <a:latin typeface="Consolas" panose="020B0609020204030204" pitchFamily="49" charset="0"/>
                          <a:ea typeface="+mn-ea"/>
                          <a:cs typeface="+mn-cs"/>
                        </a:rPr>
                        <a:t> devuelve todas las filas de la </a:t>
                      </a:r>
                      <a:r>
                        <a:rPr lang="es-ES" sz="700" b="0" kern="1200" dirty="0" err="1">
                          <a:solidFill>
                            <a:schemeClr val="tx1"/>
                          </a:solidFill>
                          <a:latin typeface="Consolas" panose="020B0609020204030204" pitchFamily="49" charset="0"/>
                          <a:ea typeface="+mn-ea"/>
                          <a:cs typeface="+mn-cs"/>
                        </a:rPr>
                        <a:t>bbdd</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raw=True</a:t>
                      </a:r>
                      <a:r>
                        <a:rPr lang="es-ES" sz="700" b="0" kern="1200" dirty="0">
                          <a:solidFill>
                            <a:schemeClr val="tx1"/>
                          </a:solidFill>
                          <a:latin typeface="Consolas" panose="020B0609020204030204" pitchFamily="49" charset="0"/>
                          <a:ea typeface="+mn-ea"/>
                          <a:cs typeface="+mn-cs"/>
                        </a:rPr>
                        <a:t> el cursor no realizará las conversiones automáticas entre tipos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dictionary</a:t>
                      </a:r>
                      <a:r>
                        <a:rPr lang="es-ES" sz="700" b="1" kern="1200" dirty="0">
                          <a:solidFill>
                            <a:schemeClr val="tx1"/>
                          </a:solidFill>
                          <a:highlight>
                            <a:srgbClr val="FFFF00"/>
                          </a:highlight>
                          <a:latin typeface="Consolas" panose="020B0609020204030204" pitchFamily="49" charset="0"/>
                          <a:ea typeface="+mn-ea"/>
                          <a:cs typeface="+mn-cs"/>
                        </a:rPr>
                        <a:t>=True</a:t>
                      </a:r>
                      <a:r>
                        <a:rPr lang="es-ES" sz="700" b="0" kern="1200" dirty="0">
                          <a:solidFill>
                            <a:schemeClr val="tx1"/>
                          </a:solidFill>
                          <a:latin typeface="Consolas" panose="020B0609020204030204" pitchFamily="49" charset="0"/>
                          <a:ea typeface="+mn-ea"/>
                          <a:cs typeface="+mn-cs"/>
                        </a:rPr>
                        <a:t> devuelve las filas como diccionarios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named_tuple</a:t>
                      </a:r>
                      <a:r>
                        <a:rPr lang="es-ES" sz="700" b="1" kern="1200" dirty="0">
                          <a:solidFill>
                            <a:schemeClr val="tx1"/>
                          </a:solidFill>
                          <a:highlight>
                            <a:srgbClr val="FFFF00"/>
                          </a:highlight>
                          <a:latin typeface="Consolas" panose="020B0609020204030204" pitchFamily="49" charset="0"/>
                          <a:ea typeface="+mn-ea"/>
                          <a:cs typeface="+mn-cs"/>
                        </a:rPr>
                        <a:t>=True</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devuelve las filas como </a:t>
                      </a:r>
                      <a:r>
                        <a:rPr lang="es-ES" sz="700" b="0" kern="1200" dirty="0" err="1">
                          <a:solidFill>
                            <a:schemeClr val="tx1"/>
                          </a:solidFill>
                          <a:latin typeface="Consolas" panose="020B0609020204030204" pitchFamily="49" charset="0"/>
                          <a:ea typeface="+mn-ea"/>
                          <a:cs typeface="+mn-cs"/>
                        </a:rPr>
                        <a:t>named</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tuples</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cursor_class</a:t>
                      </a:r>
                      <a:r>
                        <a:rPr lang="es-ES" sz="700" b="0" kern="1200" dirty="0">
                          <a:solidFill>
                            <a:schemeClr val="tx1"/>
                          </a:solidFill>
                          <a:latin typeface="Consolas" panose="020B0609020204030204" pitchFamily="49" charset="0"/>
                          <a:ea typeface="+mn-ea"/>
                          <a:cs typeface="+mn-cs"/>
                        </a:rPr>
                        <a:t> un argumento que se puede usar para indicar que subclase queremos usar para instanciar el nuevo cursor</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853054903"/>
                  </a:ext>
                </a:extLst>
              </a:tr>
            </a:tbl>
          </a:graphicData>
        </a:graphic>
      </p:graphicFrame>
      <p:graphicFrame>
        <p:nvGraphicFramePr>
          <p:cNvPr id="3" name="Table 2">
            <a:extLst>
              <a:ext uri="{FF2B5EF4-FFF2-40B4-BE49-F238E27FC236}">
                <a16:creationId xmlns:a16="http://schemas.microsoft.com/office/drawing/2014/main" id="{13FD9CAD-87F7-EF3E-2CB8-42A5C2F9379B}"/>
              </a:ext>
            </a:extLst>
          </p:cNvPr>
          <p:cNvGraphicFramePr>
            <a:graphicFrameLocks noGrp="1"/>
          </p:cNvGraphicFramePr>
          <p:nvPr>
            <p:extLst>
              <p:ext uri="{D42A27DB-BD31-4B8C-83A1-F6EECF244321}">
                <p14:modId xmlns:p14="http://schemas.microsoft.com/office/powerpoint/2010/main" val="3879286371"/>
              </p:ext>
            </p:extLst>
          </p:nvPr>
        </p:nvGraphicFramePr>
        <p:xfrm>
          <a:off x="11376837" y="0"/>
          <a:ext cx="3023377" cy="8110433"/>
        </p:xfrm>
        <a:graphic>
          <a:graphicData uri="http://schemas.openxmlformats.org/drawingml/2006/table">
            <a:tbl>
              <a:tblPr firstRow="1" bandRow="1">
                <a:tableStyleId>{17292A2E-F333-43FB-9621-5CBBE7FDCDCB}</a:tableStyleId>
              </a:tblPr>
              <a:tblGrid>
                <a:gridCol w="3023377">
                  <a:extLst>
                    <a:ext uri="{9D8B030D-6E8A-4147-A177-3AD203B41FA5}">
                      <a16:colId xmlns:a16="http://schemas.microsoft.com/office/drawing/2014/main" val="406348464"/>
                    </a:ext>
                  </a:extLst>
                </a:gridCol>
              </a:tblGrid>
              <a:tr h="247771">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mn-lt"/>
                          <a:ea typeface="+mn-ea"/>
                          <a:cs typeface="+mn-cs"/>
                        </a:rPr>
                        <a:t>MySQL Connector/Python</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59266633"/>
                  </a:ext>
                </a:extLst>
              </a:tr>
              <a:tr h="7861525">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Obtener resultados de una </a:t>
                      </a:r>
                      <a:r>
                        <a:rPr kumimoji="0" lang="es-ES" sz="900" b="1" i="0" u="none" strike="noStrike" kern="1200" cap="none" spc="0" normalizeH="0" baseline="0" noProof="0" dirty="0" err="1">
                          <a:ln>
                            <a:noFill/>
                          </a:ln>
                          <a:solidFill>
                            <a:prstClr val="black"/>
                          </a:solidFill>
                          <a:effectLst/>
                          <a:uLnTx/>
                          <a:uFillTx/>
                          <a:latin typeface="+mn-lt"/>
                          <a:ea typeface="+mn-ea"/>
                          <a:cs typeface="+mn-cs"/>
                        </a:rPr>
                        <a:t>query</a:t>
                      </a:r>
                      <a:endParaRPr kumimoji="0" lang="es-ES"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variable_cursor.fetchone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el primer resultado</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variable_cursor.fetchall</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todos los resultados como iterable – cada fila es una tupla</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Pandas </a:t>
                      </a:r>
                      <a:r>
                        <a:rPr kumimoji="0" lang="es-ES" sz="900" b="1" i="0" u="none" strike="noStrike" kern="1200" cap="none" spc="0" normalizeH="0" baseline="0" noProof="0" dirty="0" err="1">
                          <a:ln>
                            <a:noFill/>
                          </a:ln>
                          <a:solidFill>
                            <a:prstClr val="black"/>
                          </a:solidFill>
                          <a:effectLst/>
                          <a:uLnTx/>
                          <a:uFillTx/>
                          <a:latin typeface="+mn-lt"/>
                          <a:ea typeface="+mn-ea"/>
                          <a:cs typeface="+mn-cs"/>
                        </a:rPr>
                        <a:t>dataframe</a:t>
                      </a:r>
                      <a:r>
                        <a:rPr kumimoji="0" lang="es-ES" sz="900" b="1" i="0" u="none" strike="noStrike" kern="1200" cap="none" spc="0" normalizeH="0" baseline="0" noProof="0" dirty="0">
                          <a:ln>
                            <a:noFill/>
                          </a:ln>
                          <a:solidFill>
                            <a:prstClr val="black"/>
                          </a:solidFill>
                          <a:effectLst/>
                          <a:uLnTx/>
                          <a:uFillTx/>
                          <a:latin typeface="+mn-lt"/>
                          <a:ea typeface="+mn-ea"/>
                          <a:cs typeface="+mn-cs"/>
                        </a:rPr>
                        <a:t> </a:t>
                      </a:r>
                      <a:r>
                        <a:rPr kumimoji="0" lang="es-ES" sz="900" b="1" i="0" u="none" strike="noStrike" kern="1200" cap="none" spc="0" normalizeH="0" baseline="0" noProof="0" dirty="0" err="1">
                          <a:ln>
                            <a:noFill/>
                          </a:ln>
                          <a:solidFill>
                            <a:prstClr val="black"/>
                          </a:solidFill>
                          <a:effectLst/>
                          <a:uLnTx/>
                          <a:uFillTx/>
                          <a:latin typeface="+mn-lt"/>
                          <a:ea typeface="+mn-ea"/>
                          <a:cs typeface="+mn-cs"/>
                        </a:rPr>
                        <a:t>with</a:t>
                      </a:r>
                      <a:r>
                        <a:rPr kumimoji="0" lang="es-ES" sz="900" b="1" i="0" u="none" strike="noStrike" kern="1200" cap="none" spc="0" normalizeH="0" baseline="0" noProof="0" dirty="0">
                          <a:ln>
                            <a:noFill/>
                          </a:ln>
                          <a:solidFill>
                            <a:prstClr val="black"/>
                          </a:solidFill>
                          <a:effectLst/>
                          <a:uLnTx/>
                          <a:uFillTx/>
                          <a:latin typeface="+mn-lt"/>
                          <a:ea typeface="+mn-ea"/>
                          <a:cs typeface="+mn-cs"/>
                        </a:rPr>
                        <a:t> SQL</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import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pandas as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a:t>
                      </a:r>
                      <a:endPar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pd.DataFrame</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variable_resultado_fetchall</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columns = [‘columna1’, ‘columna2’, ...])</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resultados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query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variable_df.head</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primeras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pd.read_sql_query</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variable_cnx</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convertir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resultados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query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pd.read_sql</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variable_cnx</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variable_df.to_csv</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(“nombre_archivo.csv”)</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guardar en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csv</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variable_df.to_string</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formatear el dato en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string</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variable_df.to_latex</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formatear el dato en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string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facilite la inserción en un documento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latex</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Crear y alterar una base de datos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(“CREATE DATABASE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nombre_BBDD</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(“CREATE TABLE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TIPO, nombre_columna2 TIPO2)”)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(“ALTER TABLE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ALTERACIONES”) </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Insertar datos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“INSERT INTO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(columna1, columna2) VALUES (%s, %s)”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(valor1, valor2)</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otro método:</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“UPDATE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SET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nuevo_valor</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WHERE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“valor”</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Insertar múltiples filas a una tabla</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variable_valores_en_tuplas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((valor1columna1, valor1columna2), (valor2columna1, valor2columna2))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variable_cursor.executemany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variable_valores_en_tuplas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variable_conexion.commit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después de ejecutar la inserción, para que los cambios efectúen en la BBDD</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variable_conexion.rollback</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puede usar después de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execute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antes de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commit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deshacer los cambios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print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variable_cursor.rowcount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“mensaje”)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imprimir el número de filas en las cuales se han tomado la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accion</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Eliminar registros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“DROP TABLE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Añadir errores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importar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errorcode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usar try/</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except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accion</a:t>
                      </a:r>
                      <a:endPar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except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mysql.connector.Error</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as err: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print(err)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print("Error Code:",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err.errno</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print("SQLSTATE",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err.sqlstate</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print("Message", err.msg)</a:t>
                      </a:r>
                      <a:endPar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805054283"/>
                  </a:ext>
                </a:extLst>
              </a:tr>
            </a:tbl>
          </a:graphicData>
        </a:graphic>
      </p:graphicFrame>
    </p:spTree>
    <p:extLst>
      <p:ext uri="{BB962C8B-B14F-4D97-AF65-F5344CB8AC3E}">
        <p14:creationId xmlns:p14="http://schemas.microsoft.com/office/powerpoint/2010/main" val="262735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3662180506"/>
              </p:ext>
            </p:extLst>
          </p:nvPr>
        </p:nvGraphicFramePr>
        <p:xfrm>
          <a:off x="-2" y="6262"/>
          <a:ext cx="2799081" cy="8088863"/>
        </p:xfrm>
        <a:graphic>
          <a:graphicData uri="http://schemas.openxmlformats.org/drawingml/2006/table">
            <a:tbl>
              <a:tblPr firstRow="1" bandRow="1">
                <a:tableStyleId>{17292A2E-F333-43FB-9621-5CBBE7FDCDCB}</a:tableStyleId>
              </a:tblPr>
              <a:tblGrid>
                <a:gridCol w="2799081">
                  <a:extLst>
                    <a:ext uri="{9D8B030D-6E8A-4147-A177-3AD203B41FA5}">
                      <a16:colId xmlns:a16="http://schemas.microsoft.com/office/drawing/2014/main" val="1612534420"/>
                    </a:ext>
                  </a:extLst>
                </a:gridCol>
              </a:tblGrid>
              <a:tr h="301051">
                <a:tc>
                  <a:txBody>
                    <a:bodyPr/>
                    <a:lstStyle/>
                    <a:p>
                      <a:r>
                        <a:rPr lang="en-AU" sz="1400" dirty="0">
                          <a:solidFill>
                            <a:schemeClr val="tx1"/>
                          </a:solidFill>
                        </a:rPr>
                        <a:t>Python Cheat Sheet 3</a:t>
                      </a:r>
                      <a:endParaRPr lang="en-GB" sz="1400"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7BAD"/>
                    </a:solidFill>
                  </a:tcPr>
                </a:tc>
                <a:extLst>
                  <a:ext uri="{0D108BD9-81ED-4DB2-BD59-A6C34878D82A}">
                    <a16:rowId xmlns:a16="http://schemas.microsoft.com/office/drawing/2014/main" val="650251295"/>
                  </a:ext>
                </a:extLst>
              </a:tr>
              <a:tr h="297549">
                <a:tc>
                  <a:txBody>
                    <a:bodyPr/>
                    <a:lstStyle/>
                    <a:p>
                      <a:r>
                        <a:rPr lang="en-AU" sz="1200" b="1" dirty="0">
                          <a:solidFill>
                            <a:schemeClr val="tx1"/>
                          </a:solidFill>
                        </a:rPr>
                        <a:t>Pandas</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297549">
                <a:tc>
                  <a:txBody>
                    <a:bodyPr/>
                    <a:lstStyle/>
                    <a:p>
                      <a:r>
                        <a:rPr lang="en-AU" sz="1200" b="1" dirty="0">
                          <a:solidFill>
                            <a:schemeClr val="tx1"/>
                          </a:solidFill>
                        </a:rPr>
                        <a:t>Series: </a:t>
                      </a:r>
                      <a:r>
                        <a:rPr lang="en-AU" sz="1200" b="1" dirty="0" err="1">
                          <a:solidFill>
                            <a:schemeClr val="tx1"/>
                          </a:solidFill>
                        </a:rPr>
                        <a:t>estructuras</a:t>
                      </a:r>
                      <a:r>
                        <a:rPr lang="en-AU" sz="1200" b="1" dirty="0">
                          <a:solidFill>
                            <a:schemeClr val="tx1"/>
                          </a:solidFill>
                        </a:rPr>
                        <a:t> </a:t>
                      </a:r>
                      <a:r>
                        <a:rPr lang="en-AU" sz="1200" b="1" dirty="0" err="1">
                          <a:solidFill>
                            <a:schemeClr val="tx1"/>
                          </a:solidFill>
                        </a:rPr>
                        <a:t>en</a:t>
                      </a:r>
                      <a:r>
                        <a:rPr lang="en-AU" sz="1200" b="1" dirty="0">
                          <a:solidFill>
                            <a:schemeClr val="tx1"/>
                          </a:solidFill>
                        </a:rPr>
                        <a:t> </a:t>
                      </a:r>
                      <a:r>
                        <a:rPr lang="en-AU" sz="1200" b="1" dirty="0" err="1">
                          <a:solidFill>
                            <a:schemeClr val="tx1"/>
                          </a:solidFill>
                        </a:rPr>
                        <a:t>una</a:t>
                      </a:r>
                      <a:r>
                        <a:rPr lang="en-AU" sz="1200" b="1" dirty="0">
                          <a:solidFill>
                            <a:schemeClr val="tx1"/>
                          </a:solidFill>
                        </a:rPr>
                        <a:t> dimension</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192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vac</a:t>
                      </a:r>
                      <a:r>
                        <a:rPr lang="es-ES" sz="700" b="0" dirty="0" err="1">
                          <a:solidFill>
                            <a:schemeClr val="tx1"/>
                          </a:solidFill>
                          <a:latin typeface="Consolas" panose="020B0609020204030204" pitchFamily="49" charset="0"/>
                        </a:rPr>
                        <a:t>ía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array con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(array, index = [‘a’, ‘b’, ‘c’...])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con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definida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debe</a:t>
                      </a:r>
                      <a:r>
                        <a:rPr lang="en-AU" sz="700" b="0" dirty="0">
                          <a:solidFill>
                            <a:schemeClr val="tx1"/>
                          </a:solidFill>
                          <a:latin typeface="Consolas" panose="020B0609020204030204" pitchFamily="49" charset="0"/>
                        </a:rPr>
                        <a:t> ser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misma</a:t>
                      </a:r>
                      <a:r>
                        <a:rPr lang="en-AU" sz="700" b="0" dirty="0">
                          <a:solidFill>
                            <a:schemeClr val="tx1"/>
                          </a:solidFill>
                          <a:latin typeface="Consolas" panose="020B0609020204030204" pitchFamily="49" charset="0"/>
                        </a:rPr>
                        <a:t> longitude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lista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seria</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indice</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escalar</a:t>
                      </a:r>
                      <a:r>
                        <a:rPr lang="en-AU" sz="700" b="0" dirty="0">
                          <a:solidFill>
                            <a:schemeClr val="tx1"/>
                          </a:solidFill>
                          <a:latin typeface="Consolas" panose="020B0609020204030204" pitchFamily="49" charset="0"/>
                        </a:rPr>
                        <a:t> con la longitude </a:t>
                      </a:r>
                      <a:r>
                        <a:rPr lang="en-AU" sz="700" b="0" dirty="0" err="1">
                          <a:solidFill>
                            <a:schemeClr val="tx1"/>
                          </a:solidFill>
                          <a:latin typeface="Consolas" panose="020B0609020204030204" pitchFamily="49" charset="0"/>
                        </a:rPr>
                        <a:t>igual</a:t>
                      </a:r>
                      <a:r>
                        <a:rPr lang="en-AU" sz="700" b="0" dirty="0">
                          <a:solidFill>
                            <a:schemeClr val="tx1"/>
                          </a:solidFill>
                          <a:latin typeface="Consolas" panose="020B0609020204030204" pitchFamily="49" charset="0"/>
                        </a:rPr>
                        <a:t> al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indices</a:t>
                      </a:r>
                      <a:endParaRPr lang="en-GB"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diccionario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diccionario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Acceder a </a:t>
                      </a:r>
                      <a:r>
                        <a:rPr kumimoji="0" lang="en-AU" sz="900" b="1" i="0" u="none" strike="noStrike" kern="1200" cap="none" spc="0" normalizeH="0" baseline="0" dirty="0" err="1">
                          <a:ln>
                            <a:noFill/>
                          </a:ln>
                          <a:solidFill>
                            <a:prstClr val="black"/>
                          </a:solidFill>
                          <a:effectLst/>
                          <a:uLnTx/>
                          <a:uFillTx/>
                          <a:latin typeface="+mn-lt"/>
                          <a:ea typeface="+mn-ea"/>
                          <a:cs typeface="+mn-cs"/>
                        </a:rPr>
                        <a:t>informacion</a:t>
                      </a:r>
                      <a:r>
                        <a:rPr kumimoji="0" lang="en-AU" sz="900" b="1" i="0" u="none" strike="noStrike" kern="1200" cap="none" spc="0" normalizeH="0" baseline="0" dirty="0">
                          <a:ln>
                            <a:noFill/>
                          </a:ln>
                          <a:solidFill>
                            <a:prstClr val="black"/>
                          </a:solidFill>
                          <a:effectLst/>
                          <a:uLnTx/>
                          <a:uFillTx/>
                          <a:latin typeface="+mn-lt"/>
                          <a:ea typeface="+mn-ea"/>
                          <a:cs typeface="+mn-cs"/>
                        </a:rPr>
                        <a:t> de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serie</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serie.index</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indices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serie.values</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serie.shape</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forma (no.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serie.size</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tama</a:t>
                      </a:r>
                      <a:r>
                        <a:rPr lang="es-ES" sz="700" b="0" dirty="0" err="1">
                          <a:solidFill>
                            <a:schemeClr val="tx1"/>
                          </a:solidFill>
                          <a:latin typeface="Consolas" panose="020B0609020204030204" pitchFamily="49" charset="0"/>
                        </a:rPr>
                        <a:t>ño</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serie.dtypes</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tipo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dato</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i,j</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elementos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i:m</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rango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indices </a:t>
                      </a:r>
                      <a:r>
                        <a:rPr lang="en-AU" sz="700" b="0" dirty="0" err="1">
                          <a:solidFill>
                            <a:schemeClr val="tx1"/>
                          </a:solidFill>
                          <a:latin typeface="Consolas" panose="020B0609020204030204" pitchFamily="49" charset="0"/>
                        </a:rPr>
                        <a:t>i</a:t>
                      </a:r>
                      <a:r>
                        <a:rPr lang="en-AU" sz="700" b="0" dirty="0">
                          <a:solidFill>
                            <a:schemeClr val="tx1"/>
                          </a:solidFill>
                          <a:latin typeface="Consolas" panose="020B0609020204030204" pitchFamily="49" charset="0"/>
                        </a:rPr>
                        <a:t> y j</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Operaciones</a:t>
                      </a:r>
                      <a:r>
                        <a:rPr kumimoji="0" lang="en-AU" sz="900" b="1" i="0" u="none" strike="noStrike" kern="1200" cap="none" spc="0" normalizeH="0" baseline="0" dirty="0">
                          <a:ln>
                            <a:noFill/>
                          </a:ln>
                          <a:solidFill>
                            <a:prstClr val="black"/>
                          </a:solidFill>
                          <a:effectLst/>
                          <a:uLnTx/>
                          <a:uFillTx/>
                          <a:latin typeface="+mn-lt"/>
                          <a:ea typeface="+mn-ea"/>
                          <a:cs typeface="+mn-cs"/>
                        </a:rPr>
                        <a:t> con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 +-*/ serie2</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suma</a:t>
                      </a:r>
                      <a:r>
                        <a:rPr lang="en-AU" sz="700" b="0" dirty="0">
                          <a:solidFill>
                            <a:schemeClr val="tx1"/>
                          </a:solidFill>
                          <a:latin typeface="Consolas" panose="020B0609020204030204" pitchFamily="49" charset="0"/>
                        </a:rPr>
                        <a:t>/</a:t>
                      </a:r>
                      <a:r>
                        <a:rPr lang="en-AU" sz="700" b="0" dirty="0" err="1">
                          <a:solidFill>
                            <a:schemeClr val="tx1"/>
                          </a:solidFill>
                          <a:latin typeface="Consolas" panose="020B0609020204030204" pitchFamily="49" charset="0"/>
                        </a:rPr>
                        <a:t>resta</a:t>
                      </a:r>
                      <a:r>
                        <a:rPr lang="en-AU" sz="700" b="0" dirty="0">
                          <a:solidFill>
                            <a:schemeClr val="tx1"/>
                          </a:solidFill>
                          <a:latin typeface="Consolas" panose="020B0609020204030204" pitchFamily="49" charset="0"/>
                        </a:rPr>
                        <a:t>/</a:t>
                      </a:r>
                      <a:r>
                        <a:rPr lang="en-AU" sz="700" b="0" dirty="0" err="1">
                          <a:solidFill>
                            <a:schemeClr val="tx1"/>
                          </a:solidFill>
                          <a:latin typeface="Consolas" panose="020B0609020204030204" pitchFamily="49" charset="0"/>
                        </a:rPr>
                        <a:t>multiplica</a:t>
                      </a:r>
                      <a:r>
                        <a:rPr lang="en-AU" sz="700" b="0" dirty="0">
                          <a:solidFill>
                            <a:schemeClr val="tx1"/>
                          </a:solidFill>
                          <a:latin typeface="Consolas" panose="020B0609020204030204" pitchFamily="49" charset="0"/>
                        </a:rPr>
                        <a:t>/divide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entre las dos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serie1.add(serie2,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suma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suma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 a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sin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comun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serie1.sub(serie2,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restan</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 la seria2 de la serie1 </a:t>
                      </a:r>
                      <a:r>
                        <a:rPr lang="en-AU" sz="700" b="0" dirty="0" err="1">
                          <a:solidFill>
                            <a:schemeClr val="tx1"/>
                          </a:solidFill>
                          <a:latin typeface="Consolas" panose="020B0609020204030204" pitchFamily="49" charset="0"/>
                        </a:rPr>
                        <a:t>cuando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resta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 de las </a:t>
                      </a:r>
                      <a:r>
                        <a:rPr lang="en-AU" sz="700" b="0" dirty="0" err="1">
                          <a:solidFill>
                            <a:schemeClr val="tx1"/>
                          </a:solidFill>
                          <a:latin typeface="Consolas" panose="020B0609020204030204" pitchFamily="49" charset="0"/>
                        </a:rPr>
                        <a:t>otras</a:t>
                      </a:r>
                      <a:r>
                        <a:rPr lang="en-AU" sz="700" b="0" dirty="0">
                          <a:solidFill>
                            <a:schemeClr val="tx1"/>
                          </a:solidFill>
                          <a:latin typeface="Consolas" panose="020B0609020204030204" pitchFamily="49" charset="0"/>
                        </a:rPr>
                        <a:t> indices de serie1</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serie1.mul(serie2,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multiplica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multiplica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 con las </a:t>
                      </a:r>
                      <a:r>
                        <a:rPr lang="en-AU" sz="700" b="0" dirty="0" err="1">
                          <a:solidFill>
                            <a:schemeClr val="tx1"/>
                          </a:solidFill>
                          <a:latin typeface="Consolas" panose="020B0609020204030204" pitchFamily="49" charset="0"/>
                        </a:rPr>
                        <a:t>otras</a:t>
                      </a:r>
                      <a:r>
                        <a:rPr lang="en-AU" sz="700" b="0" dirty="0">
                          <a:solidFill>
                            <a:schemeClr val="tx1"/>
                          </a:solidFill>
                          <a:latin typeface="Consolas" panose="020B0609020204030204" pitchFamily="49" charset="0"/>
                        </a:rPr>
                        <a:t> *usar 1 para </a:t>
                      </a:r>
                      <a:r>
                        <a:rPr lang="en-AU" sz="700" b="0" dirty="0" err="1">
                          <a:solidFill>
                            <a:schemeClr val="tx1"/>
                          </a:solidFill>
                          <a:latin typeface="Consolas" panose="020B0609020204030204" pitchFamily="49" charset="0"/>
                        </a:rPr>
                        <a:t>conservar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serie1.mul(serie2,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divida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 la serie1 entre las de la serie2 </a:t>
                      </a:r>
                      <a:r>
                        <a:rPr lang="en-AU" sz="700" b="0" dirty="0" err="1">
                          <a:solidFill>
                            <a:schemeClr val="tx1"/>
                          </a:solidFill>
                          <a:latin typeface="Consolas" panose="020B0609020204030204" pitchFamily="49" charset="0"/>
                        </a:rPr>
                        <a:t>cuando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divide las </a:t>
                      </a:r>
                      <a:r>
                        <a:rPr lang="en-AU" sz="700" b="0" dirty="0" err="1">
                          <a:solidFill>
                            <a:schemeClr val="tx1"/>
                          </a:solidFill>
                          <a:latin typeface="Consolas" panose="020B0609020204030204" pitchFamily="49" charset="0"/>
                        </a:rPr>
                        <a:t>otras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serie1.mod(serie2,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modulo (division sin </a:t>
                      </a:r>
                      <a:r>
                        <a:rPr lang="en-AU" sz="700" b="0" dirty="0" err="1">
                          <a:solidFill>
                            <a:schemeClr val="tx1"/>
                          </a:solidFill>
                          <a:latin typeface="Consolas" panose="020B0609020204030204" pitchFamily="49" charset="0"/>
                        </a:rPr>
                        <a:t>resta</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serie1.pow(serie2,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calcula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exponencial</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serie1.ge(serie2)</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compara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serie1 es </a:t>
                      </a:r>
                      <a:r>
                        <a:rPr lang="en-AU" sz="700" b="0" u="sng" dirty="0">
                          <a:solidFill>
                            <a:schemeClr val="tx1"/>
                          </a:solidFill>
                          <a:latin typeface="Consolas" panose="020B0609020204030204" pitchFamily="49" charset="0"/>
                        </a:rPr>
                        <a:t>mayor</a:t>
                      </a:r>
                      <a:r>
                        <a:rPr lang="en-AU" sz="700" b="0" dirty="0">
                          <a:solidFill>
                            <a:schemeClr val="tx1"/>
                          </a:solidFill>
                          <a:latin typeface="Consolas" panose="020B0609020204030204" pitchFamily="49" charset="0"/>
                        </a:rPr>
                        <a:t> que serie2 y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serie1.le(serie2)</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compara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serie1 es </a:t>
                      </a:r>
                      <a:r>
                        <a:rPr lang="en-AU" sz="700" b="0" u="sng" dirty="0" err="1">
                          <a:solidFill>
                            <a:schemeClr val="tx1"/>
                          </a:solidFill>
                          <a:latin typeface="Consolas" panose="020B0609020204030204" pitchFamily="49" charset="0"/>
                        </a:rPr>
                        <a:t>menor</a:t>
                      </a:r>
                      <a:r>
                        <a:rPr lang="en-AU" sz="700" b="0" dirty="0">
                          <a:solidFill>
                            <a:schemeClr val="tx1"/>
                          </a:solidFill>
                          <a:latin typeface="Consolas" panose="020B0609020204030204" pitchFamily="49" charset="0"/>
                        </a:rPr>
                        <a:t> que serie2 y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Filtrado</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booleanos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&lt; &gt; &gt;= &lt;= == </a:t>
                      </a:r>
                      <a:r>
                        <a:rPr lang="en-AU" sz="700" b="1" dirty="0" err="1">
                          <a:solidFill>
                            <a:schemeClr val="tx1"/>
                          </a:solidFill>
                          <a:highlight>
                            <a:srgbClr val="FF9BDB"/>
                          </a:highlight>
                          <a:latin typeface="Consolas" panose="020B0609020204030204" pitchFamily="49" charset="0"/>
                        </a:rPr>
                        <a:t>valor</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cumple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serie1[serie1 &lt; &gt; &gt;= &lt;= == </a:t>
                      </a:r>
                      <a:r>
                        <a:rPr lang="en-AU" sz="700" b="1" dirty="0" err="1">
                          <a:solidFill>
                            <a:schemeClr val="tx1"/>
                          </a:solidFill>
                          <a:highlight>
                            <a:srgbClr val="FF9BDB"/>
                          </a:highlight>
                          <a:latin typeface="Consolas" panose="020B0609020204030204" pitchFamily="49" charset="0"/>
                        </a:rPr>
                        <a:t>valor</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solo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cumplen</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np.nan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NaN</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serie.isnull</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existen</a:t>
                      </a:r>
                      <a:r>
                        <a:rPr lang="en-AU" sz="700" b="0" dirty="0">
                          <a:solidFill>
                            <a:schemeClr val="tx1"/>
                          </a:solidFill>
                          <a:latin typeface="Consolas" panose="020B0609020204030204" pitchFamily="49" charset="0"/>
                        </a:rPr>
                        <a:t> o son </a:t>
                      </a:r>
                      <a:r>
                        <a:rPr lang="en-AU" sz="700" b="0" dirty="0" err="1">
                          <a:solidFill>
                            <a:schemeClr val="tx1"/>
                          </a:solidFill>
                          <a:latin typeface="Consolas" panose="020B0609020204030204" pitchFamily="49" charset="0"/>
                        </a:rPr>
                        <a:t>nulos</a:t>
                      </a:r>
                      <a:r>
                        <a:rPr lang="en-AU" sz="700" b="0" dirty="0">
                          <a:solidFill>
                            <a:schemeClr val="tx1"/>
                          </a:solidFill>
                          <a:latin typeface="Consolas" panose="020B0609020204030204" pitchFamily="49" charset="0"/>
                        </a:rPr>
                        <a:t> (“” no </a:t>
                      </a:r>
                      <a:r>
                        <a:rPr lang="en-AU" sz="700" b="0" dirty="0" err="1">
                          <a:solidFill>
                            <a:schemeClr val="tx1"/>
                          </a:solidFill>
                          <a:latin typeface="Consolas" panose="020B0609020204030204" pitchFamily="49" charset="0"/>
                        </a:rPr>
                        <a:t>cuenta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serie.notnull</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existen</a:t>
                      </a:r>
                      <a:r>
                        <a:rPr lang="en-AU" sz="700" b="0" dirty="0">
                          <a:solidFill>
                            <a:schemeClr val="tx1"/>
                          </a:solidFill>
                          <a:latin typeface="Consolas" panose="020B0609020204030204" pitchFamily="49" charset="0"/>
                        </a:rPr>
                        <a:t> o son </a:t>
                      </a:r>
                      <a:r>
                        <a:rPr lang="en-AU" sz="700" b="0" dirty="0" err="1">
                          <a:solidFill>
                            <a:schemeClr val="tx1"/>
                          </a:solidFill>
                          <a:latin typeface="Consolas" panose="020B0609020204030204" pitchFamily="49" charset="0"/>
                        </a:rPr>
                        <a:t>nulos</a:t>
                      </a:r>
                      <a:r>
                        <a:rPr lang="en-AU" sz="700" b="0" dirty="0">
                          <a:solidFill>
                            <a:schemeClr val="tx1"/>
                          </a:solidFill>
                          <a:latin typeface="Consolas" panose="020B0609020204030204" pitchFamily="49" charset="0"/>
                        </a:rPr>
                        <a:t> (“” no </a:t>
                      </a:r>
                      <a:r>
                        <a:rPr lang="en-AU" sz="700" b="0" dirty="0" err="1">
                          <a:solidFill>
                            <a:schemeClr val="tx1"/>
                          </a:solidFill>
                          <a:latin typeface="Consolas" panose="020B0609020204030204" pitchFamily="49" charset="0"/>
                        </a:rPr>
                        <a:t>cuenta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a:t>
                      </a:r>
                      <a:r>
                        <a:rPr lang="en-AU" sz="700" b="0" dirty="0">
                          <a:solidFill>
                            <a:schemeClr val="tx1"/>
                          </a:solidFill>
                          <a:latin typeface="Consolas" panose="020B0609020204030204" pitchFamily="49" charset="0"/>
                        </a:rPr>
                        <a:t>)</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5" name="Table 4">
            <a:extLst>
              <a:ext uri="{FF2B5EF4-FFF2-40B4-BE49-F238E27FC236}">
                <a16:creationId xmlns:a16="http://schemas.microsoft.com/office/drawing/2014/main" id="{6489BD1F-27A6-41C8-A086-91A430A0D055}"/>
              </a:ext>
            </a:extLst>
          </p:cNvPr>
          <p:cNvGraphicFramePr>
            <a:graphicFrameLocks noGrp="1"/>
          </p:cNvGraphicFramePr>
          <p:nvPr>
            <p:extLst>
              <p:ext uri="{D42A27DB-BD31-4B8C-83A1-F6EECF244321}">
                <p14:modId xmlns:p14="http://schemas.microsoft.com/office/powerpoint/2010/main" val="2054216163"/>
              </p:ext>
            </p:extLst>
          </p:nvPr>
        </p:nvGraphicFramePr>
        <p:xfrm>
          <a:off x="2799080" y="5703"/>
          <a:ext cx="2755305" cy="8093722"/>
        </p:xfrm>
        <a:graphic>
          <a:graphicData uri="http://schemas.openxmlformats.org/drawingml/2006/table">
            <a:tbl>
              <a:tblPr firstRow="1" bandRow="1">
                <a:tableStyleId>{17292A2E-F333-43FB-9621-5CBBE7FDCDCB}</a:tableStyleId>
              </a:tblPr>
              <a:tblGrid>
                <a:gridCol w="2755305">
                  <a:extLst>
                    <a:ext uri="{9D8B030D-6E8A-4147-A177-3AD203B41FA5}">
                      <a16:colId xmlns:a16="http://schemas.microsoft.com/office/drawing/2014/main" val="1612534420"/>
                    </a:ext>
                  </a:extLst>
                </a:gridCol>
              </a:tblGrid>
              <a:tr h="299535">
                <a:tc>
                  <a:txBody>
                    <a:bodyPr/>
                    <a:lstStyle/>
                    <a:p>
                      <a:r>
                        <a:rPr lang="en-AU" sz="1200" b="1" dirty="0" err="1">
                          <a:solidFill>
                            <a:schemeClr val="tx1"/>
                          </a:solidFill>
                        </a:rPr>
                        <a:t>DataFrames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794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DataFrames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pd.DataFrame</a:t>
                      </a:r>
                      <a:r>
                        <a:rPr lang="en-AU" sz="700" b="1" dirty="0">
                          <a:solidFill>
                            <a:schemeClr val="tx1"/>
                          </a:solidFill>
                          <a:highlight>
                            <a:srgbClr val="FF9BDB"/>
                          </a:highlight>
                          <a:latin typeface="Consolas" panose="020B0609020204030204" pitchFamily="49" charset="0"/>
                        </a:rPr>
                        <a:t>(data, index, columns)</a:t>
                      </a:r>
                      <a:r>
                        <a:rPr lang="en-AU" sz="700" b="1"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data</a:t>
                      </a:r>
                      <a:r>
                        <a:rPr lang="en-AU" sz="700" b="0" dirty="0">
                          <a:solidFill>
                            <a:schemeClr val="tx1"/>
                          </a:solidFill>
                          <a:latin typeface="Consolas" panose="020B0609020204030204" pitchFamily="49" charset="0"/>
                        </a:rPr>
                        <a:t>: NumPy Array, </a:t>
                      </a:r>
                      <a:r>
                        <a:rPr lang="en-AU" sz="700" b="0" dirty="0" err="1">
                          <a:solidFill>
                            <a:schemeClr val="tx1"/>
                          </a:solidFill>
                          <a:latin typeface="Consolas" panose="020B0609020204030204" pitchFamily="49" charset="0"/>
                        </a:rPr>
                        <a:t>diccionario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diccionarios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index</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asigna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como</a:t>
                      </a:r>
                      <a:r>
                        <a:rPr lang="en-AU" sz="700" b="0" dirty="0">
                          <a:solidFill>
                            <a:schemeClr val="tx1"/>
                          </a:solidFill>
                          <a:latin typeface="Consolas" panose="020B0609020204030204" pitchFamily="49" charset="0"/>
                        </a:rPr>
                        <a:t> 0-(n-1), n </a:t>
                      </a:r>
                      <a:r>
                        <a:rPr lang="en-AU" sz="700" b="0" dirty="0" err="1">
                          <a:solidFill>
                            <a:schemeClr val="tx1"/>
                          </a:solidFill>
                          <a:latin typeface="Consolas" panose="020B0609020204030204" pitchFamily="49" charset="0"/>
                        </a:rPr>
                        <a:t>siendo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index = [</a:t>
                      </a:r>
                      <a:r>
                        <a:rPr lang="en-AU" sz="700" b="1" dirty="0" err="1">
                          <a:solidFill>
                            <a:schemeClr val="tx1"/>
                          </a:solidFill>
                          <a:highlight>
                            <a:srgbClr val="FF9BDB"/>
                          </a:highlight>
                          <a:latin typeface="Consolas" panose="020B0609020204030204" pitchFamily="49" charset="0"/>
                        </a:rPr>
                        <a:t>lista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asignar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etiquetas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column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a:t>
                      </a:r>
                      <a:r>
                        <a:rPr lang="en-AU" sz="700" b="0" dirty="0">
                          <a:solidFill>
                            <a:schemeClr val="tx1"/>
                          </a:solidFill>
                          <a:latin typeface="Consolas" panose="020B0609020204030204" pitchFamily="49" charset="0"/>
                        </a:rPr>
                        <a:t> de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0-(n-1);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columns =[</a:t>
                      </a:r>
                      <a:r>
                        <a:rPr lang="en-AU" sz="700" b="1" dirty="0" err="1">
                          <a:solidFill>
                            <a:schemeClr val="tx1"/>
                          </a:solidFill>
                          <a:highlight>
                            <a:srgbClr val="FF9BDB"/>
                          </a:highlight>
                          <a:latin typeface="Consolas" panose="020B0609020204030204" pitchFamily="49" charset="0"/>
                        </a:rPr>
                        <a:t>lista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poner</a:t>
                      </a:r>
                      <a:r>
                        <a:rPr lang="en-AU" sz="700" b="0" dirty="0">
                          <a:solidFill>
                            <a:schemeClr val="tx1"/>
                          </a:solidFill>
                          <a:latin typeface="Consolas" panose="020B0609020204030204" pitchFamily="49" charset="0"/>
                        </a:rPr>
                        <a:t> mas </a:t>
                      </a:r>
                      <a:r>
                        <a:rPr lang="en-AU" sz="700" b="0" dirty="0" err="1">
                          <a:solidFill>
                            <a:schemeClr val="tx1"/>
                          </a:solidFill>
                          <a:latin typeface="Consolas" panose="020B0609020204030204" pitchFamily="49" charset="0"/>
                        </a:rPr>
                        <a:t>nombres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pd.DataFrame</a:t>
                      </a:r>
                      <a:r>
                        <a:rPr lang="en-AU" sz="700" b="1" dirty="0">
                          <a:solidFill>
                            <a:schemeClr val="tx1"/>
                          </a:solidFill>
                          <a:highlight>
                            <a:srgbClr val="FF9BDB"/>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array con indices y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pd.DataFrame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diccionario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diccionario</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keys son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nombres</a:t>
                      </a:r>
                      <a:r>
                        <a:rPr lang="en-AU" sz="700" b="0" dirty="0">
                          <a:solidFill>
                            <a:schemeClr val="tx1"/>
                          </a:solidFill>
                          <a:latin typeface="Consolas" panose="020B0609020204030204" pitchFamily="49" charset="0"/>
                        </a:rPr>
                        <a:t> de las </a:t>
                      </a:r>
                      <a:r>
                        <a:rPr lang="en-AU" sz="700" b="0" dirty="0" err="1">
                          <a:solidFill>
                            <a:schemeClr val="tx1"/>
                          </a:solidFill>
                          <a:latin typeface="Consolas" panose="020B0609020204030204" pitchFamily="49" charset="0"/>
                        </a:rPr>
                        <a:t>columnas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Acceder a </a:t>
                      </a:r>
                      <a:r>
                        <a:rPr kumimoji="0" lang="en-AU" sz="900" b="1" i="0" u="none" strike="noStrike" kern="1200" cap="none" spc="0" normalizeH="0" baseline="0" dirty="0" err="1">
                          <a:ln>
                            <a:noFill/>
                          </a:ln>
                          <a:solidFill>
                            <a:prstClr val="black"/>
                          </a:solidFill>
                          <a:effectLst/>
                          <a:uLnTx/>
                          <a:uFillTx/>
                          <a:latin typeface="+mn-lt"/>
                          <a:ea typeface="+mn-ea"/>
                          <a:cs typeface="+mn-cs"/>
                        </a:rPr>
                        <a:t>informacion</a:t>
                      </a:r>
                      <a:r>
                        <a:rPr kumimoji="0" lang="en-AU" sz="900" b="1" i="0" u="none" strike="noStrike" kern="1200" cap="none" spc="0" normalizeH="0" baseline="0" dirty="0">
                          <a:ln>
                            <a:noFill/>
                          </a:ln>
                          <a:solidFill>
                            <a:prstClr val="black"/>
                          </a:solidFill>
                          <a:effectLst/>
                          <a:uLnTx/>
                          <a:uFillTx/>
                          <a:latin typeface="+mn-lt"/>
                          <a:ea typeface="+mn-ea"/>
                          <a:cs typeface="+mn-cs"/>
                        </a:rPr>
                        <a:t> de un </a:t>
                      </a:r>
                      <a:r>
                        <a:rPr kumimoji="0" lang="en-AU" sz="900" b="1" i="0" u="none" strike="noStrike" kern="1200" cap="none" spc="0" normalizeH="0" baseline="0" dirty="0" err="1">
                          <a:ln>
                            <a:noFill/>
                          </a:ln>
                          <a:solidFill>
                            <a:prstClr val="black"/>
                          </a:solidFill>
                          <a:effectLst/>
                          <a:uLnTx/>
                          <a:uFillTx/>
                          <a:latin typeface="+mn-lt"/>
                          <a:ea typeface="+mn-ea"/>
                          <a:cs typeface="+mn-cs"/>
                        </a:rPr>
                        <a:t>DataFrame</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etiqueta_fila</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etiqueta_columna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un campo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etiqueta_fila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etiqueta_columna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df.iloc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indice_fila</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indice_columna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un campo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df.iloc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indice_fila</a:t>
                      </a:r>
                      <a:r>
                        <a:rPr lang="en-AU" sz="700" b="1" dirty="0">
                          <a:solidFill>
                            <a:schemeClr val="tx1"/>
                          </a:solidFill>
                          <a:highlight>
                            <a:srgbClr val="FF9BDB"/>
                          </a:highlight>
                          <a:latin typeface="Consolas" panose="020B0609020204030204" pitchFamily="49" charset="0"/>
                        </a:rPr>
                        <a:t>, :]</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df.iloc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indice_columna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un campo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lista_etiquetas_filas</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lista_etiquetas_columnas</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varias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varias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lista_indices_filas</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lista_indices_columnas</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varias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varias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puede</a:t>
                      </a:r>
                      <a:r>
                        <a:rPr lang="en-AU" sz="700" b="0" dirty="0">
                          <a:solidFill>
                            <a:schemeClr val="tx1"/>
                          </a:solidFill>
                          <a:latin typeface="Consolas" panose="020B0609020204030204" pitchFamily="49" charset="0"/>
                        </a:rPr>
                        <a:t> usar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indices/</a:t>
                      </a:r>
                      <a:r>
                        <a:rPr lang="en-AU" sz="700" b="0" dirty="0" err="1">
                          <a:solidFill>
                            <a:schemeClr val="tx1"/>
                          </a:solidFill>
                          <a:latin typeface="Consolas" panose="020B0609020204030204" pitchFamily="49" charset="0"/>
                        </a:rPr>
                        <a:t>rangos</a:t>
                      </a:r>
                      <a:r>
                        <a:rPr lang="en-AU" sz="700" b="0" dirty="0">
                          <a:solidFill>
                            <a:schemeClr val="tx1"/>
                          </a:solidFill>
                          <a:latin typeface="Consolas" panose="020B0609020204030204" pitchFamily="49" charset="0"/>
                        </a:rPr>
                        <a:t> de las </a:t>
                      </a:r>
                      <a:r>
                        <a:rPr lang="en-AU" sz="700" b="0" dirty="0" err="1">
                          <a:solidFill>
                            <a:schemeClr val="tx1"/>
                          </a:solidFill>
                          <a:latin typeface="Consolas" panose="020B0609020204030204" pitchFamily="49" charset="0"/>
                        </a:rPr>
                        <a:t>listas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start:stop:step</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dentro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loc/</a:t>
                      </a:r>
                      <a:r>
                        <a:rPr lang="en-AU" sz="700" b="0" dirty="0" err="1">
                          <a:solidFill>
                            <a:schemeClr val="tx1"/>
                          </a:solidFill>
                          <a:latin typeface="Consolas" panose="020B0609020204030204" pitchFamily="49" charset="0"/>
                        </a:rPr>
                        <a:t>iloc</a:t>
                      </a:r>
                      <a:endParaRPr lang="en-AU"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&gt; x]</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basado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operadores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comparativos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&gt; x) &amp; (</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 y)]</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cumplir</a:t>
                      </a:r>
                      <a:r>
                        <a:rPr lang="en-AU" sz="700" b="0" dirty="0">
                          <a:solidFill>
                            <a:schemeClr val="tx1"/>
                          </a:solidFill>
                          <a:latin typeface="Consolas" panose="020B0609020204030204" pitchFamily="49" charset="0"/>
                        </a:rPr>
                        <a:t> las dos </a:t>
                      </a:r>
                      <a:r>
                        <a:rPr lang="en-AU" sz="700" b="0" dirty="0" err="1">
                          <a:solidFill>
                            <a:schemeClr val="tx1"/>
                          </a:solidFill>
                          <a:latin typeface="Consolas" panose="020B0609020204030204" pitchFamily="49" charset="0"/>
                        </a:rPr>
                        <a:t>condiciónes</a:t>
                      </a:r>
                      <a:r>
                        <a:rPr lang="en-AU" sz="700" b="0" dirty="0">
                          <a:solidFill>
                            <a:schemeClr val="tx1"/>
                          </a:solidFill>
                          <a:latin typeface="Consolas" panose="020B0609020204030204" pitchFamily="49" charset="0"/>
                        </a:rPr>
                        <a:t> (and)</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&gt; x) | (</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 y)]</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deben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cumplir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de las dos </a:t>
                      </a:r>
                      <a:r>
                        <a:rPr lang="en-AU" sz="700" b="0" dirty="0" err="1">
                          <a:solidFill>
                            <a:schemeClr val="tx1"/>
                          </a:solidFill>
                          <a:latin typeface="Consolas" panose="020B0609020204030204" pitchFamily="49" charset="0"/>
                        </a:rPr>
                        <a:t>condiciones</a:t>
                      </a:r>
                      <a:r>
                        <a:rPr lang="en-AU" sz="700" b="0" dirty="0">
                          <a:solidFill>
                            <a:schemeClr val="tx1"/>
                          </a:solidFill>
                          <a:latin typeface="Consolas" panose="020B0609020204030204" pitchFamily="49" charset="0"/>
                        </a:rPr>
                        <a:t> (or)</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df.iloc</a:t>
                      </a:r>
                      <a:r>
                        <a:rPr lang="en-AU" sz="700" b="1" dirty="0">
                          <a:solidFill>
                            <a:schemeClr val="tx1"/>
                          </a:solidFill>
                          <a:highlight>
                            <a:srgbClr val="FF9BDB"/>
                          </a:highlight>
                          <a:latin typeface="Consolas" panose="020B0609020204030204" pitchFamily="49" charset="0"/>
                        </a:rPr>
                        <a:t>[list(</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&gt; x), :]</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iloc</a:t>
                      </a:r>
                      <a:r>
                        <a:rPr lang="en-AU" sz="700" b="0" dirty="0">
                          <a:solidFill>
                            <a:schemeClr val="tx1"/>
                          </a:solidFill>
                          <a:latin typeface="Consolas" panose="020B0609020204030204" pitchFamily="49" charset="0"/>
                        </a:rPr>
                        <a:t> no </a:t>
                      </a:r>
                      <a:r>
                        <a:rPr lang="en-AU" sz="700" b="0" dirty="0" err="1">
                          <a:solidFill>
                            <a:schemeClr val="tx1"/>
                          </a:solidFill>
                          <a:latin typeface="Consolas" panose="020B0609020204030204" pitchFamily="49" charset="0"/>
                        </a:rPr>
                        <a:t>acepta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Serie </a:t>
                      </a:r>
                      <a:r>
                        <a:rPr lang="en-AU" sz="700" b="0" dirty="0" err="1">
                          <a:solidFill>
                            <a:schemeClr val="tx1"/>
                          </a:solidFill>
                          <a:latin typeface="Consolas" panose="020B0609020204030204" pitchFamily="49" charset="0"/>
                        </a:rPr>
                        <a:t>booleana</a:t>
                      </a:r>
                      <a:r>
                        <a:rPr lang="en-AU" sz="700" b="0" dirty="0">
                          <a:solidFill>
                            <a:schemeClr val="tx1"/>
                          </a:solidFill>
                          <a:latin typeface="Consolas" panose="020B0609020204030204" pitchFamily="49" charset="0"/>
                        </a:rPr>
                        <a:t>; hay que </a:t>
                      </a:r>
                      <a:r>
                        <a:rPr lang="en-AU" sz="700" b="0" dirty="0" err="1">
                          <a:solidFill>
                            <a:schemeClr val="tx1"/>
                          </a:solidFill>
                          <a:latin typeface="Consolas" panose="020B0609020204030204" pitchFamily="49" charset="0"/>
                        </a:rPr>
                        <a:t>convertirla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variable_df.head</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primeras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columnas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etiqueta_columna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x)</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df.assign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etiqueta_columna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x)</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df.assign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lista_valores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ser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misma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longitud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df.insert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indice_nueva_columna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allow_duplicates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parametro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queremos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permitir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duplicadas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Eliminar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df.drop</a:t>
                      </a:r>
                      <a:r>
                        <a:rPr lang="en-AU" sz="700" b="1" dirty="0">
                          <a:solidFill>
                            <a:schemeClr val="tx1"/>
                          </a:solidFill>
                          <a:highlight>
                            <a:srgbClr val="FF9BDB"/>
                          </a:highlight>
                          <a:latin typeface="Consolas" panose="020B0609020204030204" pitchFamily="49" charset="0"/>
                        </a:rPr>
                        <a:t>(columns = [“column1”, “column2”])</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eliminar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endParaRPr lang="en-AU"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6" name="Table 5">
            <a:extLst>
              <a:ext uri="{FF2B5EF4-FFF2-40B4-BE49-F238E27FC236}">
                <a16:creationId xmlns:a16="http://schemas.microsoft.com/office/drawing/2014/main" id="{A2C92486-6146-5DDB-06F2-1B8AEEABB8B2}"/>
              </a:ext>
            </a:extLst>
          </p:cNvPr>
          <p:cNvGraphicFramePr>
            <a:graphicFrameLocks noGrp="1"/>
          </p:cNvGraphicFramePr>
          <p:nvPr>
            <p:extLst>
              <p:ext uri="{D42A27DB-BD31-4B8C-83A1-F6EECF244321}">
                <p14:modId xmlns:p14="http://schemas.microsoft.com/office/powerpoint/2010/main" val="3452383969"/>
              </p:ext>
            </p:extLst>
          </p:nvPr>
        </p:nvGraphicFramePr>
        <p:xfrm>
          <a:off x="5554386" y="773"/>
          <a:ext cx="2755305" cy="8103680"/>
        </p:xfrm>
        <a:graphic>
          <a:graphicData uri="http://schemas.openxmlformats.org/drawingml/2006/table">
            <a:tbl>
              <a:tblPr firstRow="1" bandRow="1">
                <a:tableStyleId>{17292A2E-F333-43FB-9621-5CBBE7FDCDCB}</a:tableStyleId>
              </a:tblPr>
              <a:tblGrid>
                <a:gridCol w="2755305">
                  <a:extLst>
                    <a:ext uri="{9D8B030D-6E8A-4147-A177-3AD203B41FA5}">
                      <a16:colId xmlns:a16="http://schemas.microsoft.com/office/drawing/2014/main" val="1612534420"/>
                    </a:ext>
                  </a:extLst>
                </a:gridCol>
              </a:tblGrid>
              <a:tr h="263550">
                <a:tc>
                  <a:txBody>
                    <a:bodyPr/>
                    <a:lstStyle/>
                    <a:p>
                      <a:r>
                        <a:rPr lang="en-AU" sz="1200" b="1" dirty="0" err="1">
                          <a:solidFill>
                            <a:schemeClr val="tx1"/>
                          </a:solidFill>
                        </a:rPr>
                        <a:t>DataFrames</a:t>
                      </a:r>
                      <a:r>
                        <a:rPr lang="en-AU" sz="1200" b="1" dirty="0">
                          <a:solidFill>
                            <a:schemeClr val="tx1"/>
                          </a:solidFill>
                        </a:rPr>
                        <a:t>: </a:t>
                      </a:r>
                      <a:r>
                        <a:rPr lang="en-AU" sz="1100" b="1" dirty="0" err="1">
                          <a:solidFill>
                            <a:schemeClr val="tx1"/>
                          </a:solidFill>
                        </a:rPr>
                        <a:t>carga</a:t>
                      </a:r>
                      <a:r>
                        <a:rPr lang="en-AU" sz="1100" b="1" dirty="0">
                          <a:solidFill>
                            <a:schemeClr val="tx1"/>
                          </a:solidFill>
                        </a:rPr>
                        <a:t> de </a:t>
                      </a:r>
                      <a:r>
                        <a:rPr lang="en-AU" sz="11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793187464"/>
                  </a:ext>
                </a:extLst>
              </a:tr>
              <a:tr h="6634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Carga</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datos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/nombre_archivo.csv”)</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Comma Separated Values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sep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csv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separador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index_col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0)</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csv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ya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pd.read_excel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/nombre_archivo.xlsx”)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Excel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sale “</a:t>
                      </a:r>
                      <a:r>
                        <a:rPr kumimoji="0" lang="en-AU" sz="7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ImportError</a:t>
                      </a:r>
                      <a:r>
                        <a:rPr kumimoji="0" lang="en-AU" sz="7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openpyxl</a:t>
                      </a:r>
                      <a:r>
                        <a:rPr kumimoji="0" lang="en-AU" sz="7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terminal: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pip3 install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openpyxl</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pip install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openpyxl</a:t>
                      </a:r>
                      <a:endPar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JavaScript Object Notation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crudo)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[‘data’].apply(</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pd.Series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convertir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json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legible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pd.read_clipboard</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sep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clipboard;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separador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podria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ser \n ; , etc.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Pickle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modulo que serializa objetos (convertir objetos complejos en una serie de bytes, en este caso en formato binario) para guardarlos en un archivo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with open(‘</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nombre_archivo.pkl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wb</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as 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pickle.dump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pone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pkl</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pd.read_pickle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/nombre_archivo.csv’).head(n)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pickle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parquet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pd.read_sas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/nombre_archivo.sas7bdat’, format = ‘sas7bdat’)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SAS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SAS7BDAT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pd.read_spss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nombre_archivo.sav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SAS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SAS7BDAT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Guardado</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datos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/nombre_archivo.csv’)</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csv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df.to_excel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/nombre_archivo.xlsx’)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Excel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JSON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parquet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df.to_pickle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nombre_archivo.pkl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pickle</a:t>
                      </a:r>
                    </a:p>
                    <a:p>
                      <a:pPr marL="0" marR="0" lvl="0" indent="0" algn="l" defTabSz="1079906"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ExcelWriter</a:t>
                      </a:r>
                      <a:endPar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with</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pd.ExcelWriter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(“ruta/</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archivo.ext</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as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writer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df.to_Excel</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writer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nombre_hoja</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‘nombre’)</a:t>
                      </a: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guardar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 una hoja de Excel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895606868"/>
                  </a:ext>
                </a:extLst>
              </a:tr>
              <a:tr h="1189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Librer</a:t>
                      </a:r>
                      <a:r>
                        <a:rPr kumimoji="0" lang="es-ES" sz="900" b="1" i="0" u="none" strike="noStrike" kern="1200" cap="none" spc="0" normalizeH="0" baseline="0" dirty="0" err="1">
                          <a:ln>
                            <a:noFill/>
                          </a:ln>
                          <a:solidFill>
                            <a:prstClr val="black"/>
                          </a:solidFill>
                          <a:effectLst/>
                          <a:uLnTx/>
                          <a:uFillTx/>
                          <a:latin typeface="+mn-lt"/>
                          <a:ea typeface="+mn-ea"/>
                          <a:cs typeface="+mn-cs"/>
                        </a:rPr>
                        <a:t>ía</a:t>
                      </a:r>
                      <a:r>
                        <a:rPr kumimoji="0" lang="es-ES" sz="900" b="1" i="0" u="none" strike="noStrike" kern="1200" cap="none" spc="0" normalizeH="0" baseline="0" dirty="0">
                          <a:ln>
                            <a:noFill/>
                          </a:ln>
                          <a:solidFill>
                            <a:prstClr val="black"/>
                          </a:solidFill>
                          <a:effectLst/>
                          <a:uLnTx/>
                          <a:uFillTx/>
                          <a:latin typeface="+mn-lt"/>
                          <a:ea typeface="+mn-ea"/>
                          <a:cs typeface="+mn-cs"/>
                        </a:rPr>
                        <a:t> </a:t>
                      </a:r>
                      <a:r>
                        <a:rPr kumimoji="0" lang="es-ES" sz="900" b="1" i="0" u="none" strike="noStrike" kern="1200" cap="none" spc="0" normalizeH="0" baseline="0" dirty="0" err="1">
                          <a:ln>
                            <a:noFill/>
                          </a:ln>
                          <a:solidFill>
                            <a:prstClr val="black"/>
                          </a:solidFill>
                          <a:effectLst/>
                          <a:uLnTx/>
                          <a:uFillTx/>
                          <a:latin typeface="+mn-lt"/>
                          <a:ea typeface="+mn-ea"/>
                          <a:cs typeface="+mn-cs"/>
                        </a:rPr>
                        <a:t>PyDataset</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pip install </a:t>
                      </a:r>
                      <a:r>
                        <a:rPr lang="en-AU" sz="700" b="1" dirty="0" err="1">
                          <a:solidFill>
                            <a:schemeClr val="tx1"/>
                          </a:solidFill>
                          <a:highlight>
                            <a:srgbClr val="FF9BDB"/>
                          </a:highlight>
                          <a:latin typeface="Consolas" panose="020B0609020204030204" pitchFamily="49" charset="0"/>
                        </a:rPr>
                        <a:t>pydataset</a:t>
                      </a:r>
                      <a:r>
                        <a:rPr lang="en-AU" sz="700" b="1" dirty="0">
                          <a:solidFill>
                            <a:schemeClr val="tx1"/>
                          </a:solidFill>
                          <a:latin typeface="Consolas" panose="020B0609020204030204" pitchFamily="49" charset="0"/>
                        </a:rPr>
                        <a:t> o </a:t>
                      </a:r>
                      <a:r>
                        <a:rPr lang="en-AU" sz="700" b="1" dirty="0">
                          <a:solidFill>
                            <a:schemeClr val="tx1"/>
                          </a:solidFill>
                          <a:highlight>
                            <a:srgbClr val="FF9BDB"/>
                          </a:highlight>
                          <a:latin typeface="Consolas" panose="020B0609020204030204" pitchFamily="49" charset="0"/>
                        </a:rPr>
                        <a:t>pip3 install </a:t>
                      </a:r>
                      <a:r>
                        <a:rPr lang="en-AU" sz="700" b="1" dirty="0" err="1">
                          <a:solidFill>
                            <a:schemeClr val="tx1"/>
                          </a:solidFill>
                          <a:highlight>
                            <a:srgbClr val="FF9BDB"/>
                          </a:highlight>
                          <a:latin typeface="Consolas" panose="020B0609020204030204" pitchFamily="49" charset="0"/>
                        </a:rPr>
                        <a:t>pydataset</a:t>
                      </a:r>
                      <a:endParaRPr lang="en-AU" sz="700" b="1" dirty="0">
                        <a:solidFill>
                          <a:schemeClr val="tx1"/>
                        </a:solidFill>
                        <a:highlight>
                          <a:srgbClr val="FF9BDB"/>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from </a:t>
                      </a:r>
                      <a:r>
                        <a:rPr lang="en-AU" sz="700" b="0" dirty="0" err="1">
                          <a:solidFill>
                            <a:schemeClr val="tx1"/>
                          </a:solidFill>
                          <a:latin typeface="Consolas" panose="020B0609020204030204" pitchFamily="49" charset="0"/>
                        </a:rPr>
                        <a:t>pydataset</a:t>
                      </a:r>
                      <a:r>
                        <a:rPr lang="en-AU" sz="700" b="0" dirty="0">
                          <a:solidFill>
                            <a:schemeClr val="tx1"/>
                          </a:solidFill>
                          <a:latin typeface="Consolas" panose="020B0609020204030204" pitchFamily="49" charset="0"/>
                        </a:rPr>
                        <a:t> import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data()</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ver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datasets </a:t>
                      </a:r>
                      <a:r>
                        <a:rPr lang="en-AU" sz="700" b="0" dirty="0" err="1">
                          <a:solidFill>
                            <a:schemeClr val="tx1"/>
                          </a:solidFill>
                          <a:latin typeface="Consolas" panose="020B0609020204030204" pitchFamily="49" charset="0"/>
                        </a:rPr>
                        <a:t>listados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a:t>
                      </a:r>
                      <a:r>
                        <a:rPr lang="en-AU" sz="700" b="0" dirty="0">
                          <a:solidFill>
                            <a:schemeClr val="tx1"/>
                          </a:solidFill>
                          <a:latin typeface="Consolas" panose="020B0609020204030204" pitchFamily="49" charset="0"/>
                        </a:rPr>
                        <a:t> id y </a:t>
                      </a:r>
                      <a:r>
                        <a:rPr lang="en-AU" sz="700" b="0" dirty="0" err="1">
                          <a:solidFill>
                            <a:schemeClr val="tx1"/>
                          </a:solidFill>
                          <a:latin typeface="Consolas" panose="020B0609020204030204" pitchFamily="49" charset="0"/>
                        </a:rPr>
                        <a:t>título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data(‘</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nombre_dataset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dataset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2" name="Table 1">
            <a:extLst>
              <a:ext uri="{FF2B5EF4-FFF2-40B4-BE49-F238E27FC236}">
                <a16:creationId xmlns:a16="http://schemas.microsoft.com/office/drawing/2014/main" id="{FC6F608F-C80C-6828-F6EC-1299E604D61A}"/>
              </a:ext>
            </a:extLst>
          </p:cNvPr>
          <p:cNvGraphicFramePr>
            <a:graphicFrameLocks noGrp="1"/>
          </p:cNvGraphicFramePr>
          <p:nvPr>
            <p:extLst>
              <p:ext uri="{D42A27DB-BD31-4B8C-83A1-F6EECF244321}">
                <p14:modId xmlns:p14="http://schemas.microsoft.com/office/powerpoint/2010/main" val="4283841253"/>
              </p:ext>
            </p:extLst>
          </p:nvPr>
        </p:nvGraphicFramePr>
        <p:xfrm>
          <a:off x="8309692" y="10633"/>
          <a:ext cx="3291441" cy="8093722"/>
        </p:xfrm>
        <a:graphic>
          <a:graphicData uri="http://schemas.openxmlformats.org/drawingml/2006/table">
            <a:tbl>
              <a:tblPr firstRow="1" bandRow="1">
                <a:tableStyleId>{17292A2E-F333-43FB-9621-5CBBE7FDCDCB}</a:tableStyleId>
              </a:tblPr>
              <a:tblGrid>
                <a:gridCol w="3291441">
                  <a:extLst>
                    <a:ext uri="{9D8B030D-6E8A-4147-A177-3AD203B41FA5}">
                      <a16:colId xmlns:a16="http://schemas.microsoft.com/office/drawing/2014/main" val="1612534420"/>
                    </a:ext>
                  </a:extLst>
                </a:gridCol>
              </a:tblGrid>
              <a:tr h="283595">
                <a:tc>
                  <a:txBody>
                    <a:bodyPr/>
                    <a:lstStyle/>
                    <a:p>
                      <a:r>
                        <a:rPr lang="en-AU" sz="1200" b="1" dirty="0" err="1">
                          <a:solidFill>
                            <a:schemeClr val="tx1"/>
                          </a:solidFill>
                        </a:rPr>
                        <a:t>Metodos</a:t>
                      </a:r>
                      <a:r>
                        <a:rPr lang="en-AU" sz="1200" b="1" dirty="0">
                          <a:solidFill>
                            <a:schemeClr val="tx1"/>
                          </a:solidFill>
                        </a:rPr>
                        <a:t> de </a:t>
                      </a:r>
                      <a:r>
                        <a:rPr lang="en-AU" sz="1200" b="1" dirty="0" err="1">
                          <a:solidFill>
                            <a:schemeClr val="tx1"/>
                          </a:solidFill>
                        </a:rPr>
                        <a:t>DataFrames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810127">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Metodos</a:t>
                      </a:r>
                      <a:r>
                        <a:rPr kumimoji="0" lang="en-AU" sz="900" b="1" i="0" u="none" strike="noStrike" kern="1200" cap="none" spc="0" normalizeH="0" baseline="0" noProof="0" dirty="0">
                          <a:ln>
                            <a:noFill/>
                          </a:ln>
                          <a:solidFill>
                            <a:prstClr val="black"/>
                          </a:solidFill>
                          <a:effectLst/>
                          <a:uLnTx/>
                          <a:uFillTx/>
                          <a:latin typeface="+mn-lt"/>
                          <a:ea typeface="+mn-ea"/>
                          <a:cs typeface="+mn-cs"/>
                        </a:rPr>
                        <a:t> para </a:t>
                      </a:r>
                      <a:r>
                        <a:rPr kumimoji="0" lang="en-AU" sz="900" b="1" i="0" u="none" strike="noStrike" kern="1200" cap="none" spc="0" normalizeH="0" baseline="0" noProof="0" dirty="0" err="1">
                          <a:ln>
                            <a:noFill/>
                          </a:ln>
                          <a:solidFill>
                            <a:prstClr val="black"/>
                          </a:solidFill>
                          <a:effectLst/>
                          <a:uLnTx/>
                          <a:uFillTx/>
                          <a:latin typeface="+mn-lt"/>
                          <a:ea typeface="+mn-ea"/>
                          <a:cs typeface="+mn-cs"/>
                        </a:rPr>
                        <a:t>explorar</a:t>
                      </a:r>
                      <a:r>
                        <a:rPr kumimoji="0" lang="en-AU" sz="900" b="1" i="0" u="none" strike="noStrike" kern="1200" cap="none" spc="0" normalizeH="0" baseline="0" noProof="0" dirty="0">
                          <a:ln>
                            <a:noFill/>
                          </a:ln>
                          <a:solidFill>
                            <a:prstClr val="black"/>
                          </a:solidFill>
                          <a:effectLst/>
                          <a:uLnTx/>
                          <a:uFillTx/>
                          <a:latin typeface="+mn-lt"/>
                          <a:ea typeface="+mn-ea"/>
                          <a:cs typeface="+mn-cs"/>
                        </a:rPr>
                        <a:t> un </a:t>
                      </a:r>
                      <a:r>
                        <a:rPr kumimoji="0" lang="en-AU" sz="900" b="1" i="0" u="none" strike="noStrike" kern="1200" cap="none" spc="0" normalizeH="0" baseline="0" noProof="0" dirty="0" err="1">
                          <a:ln>
                            <a:noFill/>
                          </a:ln>
                          <a:solidFill>
                            <a:prstClr val="black"/>
                          </a:solidFill>
                          <a:effectLst/>
                          <a:uLnTx/>
                          <a:uFillTx/>
                          <a:latin typeface="+mn-lt"/>
                          <a:ea typeface="+mn-ea"/>
                          <a:cs typeface="+mn-cs"/>
                        </a:rPr>
                        <a:t>dataframe</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head</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primeras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tail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últimas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sample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nuestro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uno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shape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úmero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filas y 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dtypes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hay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los nombres de las 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describe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evuelve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un resumen de los principales estadísticos de las columnas numéricas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info()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resumen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unique()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df.nombre_columna.unique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únicos de la columna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value_counts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df.nombre_columna.value_counts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serie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recuento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únicos en orden descendente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isnull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True o False seg</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si cada valor es nulo o no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800" b="1" dirty="0" err="1">
                          <a:solidFill>
                            <a:schemeClr val="tx1"/>
                          </a:solidFill>
                          <a:highlight>
                            <a:srgbClr val="FF9BDB"/>
                          </a:highlight>
                          <a:latin typeface="Consolas" panose="020B0609020204030204" pitchFamily="49" charset="0"/>
                        </a:rPr>
                        <a:t>duplicated</a:t>
                      </a:r>
                      <a:r>
                        <a:rPr lang="en-AU" sz="700" b="1" dirty="0">
                          <a:solidFill>
                            <a:schemeClr val="tx1"/>
                          </a:solidFill>
                          <a:highlight>
                            <a:srgbClr val="FF9BDB"/>
                          </a:highlight>
                          <a:latin typeface="Consolas" panose="020B0609020204030204" pitchFamily="49" charset="0"/>
                        </a:rPr>
                        <a:t>().sum()</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duplicadas</a:t>
                      </a:r>
                      <a:r>
                        <a:rPr lang="en-AU" sz="700" b="0" dirty="0">
                          <a:solidFill>
                            <a:schemeClr val="tx1"/>
                          </a:solidFill>
                          <a:latin typeface="Consolas" panose="020B0609020204030204" pitchFamily="49" charset="0"/>
                        </a:rPr>
                        <a:t> </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corr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pares de columnas, excluyendo valores 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Realizar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cambios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en</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el</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dataframe</a:t>
                      </a:r>
                      <a:r>
                        <a:rPr kumimoji="0" lang="en-AU" sz="900" b="1" i="0" u="none" strike="noStrike" kern="1200" cap="none" spc="0" normalizeH="0" baseline="0" noProof="0" dirty="0">
                          <a:ln>
                            <a:noFill/>
                          </a:ln>
                          <a:solidFill>
                            <a:prstClr val="black"/>
                          </a:solidFill>
                          <a:effectLst/>
                          <a:uLnTx/>
                          <a:uFillTx/>
                          <a:latin typeface="+mn-lt"/>
                          <a:ea typeface="+mn-ea"/>
                          <a:cs typeface="+mn-cs"/>
                        </a:rPr>
                        <a: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set_index</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í</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utilizando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uno o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sustituir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ampliar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existente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cambios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sobreescriben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cuando</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cambia a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índice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ya</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es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a:t>
                      </a:r>
                      <a:r>
                        <a:rPr lang="en-AU" sz="800" b="1" kern="1200" dirty="0" err="1">
                          <a:solidFill>
                            <a:schemeClr val="tx1"/>
                          </a:solidFill>
                          <a:highlight>
                            <a:srgbClr val="FF9BDB"/>
                          </a:highlight>
                          <a:latin typeface="Consolas" panose="020B0609020204030204" pitchFamily="49" charset="0"/>
                          <a:ea typeface="+mn-ea"/>
                          <a:cs typeface="+mn-cs"/>
                        </a:rPr>
                        <a:t>reset_index</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err="1">
                          <a:solidFill>
                            <a:schemeClr val="tx1"/>
                          </a:solidFill>
                          <a:highlight>
                            <a:srgbClr val="FF9BDB"/>
                          </a:highlight>
                          <a:latin typeface="Consolas" panose="020B0609020204030204" pitchFamily="49" charset="0"/>
                          <a:ea typeface="+mn-ea"/>
                          <a:cs typeface="+mn-cs"/>
                        </a:rPr>
                        <a:t>inplace</a:t>
                      </a:r>
                      <a:r>
                        <a:rPr lang="en-AU" sz="700" b="1" kern="1200" dirty="0">
                          <a:solidFill>
                            <a:schemeClr val="tx1"/>
                          </a:solidFill>
                          <a:highlight>
                            <a:srgbClr val="FF9BDB"/>
                          </a:highlight>
                          <a:latin typeface="Consolas" panose="020B0609020204030204" pitchFamily="49" charset="0"/>
                          <a:ea typeface="+mn-ea"/>
                          <a:cs typeface="+mn-cs"/>
                        </a:rPr>
                        <a:t> = True)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quitar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columna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como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indice</a:t>
                      </a:r>
                      <a:r>
                        <a:rPr lang="en-AU" sz="700" b="0" kern="1200" dirty="0">
                          <a:solidFill>
                            <a:schemeClr val="tx1"/>
                          </a:solidFill>
                          <a:latin typeface="Consolas" panose="020B0609020204030204" pitchFamily="49" charset="0"/>
                          <a:ea typeface="+mn-ea"/>
                          <a:cs typeface="+mn-cs"/>
                        </a:rPr>
                        <a:t> para que </a:t>
                      </a:r>
                      <a:r>
                        <a:rPr lang="en-AU" sz="700" b="0" kern="1200" dirty="0" err="1">
                          <a:solidFill>
                            <a:schemeClr val="tx1"/>
                          </a:solidFill>
                          <a:latin typeface="Consolas" panose="020B0609020204030204" pitchFamily="49" charset="0"/>
                          <a:ea typeface="+mn-ea"/>
                          <a:cs typeface="+mn-cs"/>
                        </a:rPr>
                        <a:t>vuelva</a:t>
                      </a:r>
                      <a:r>
                        <a:rPr lang="en-AU" sz="700" b="0" kern="1200" dirty="0">
                          <a:solidFill>
                            <a:schemeClr val="tx1"/>
                          </a:solidFill>
                          <a:latin typeface="Consolas" panose="020B0609020204030204" pitchFamily="49" charset="0"/>
                          <a:ea typeface="+mn-ea"/>
                          <a:cs typeface="+mn-cs"/>
                        </a:rPr>
                        <a:t> a ser </a:t>
                      </a:r>
                      <a:r>
                        <a:rPr lang="en-AU" sz="700" b="0" kern="1200" dirty="0" err="1">
                          <a:solidFill>
                            <a:schemeClr val="tx1"/>
                          </a:solidFill>
                          <a:latin typeface="Consolas" panose="020B0609020204030204" pitchFamily="49" charset="0"/>
                          <a:ea typeface="+mn-ea"/>
                          <a:cs typeface="+mn-cs"/>
                        </a:rPr>
                        <a:t>columna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a:t>
                      </a:r>
                      <a:r>
                        <a:rPr lang="en-AU" sz="700" b="0" kern="1200" dirty="0">
                          <a:solidFill>
                            <a:schemeClr val="tx1"/>
                          </a:solidFill>
                          <a:latin typeface="Consolas" panose="020B0609020204030204" pitchFamily="49" charset="0"/>
                          <a:ea typeface="+mn-ea"/>
                          <a:cs typeface="+mn-cs"/>
                        </a:rPr>
                        <a:t> un </a:t>
                      </a:r>
                      <a:r>
                        <a:rPr lang="en-AU" sz="700" b="0" kern="1200" dirty="0" err="1">
                          <a:solidFill>
                            <a:schemeClr val="tx1"/>
                          </a:solidFill>
                          <a:latin typeface="Consolas" panose="020B0609020204030204" pitchFamily="49" charset="0"/>
                          <a:ea typeface="+mn-ea"/>
                          <a:cs typeface="+mn-cs"/>
                        </a:rPr>
                        <a:t>dataframe</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serie</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rename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nombre_nueva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cambia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ejemplo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comprehension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existentes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{col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col.upper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for col in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df.columns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rename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cambia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[“columna1”, “columna2”], axis = b)</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eliminar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lo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drop_duplicates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elimina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duplicadas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quitar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300"/>
                        </a:spcAft>
                        <a:buClrTx/>
                        <a:buSzTx/>
                        <a:buFontTx/>
                        <a:buNone/>
                        <a:tabLst/>
                        <a:defRPr/>
                      </a:pP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axis = 1</a:t>
                      </a:r>
                      <a:r>
                        <a:rPr kumimoji="0" lang="en-AU"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8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axis = 0</a:t>
                      </a:r>
                      <a:r>
                        <a:rPr kumimoji="0" lang="en-AU"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8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err="1">
                          <a:solidFill>
                            <a:schemeClr val="tx1"/>
                          </a:solidFill>
                          <a:highlight>
                            <a:srgbClr val="FF9BDB"/>
                          </a:highlight>
                          <a:latin typeface="Consolas" panose="020B0609020204030204" pitchFamily="49" charset="0"/>
                          <a:ea typeface="+mn-ea"/>
                          <a:cs typeface="+mn-cs"/>
                        </a:rPr>
                        <a:t>columna_nueva</a:t>
                      </a:r>
                      <a:r>
                        <a:rPr lang="en-AU" sz="700" b="1" kern="1200" dirty="0">
                          <a:solidFill>
                            <a:schemeClr val="tx1"/>
                          </a:solidFill>
                          <a:highlight>
                            <a:srgbClr val="FF9BDB"/>
                          </a:highlight>
                          <a:latin typeface="Consolas" panose="020B0609020204030204" pitchFamily="49" charset="0"/>
                          <a:ea typeface="+mn-ea"/>
                          <a:cs typeface="+mn-cs"/>
                        </a:rPr>
                        <a:t>”] = </a:t>
                      </a:r>
                      <a:r>
                        <a:rPr lang="en-AU" sz="800" b="1" kern="1200" dirty="0" err="1">
                          <a:solidFill>
                            <a:schemeClr val="tx1"/>
                          </a:solidFill>
                          <a:highlight>
                            <a:srgbClr val="FF9BDB"/>
                          </a:highlight>
                          <a:latin typeface="Consolas" panose="020B0609020204030204" pitchFamily="49" charset="0"/>
                          <a:ea typeface="+mn-ea"/>
                          <a:cs typeface="+mn-cs"/>
                        </a:rPr>
                        <a:t>pd.cut</a:t>
                      </a:r>
                      <a:r>
                        <a:rPr lang="en-AU" sz="700" b="1" kern="1200" dirty="0">
                          <a:solidFill>
                            <a:schemeClr val="tx1"/>
                          </a:solidFill>
                          <a:highlight>
                            <a:srgbClr val="FF9BDB"/>
                          </a:highlight>
                          <a:latin typeface="Consolas" panose="020B0609020204030204" pitchFamily="49" charset="0"/>
                          <a:ea typeface="+mn-ea"/>
                          <a:cs typeface="+mn-cs"/>
                        </a:rPr>
                        <a:t>(x = </a:t>
                      </a:r>
                      <a:r>
                        <a:rPr lang="en-AU" sz="700" b="1" kern="1200" dirty="0" err="1">
                          <a:solidFill>
                            <a:schemeClr val="tx1"/>
                          </a:solidFill>
                          <a:highlight>
                            <a:srgbClr val="FF9BDB"/>
                          </a:highlight>
                          <a:latin typeface="Consolas" panose="020B0609020204030204" pitchFamily="49" charset="0"/>
                          <a:ea typeface="+mn-ea"/>
                          <a:cs typeface="+mn-cs"/>
                        </a:rPr>
                        <a:t>df</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err="1">
                          <a:solidFill>
                            <a:schemeClr val="tx1"/>
                          </a:solidFill>
                          <a:highlight>
                            <a:srgbClr val="FF9BDB"/>
                          </a:highlight>
                          <a:latin typeface="Consolas" panose="020B0609020204030204" pitchFamily="49" charset="0"/>
                          <a:ea typeface="+mn-ea"/>
                          <a:cs typeface="+mn-cs"/>
                        </a:rPr>
                        <a:t>nombre_columna</a:t>
                      </a:r>
                      <a:r>
                        <a:rPr lang="en-AU" sz="700" b="1" kern="1200" dirty="0">
                          <a:solidFill>
                            <a:schemeClr val="tx1"/>
                          </a:solidFill>
                          <a:highlight>
                            <a:srgbClr val="FF9BDB"/>
                          </a:highlight>
                          <a:latin typeface="Consolas" panose="020B0609020204030204" pitchFamily="49" charset="0"/>
                          <a:ea typeface="+mn-ea"/>
                          <a:cs typeface="+mn-cs"/>
                        </a:rPr>
                        <a:t>”], bins = [</a:t>
                      </a:r>
                      <a:r>
                        <a:rPr lang="en-AU" sz="700" b="1" kern="1200" dirty="0" err="1">
                          <a:solidFill>
                            <a:schemeClr val="tx1"/>
                          </a:solidFill>
                          <a:highlight>
                            <a:srgbClr val="FF9BDB"/>
                          </a:highlight>
                          <a:latin typeface="Consolas" panose="020B0609020204030204" pitchFamily="49" charset="0"/>
                          <a:ea typeface="+mn-ea"/>
                          <a:cs typeface="+mn-cs"/>
                        </a:rPr>
                        <a:t>n,m,l</a:t>
                      </a:r>
                      <a:r>
                        <a:rPr lang="en-AU" sz="700" b="1" kern="1200" dirty="0">
                          <a:solidFill>
                            <a:schemeClr val="tx1"/>
                          </a:solidFill>
                          <a:highlight>
                            <a:srgbClr val="FF9BDB"/>
                          </a:highlight>
                          <a:latin typeface="Consolas" panose="020B0609020204030204" pitchFamily="49" charset="0"/>
                          <a:ea typeface="+mn-ea"/>
                          <a:cs typeface="+mn-cs"/>
                        </a:rPr>
                        <a:t>..], labels = [‘a’, ‘b’, ‘c’])</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separa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diferentes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(n-m, m-l, etc),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indica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labels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string 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to_replace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value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cierto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to_replace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value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cierto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x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indicamos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3" name="Table 2">
            <a:extLst>
              <a:ext uri="{FF2B5EF4-FFF2-40B4-BE49-F238E27FC236}">
                <a16:creationId xmlns:a16="http://schemas.microsoft.com/office/drawing/2014/main" id="{E9B1ADCF-37A9-BBDA-594C-7EDDAEEFC342}"/>
              </a:ext>
            </a:extLst>
          </p:cNvPr>
          <p:cNvGraphicFramePr>
            <a:graphicFrameLocks noGrp="1"/>
          </p:cNvGraphicFramePr>
          <p:nvPr>
            <p:extLst>
              <p:ext uri="{D42A27DB-BD31-4B8C-83A1-F6EECF244321}">
                <p14:modId xmlns:p14="http://schemas.microsoft.com/office/powerpoint/2010/main" val="1194073475"/>
              </p:ext>
            </p:extLst>
          </p:nvPr>
        </p:nvGraphicFramePr>
        <p:xfrm>
          <a:off x="11601133" y="10633"/>
          <a:ext cx="2790000" cy="8093722"/>
        </p:xfrm>
        <a:graphic>
          <a:graphicData uri="http://schemas.openxmlformats.org/drawingml/2006/table">
            <a:tbl>
              <a:tblPr firstRow="1" bandRow="1">
                <a:tableStyleId>{17292A2E-F333-43FB-9621-5CBBE7FDCDCB}</a:tableStyleId>
              </a:tblPr>
              <a:tblGrid>
                <a:gridCol w="2790000">
                  <a:extLst>
                    <a:ext uri="{9D8B030D-6E8A-4147-A177-3AD203B41FA5}">
                      <a16:colId xmlns:a16="http://schemas.microsoft.com/office/drawing/2014/main" val="1612534420"/>
                    </a:ext>
                  </a:extLst>
                </a:gridCol>
              </a:tblGrid>
              <a:tr h="283595">
                <a:tc>
                  <a:txBody>
                    <a:bodyPr/>
                    <a:lstStyle/>
                    <a:p>
                      <a:r>
                        <a:rPr lang="en-AU" sz="1200" b="1" dirty="0" err="1">
                          <a:solidFill>
                            <a:schemeClr val="tx1"/>
                          </a:solidFill>
                        </a:rPr>
                        <a:t>Filtrados</a:t>
                      </a:r>
                      <a:r>
                        <a:rPr lang="en-AU" sz="1200" b="1" dirty="0">
                          <a:solidFill>
                            <a:schemeClr val="tx1"/>
                          </a:solidFill>
                        </a:rPr>
                        <a:t> de </a:t>
                      </a:r>
                      <a:r>
                        <a:rPr lang="en-AU" sz="12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810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pd.options.display.max_columns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None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ejecutar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antes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df.head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poder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Filtrado</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por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una</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a:t>
                      </a:r>
                      <a:r>
                        <a:rPr kumimoji="0" lang="en-AU" sz="900" b="1" i="0" u="none" strike="noStrike" kern="1200" cap="none" spc="0" normalizeH="0" baseline="0" noProof="0" dirty="0">
                          <a:ln>
                            <a:noFill/>
                          </a:ln>
                          <a:solidFill>
                            <a:prstClr val="black"/>
                          </a:solidFill>
                          <a:effectLst/>
                          <a:uLnTx/>
                          <a:uFillTx/>
                          <a:latin typeface="+mn-lt"/>
                          <a:ea typeface="+mn-ea"/>
                          <a:cs typeface="+mn-cs"/>
                        </a:rPr>
                        <a:t> con </a:t>
                      </a:r>
                      <a:r>
                        <a:rPr kumimoji="0" lang="en-AU" sz="900" b="1" i="0" u="none" strike="noStrike" kern="1200" cap="none" spc="0" normalizeH="0" baseline="0" noProof="0" dirty="0" err="1">
                          <a:ln>
                            <a:noFill/>
                          </a:ln>
                          <a:solidFill>
                            <a:prstClr val="black"/>
                          </a:solidFill>
                          <a:effectLst/>
                          <a:uLnTx/>
                          <a:uFillTx/>
                          <a:latin typeface="+mn-lt"/>
                          <a:ea typeface="+mn-ea"/>
                          <a:cs typeface="+mn-cs"/>
                        </a:rPr>
                        <a:t>operadores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comparaci</a:t>
                      </a:r>
                      <a:r>
                        <a:rPr kumimoji="0" lang="es-ES" sz="900" b="1" i="0" u="none" strike="noStrike" kern="1200" cap="none" spc="0" normalizeH="0" baseline="0" noProof="0" dirty="0" err="1">
                          <a:ln>
                            <a:noFill/>
                          </a:ln>
                          <a:solidFill>
                            <a:prstClr val="black"/>
                          </a:solidFill>
                          <a:effectLst/>
                          <a:uLnTx/>
                          <a:uFillTx/>
                          <a:latin typeface="+mn-lt"/>
                          <a:ea typeface="+mn-ea"/>
                          <a:cs typeface="+mn-cs"/>
                        </a:rPr>
                        <a:t>ón</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igual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dado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*se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usar con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cualquier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operador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comparaci</a:t>
                      </a: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Filtrado</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por</a:t>
                      </a:r>
                      <a:r>
                        <a:rPr kumimoji="0" lang="en-AU" sz="900" b="1" i="0" u="none" strike="noStrike" kern="1200" cap="none" spc="0" normalizeH="0" baseline="0" noProof="0" dirty="0">
                          <a:ln>
                            <a:noFill/>
                          </a:ln>
                          <a:solidFill>
                            <a:prstClr val="black"/>
                          </a:solidFill>
                          <a:effectLst/>
                          <a:uLnTx/>
                          <a:uFillTx/>
                          <a:latin typeface="+mn-lt"/>
                          <a:ea typeface="+mn-ea"/>
                          <a:cs typeface="+mn-cs"/>
                        </a:rPr>
                        <a:t> multiples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columnas</a:t>
                      </a:r>
                      <a:r>
                        <a:rPr kumimoji="0" lang="en-AU" sz="900" b="1" i="0" u="none" strike="noStrike" kern="1200" cap="none" spc="0" normalizeH="0" baseline="0" noProof="0" dirty="0">
                          <a:ln>
                            <a:noFill/>
                          </a:ln>
                          <a:solidFill>
                            <a:prstClr val="black"/>
                          </a:solidFill>
                          <a:effectLst/>
                          <a:uLnTx/>
                          <a:uFillTx/>
                          <a:latin typeface="+mn-lt"/>
                          <a:ea typeface="+mn-ea"/>
                          <a:cs typeface="+mn-cs"/>
                        </a:rPr>
                        <a:t> con </a:t>
                      </a:r>
                      <a:r>
                        <a:rPr kumimoji="0" lang="en-AU" sz="900" b="1" i="0" u="none" strike="noStrike" kern="1200" cap="none" spc="0" normalizeH="0" baseline="0" noProof="0" dirty="0" err="1">
                          <a:ln>
                            <a:noFill/>
                          </a:ln>
                          <a:solidFill>
                            <a:prstClr val="black"/>
                          </a:solidFill>
                          <a:effectLst/>
                          <a:uLnTx/>
                          <a:uFillTx/>
                          <a:latin typeface="+mn-lt"/>
                          <a:ea typeface="+mn-ea"/>
                          <a:cs typeface="+mn-cs"/>
                        </a:rPr>
                        <a:t>operadores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logicos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&amp;</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and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not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&amp;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[“columna2”]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&amp;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[“columna3”] &gt; 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parentesis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 otra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Metodos</a:t>
                      </a:r>
                      <a:r>
                        <a:rPr kumimoji="0" lang="en-AU" sz="900" b="1" i="0" u="none" strike="noStrike" kern="1200" cap="none" spc="0" normalizeH="0" baseline="0" noProof="0" dirty="0">
                          <a:ln>
                            <a:noFill/>
                          </a:ln>
                          <a:solidFill>
                            <a:prstClr val="black"/>
                          </a:solidFill>
                          <a:effectLst/>
                          <a:uLnTx/>
                          <a:uFillTx/>
                          <a:latin typeface="+mn-lt"/>
                          <a:ea typeface="+mn-ea"/>
                          <a:cs typeface="+mn-cs"/>
                        </a:rPr>
                        <a:t> de pandas de </a:t>
                      </a:r>
                      <a:r>
                        <a:rPr kumimoji="0" lang="en-AU" sz="900" b="1" i="0" u="none" strike="noStrike" kern="1200" cap="none" spc="0" normalizeH="0" baseline="0" noProof="0" dirty="0" err="1">
                          <a:ln>
                            <a:noFill/>
                          </a:ln>
                          <a:solidFill>
                            <a:prstClr val="black"/>
                          </a:solidFill>
                          <a:effectLst/>
                          <a:uLnTx/>
                          <a:uFillTx/>
                          <a:latin typeface="+mn-lt"/>
                          <a:ea typeface="+mn-ea"/>
                          <a:cs typeface="+mn-cs"/>
                        </a:rPr>
                        <a:t>filtrar</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isin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iterable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iterable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serie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str.contains</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(patron, regex = True,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False)]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contenienen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patron de regex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str.contains</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(“substring”, case = False, regex = False)]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substring,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siendo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case sensitive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str.contains</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(“substring”, case = False, regex = False)]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substring,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siendo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case sensitive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notnull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Reemplazar</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valores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basados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indices y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condiciones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indices_filtrados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index</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for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in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indices_filtrados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Reemplazar</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valores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basados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metodos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NumPy:</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np.where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&gt; 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categoria_if_true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categoria_if_false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np.select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lista_de_condiciones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lista_de_opciones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multiples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condiciones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spTree>
    <p:extLst>
      <p:ext uri="{BB962C8B-B14F-4D97-AF65-F5344CB8AC3E}">
        <p14:creationId xmlns:p14="http://schemas.microsoft.com/office/powerpoint/2010/main" val="240089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C6F608F-C80C-6828-F6EC-1299E604D61A}"/>
              </a:ext>
            </a:extLst>
          </p:cNvPr>
          <p:cNvGraphicFramePr>
            <a:graphicFrameLocks noGrp="1"/>
          </p:cNvGraphicFramePr>
          <p:nvPr>
            <p:extLst>
              <p:ext uri="{D42A27DB-BD31-4B8C-83A1-F6EECF244321}">
                <p14:modId xmlns:p14="http://schemas.microsoft.com/office/powerpoint/2010/main" val="1536463583"/>
              </p:ext>
            </p:extLst>
          </p:nvPr>
        </p:nvGraphicFramePr>
        <p:xfrm>
          <a:off x="3401961" y="3273137"/>
          <a:ext cx="2636668" cy="4829233"/>
        </p:xfrm>
        <a:graphic>
          <a:graphicData uri="http://schemas.openxmlformats.org/drawingml/2006/table">
            <a:tbl>
              <a:tblPr firstRow="1" bandRow="1">
                <a:tableStyleId>{17292A2E-F333-43FB-9621-5CBBE7FDCDCB}</a:tableStyleId>
              </a:tblPr>
              <a:tblGrid>
                <a:gridCol w="2636668">
                  <a:extLst>
                    <a:ext uri="{9D8B030D-6E8A-4147-A177-3AD203B41FA5}">
                      <a16:colId xmlns:a16="http://schemas.microsoft.com/office/drawing/2014/main" val="1612534420"/>
                    </a:ext>
                  </a:extLst>
                </a:gridCol>
              </a:tblGrid>
              <a:tr h="263198">
                <a:tc>
                  <a:txBody>
                    <a:bodyPr/>
                    <a:lstStyle/>
                    <a:p>
                      <a:r>
                        <a:rPr lang="en-AU" sz="1200" b="1" dirty="0">
                          <a:solidFill>
                            <a:schemeClr val="tx1"/>
                          </a:solidFill>
                        </a:rPr>
                        <a:t>NumPy (Numerical Python)</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81638116"/>
                  </a:ext>
                </a:extLst>
              </a:tr>
              <a:tr h="263198">
                <a:tc>
                  <a:txBody>
                    <a:bodyPr/>
                    <a:lstStyle/>
                    <a:p>
                      <a:r>
                        <a:rPr lang="en-AU" sz="1200" b="1" dirty="0" err="1">
                          <a:solidFill>
                            <a:schemeClr val="tx1"/>
                          </a:solidFill>
                        </a:rPr>
                        <a:t>Crear</a:t>
                      </a:r>
                      <a:r>
                        <a:rPr lang="en-AU" sz="1200" b="1" dirty="0">
                          <a:solidFill>
                            <a:schemeClr val="tx1"/>
                          </a:solidFill>
                        </a:rPr>
                        <a:t> arrays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43009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Crear</a:t>
                      </a:r>
                      <a:r>
                        <a:rPr kumimoji="0" lang="en-AU" sz="900" b="1" i="0" u="none" strike="noStrike" kern="1200" cap="none" spc="0" normalizeH="0" baseline="0" noProof="0" dirty="0">
                          <a:ln>
                            <a:noFill/>
                          </a:ln>
                          <a:solidFill>
                            <a:prstClr val="black"/>
                          </a:solidFill>
                          <a:effectLst/>
                          <a:uLnTx/>
                          <a:uFillTx/>
                          <a:latin typeface="+mn-lt"/>
                          <a:ea typeface="+mn-ea"/>
                          <a:cs typeface="+mn-cs"/>
                        </a:rPr>
                        <a:t> arrays de </a:t>
                      </a:r>
                      <a:r>
                        <a:rPr kumimoji="0" lang="en-AU" sz="900" b="1" i="0" u="none" strike="noStrike" kern="1200" cap="none" spc="0" normalizeH="0" baseline="0" noProof="0" dirty="0" err="1">
                          <a:ln>
                            <a:noFill/>
                          </a:ln>
                          <a:solidFill>
                            <a:prstClr val="black"/>
                          </a:solidFill>
                          <a:effectLst/>
                          <a:uLnTx/>
                          <a:uFillTx/>
                          <a:latin typeface="+mn-lt"/>
                          <a:ea typeface="+mn-ea"/>
                          <a:cs typeface="+mn-cs"/>
                        </a:rPr>
                        <a:t>listas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np.array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lista</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dtype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unidimensional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np.array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([lista1, lista2])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bidimensional de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np.array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([listadelistas1, listadelistas2])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bidimensional de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Crear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otros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tipos</a:t>
                      </a:r>
                      <a:r>
                        <a:rPr kumimoji="0" lang="en-AU" sz="900" b="1" i="0" u="none" strike="noStrike" kern="1200" cap="none" spc="0" normalizeH="0" baseline="0" noProof="0" dirty="0">
                          <a:ln>
                            <a:noFill/>
                          </a:ln>
                          <a:solidFill>
                            <a:prstClr val="black"/>
                          </a:solidFill>
                          <a:effectLst/>
                          <a:uLnTx/>
                          <a:uFillTx/>
                          <a:latin typeface="+mn-lt"/>
                          <a:ea typeface="+mn-ea"/>
                          <a:cs typeface="+mn-cs"/>
                        </a:rPr>
                        <a:t> de arrays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np.arange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valor_inicio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valor_final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saltos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usando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start:stop:step</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np.ones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array2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np.ones_like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np.zeros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zeros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array2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np.zeros_like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zeros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np.empty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vacio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float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array2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np.empty_like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vacia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np.eye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k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diagonal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empezando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posicion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np.identity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identidad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ceros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diagonal, de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cuadrada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Guardar y salvar </a:t>
                      </a:r>
                      <a:r>
                        <a:rPr kumimoji="0" lang="es-ES" sz="900" b="1" i="0" u="none" strike="noStrike" kern="1200" cap="none" spc="0" normalizeH="0" baseline="0" noProof="0" dirty="0" err="1">
                          <a:ln>
                            <a:noFill/>
                          </a:ln>
                          <a:solidFill>
                            <a:prstClr val="black"/>
                          </a:solidFill>
                          <a:effectLst/>
                          <a:uLnTx/>
                          <a:uFillTx/>
                          <a:latin typeface="+mn-lt"/>
                          <a:ea typeface="+mn-ea"/>
                          <a:cs typeface="+mn-cs"/>
                        </a:rPr>
                        <a:t>arrays</a:t>
                      </a:r>
                      <a:r>
                        <a:rPr kumimoji="0" lang="es-ES" sz="900" b="1" i="0" u="none" strike="noStrike" kern="1200" cap="none" spc="0" normalizeH="0" baseline="0" noProof="0" dirty="0">
                          <a:ln>
                            <a:noFill/>
                          </a:ln>
                          <a:solidFill>
                            <a:prstClr val="black"/>
                          </a:solidFill>
                          <a:effectLst/>
                          <a:uLnTx/>
                          <a:uFillTx/>
                          <a:latin typeface="+mn-lt"/>
                          <a:ea typeface="+mn-ea"/>
                          <a:cs typeface="+mn-cs"/>
                        </a:rPr>
                        <a:t> en .</a:t>
                      </a:r>
                      <a:r>
                        <a:rPr kumimoji="0" lang="es-ES" sz="900" b="1" i="0" u="none" strike="noStrike" kern="1200" cap="none" spc="0" normalizeH="0" baseline="0" noProof="0" dirty="0" err="1">
                          <a:ln>
                            <a:noFill/>
                          </a:ln>
                          <a:solidFill>
                            <a:prstClr val="black"/>
                          </a:solidFill>
                          <a:effectLst/>
                          <a:uLnTx/>
                          <a:uFillTx/>
                          <a:latin typeface="+mn-lt"/>
                          <a:ea typeface="+mn-ea"/>
                          <a:cs typeface="+mn-cs"/>
                        </a:rPr>
                        <a:t>txt</a:t>
                      </a:r>
                      <a:endParaRPr kumimoji="0" lang="es-ES"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np.savetxt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/nombre_fichero.txt’, array)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guardar un array de uno o dos dimensiones como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txt</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variable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np.loadtxt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/nombre_fichero.txt’,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dtype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cargar datos de un archivo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txt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tiene el mismo número de valores en cada fila</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3" name="Table 2">
            <a:extLst>
              <a:ext uri="{FF2B5EF4-FFF2-40B4-BE49-F238E27FC236}">
                <a16:creationId xmlns:a16="http://schemas.microsoft.com/office/drawing/2014/main" id="{7C7FC8D9-7189-9492-03B1-B48D28BFFFAD}"/>
              </a:ext>
            </a:extLst>
          </p:cNvPr>
          <p:cNvGraphicFramePr>
            <a:graphicFrameLocks noGrp="1"/>
          </p:cNvGraphicFramePr>
          <p:nvPr>
            <p:extLst>
              <p:ext uri="{D42A27DB-BD31-4B8C-83A1-F6EECF244321}">
                <p14:modId xmlns:p14="http://schemas.microsoft.com/office/powerpoint/2010/main" val="3009482108"/>
              </p:ext>
            </p:extLst>
          </p:nvPr>
        </p:nvGraphicFramePr>
        <p:xfrm>
          <a:off x="6038630" y="-7724"/>
          <a:ext cx="2673151" cy="8100884"/>
        </p:xfrm>
        <a:graphic>
          <a:graphicData uri="http://schemas.openxmlformats.org/drawingml/2006/table">
            <a:tbl>
              <a:tblPr firstRow="1" bandRow="1">
                <a:tableStyleId>{17292A2E-F333-43FB-9621-5CBBE7FDCDCB}</a:tableStyleId>
              </a:tblPr>
              <a:tblGrid>
                <a:gridCol w="2673151">
                  <a:extLst>
                    <a:ext uri="{9D8B030D-6E8A-4147-A177-3AD203B41FA5}">
                      <a16:colId xmlns:a16="http://schemas.microsoft.com/office/drawing/2014/main" val="1612534420"/>
                    </a:ext>
                  </a:extLst>
                </a:gridCol>
              </a:tblGrid>
              <a:tr h="298810">
                <a:tc>
                  <a:txBody>
                    <a:bodyPr/>
                    <a:lstStyle/>
                    <a:p>
                      <a:r>
                        <a:rPr lang="en-AU" sz="1200" b="1" dirty="0">
                          <a:solidFill>
                            <a:schemeClr val="tx1"/>
                          </a:solidFill>
                        </a:rPr>
                        <a:t>Indices, Subsets, </a:t>
                      </a:r>
                      <a:r>
                        <a:rPr lang="en-AU" sz="1200" b="1" dirty="0" err="1">
                          <a:solidFill>
                            <a:schemeClr val="tx1"/>
                          </a:solidFill>
                        </a:rPr>
                        <a:t>Metodos</a:t>
                      </a:r>
                      <a:r>
                        <a:rPr lang="en-AU" sz="1200" b="1" dirty="0">
                          <a:solidFill>
                            <a:schemeClr val="tx1"/>
                          </a:solidFill>
                        </a:rPr>
                        <a:t> de Arrays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78020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Indices de arrays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a:t>
                      </a:r>
                      <a:r>
                        <a:rPr lang="en-AU" sz="700" b="0" dirty="0">
                          <a:solidFill>
                            <a:schemeClr val="tx1"/>
                          </a:solidFill>
                          <a:latin typeface="Consolas" panose="020B0609020204030204" pitchFamily="49" charset="0"/>
                        </a:rPr>
                        <a:t>; las indices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arrays </a:t>
                      </a:r>
                      <a:r>
                        <a:rPr lang="en-AU" sz="700" b="0" dirty="0" err="1">
                          <a:solidFill>
                            <a:schemeClr val="tx1"/>
                          </a:solidFill>
                          <a:latin typeface="Consolas" panose="020B0609020204030204" pitchFamily="49" charset="0"/>
                        </a:rPr>
                        <a:t>unidimensionales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funcionan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igual</a:t>
                      </a:r>
                      <a:r>
                        <a:rPr lang="en-AU" sz="700" b="0" dirty="0">
                          <a:solidFill>
                            <a:schemeClr val="tx1"/>
                          </a:solidFill>
                          <a:latin typeface="Consolas" panose="020B0609020204030204" pitchFamily="49" charset="0"/>
                        </a:rPr>
                        <a:t> que las </a:t>
                      </a:r>
                      <a:r>
                        <a:rPr lang="en-AU" sz="700" b="0" dirty="0" err="1">
                          <a:solidFill>
                            <a:schemeClr val="tx1"/>
                          </a:solidFill>
                          <a:latin typeface="Consolas" panose="020B0609020204030204" pitchFamily="49" charset="0"/>
                        </a:rPr>
                        <a:t>listas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 j]</a:t>
                      </a:r>
                      <a:r>
                        <a:rPr lang="en-AU" sz="700" b="1" dirty="0">
                          <a:solidFill>
                            <a:schemeClr val="tx1"/>
                          </a:solidFill>
                          <a:latin typeface="Consolas" panose="020B0609020204030204" pitchFamily="49" charset="0"/>
                        </a:rPr>
                        <a:t> o </a:t>
                      </a:r>
                      <a:r>
                        <a:rPr lang="en-AU" sz="700" b="1" dirty="0">
                          <a:solidFill>
                            <a:schemeClr val="tx1"/>
                          </a:solidFill>
                          <a:highlight>
                            <a:srgbClr val="6FFA06"/>
                          </a:highlight>
                          <a:latin typeface="Consolas" panose="020B0609020204030204" pitchFamily="49" charset="0"/>
                        </a:rPr>
                        <a:t>array[</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][j]</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j de la fila </a:t>
                      </a:r>
                      <a:r>
                        <a:rPr lang="en-AU" sz="700" b="0" dirty="0" err="1">
                          <a:solidFill>
                            <a:schemeClr val="tx1"/>
                          </a:solidFill>
                          <a:latin typeface="Consolas" panose="020B0609020204030204" pitchFamily="49" charset="0"/>
                        </a:rPr>
                        <a:t>i</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y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hasta n-1</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array[h, </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 j]</a:t>
                      </a:r>
                      <a:r>
                        <a:rPr lang="en-AU" sz="700" b="1" dirty="0">
                          <a:solidFill>
                            <a:schemeClr val="tx1"/>
                          </a:solidFill>
                          <a:latin typeface="Consolas" panose="020B0609020204030204" pitchFamily="49" charset="0"/>
                        </a:rPr>
                        <a:t> o </a:t>
                      </a:r>
                      <a:r>
                        <a:rPr lang="en-AU" sz="700" b="1" dirty="0">
                          <a:solidFill>
                            <a:schemeClr val="tx1"/>
                          </a:solidFill>
                          <a:highlight>
                            <a:srgbClr val="6FFA06"/>
                          </a:highlight>
                          <a:latin typeface="Consolas" panose="020B0609020204030204" pitchFamily="49" charset="0"/>
                        </a:rPr>
                        <a:t>array[h][</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][j]</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j de la fila </a:t>
                      </a:r>
                      <a:r>
                        <a:rPr lang="en-AU" sz="700" b="0" dirty="0" err="1">
                          <a:solidFill>
                            <a:schemeClr val="tx1"/>
                          </a:solidFill>
                          <a:latin typeface="Consolas" panose="020B0609020204030204" pitchFamily="49" charset="0"/>
                        </a:rPr>
                        <a:t>i</a:t>
                      </a:r>
                      <a:r>
                        <a:rPr lang="en-AU" sz="700" b="0" dirty="0">
                          <a:solidFill>
                            <a:schemeClr val="tx1"/>
                          </a:solidFill>
                          <a:latin typeface="Consolas" panose="020B0609020204030204" pitchFamily="49" charset="0"/>
                        </a:rPr>
                        <a:t> del array h</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array[h][</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][j] =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cambiar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posicion</a:t>
                      </a:r>
                      <a:r>
                        <a:rPr lang="en-AU" sz="700" b="0" dirty="0">
                          <a:solidFill>
                            <a:schemeClr val="tx1"/>
                          </a:solidFill>
                          <a:latin typeface="Consolas" panose="020B0609020204030204" pitchFamily="49" charset="0"/>
                        </a:rPr>
                        <a:t> al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Subsets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 &gt;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forma del array con True o False </a:t>
                      </a:r>
                      <a:r>
                        <a:rPr lang="en-AU" sz="700" b="0" dirty="0" err="1">
                          <a:solidFill>
                            <a:schemeClr val="tx1"/>
                          </a:solidFill>
                          <a:latin typeface="Consolas" panose="020B0609020204030204" pitchFamily="49" charset="0"/>
                        </a:rPr>
                        <a:t>según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cumple</a:t>
                      </a:r>
                      <a:r>
                        <a:rPr lang="en-AU" sz="700" b="0" dirty="0">
                          <a:solidFill>
                            <a:schemeClr val="tx1"/>
                          </a:solidFill>
                          <a:latin typeface="Consolas" panose="020B0609020204030204" pitchFamily="49" charset="0"/>
                        </a:rPr>
                        <a:t> con la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o no</a:t>
                      </a:r>
                      <a:endParaRPr lang="en-AU" sz="700" b="1" dirty="0">
                        <a:solidFill>
                          <a:schemeClr val="tx1"/>
                        </a:solidFill>
                        <a:highlight>
                          <a:srgbClr val="6FFA06"/>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array[array &gt;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un subset: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cumplen</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dentro</a:t>
                      </a:r>
                      <a:r>
                        <a:rPr lang="en-AU" sz="700" b="0" dirty="0">
                          <a:solidFill>
                            <a:schemeClr val="tx1"/>
                          </a:solidFill>
                          <a:latin typeface="Consolas" panose="020B0609020204030204" pitchFamily="49" charset="0"/>
                        </a:rPr>
                        <a:t> de un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array[(array &gt; n) &amp; (array &lt; m)]</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un subset: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cumplen</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condiciones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dentro</a:t>
                      </a:r>
                      <a:r>
                        <a:rPr lang="en-AU" sz="700" b="0" dirty="0">
                          <a:solidFill>
                            <a:schemeClr val="tx1"/>
                          </a:solidFill>
                          <a:latin typeface="Consolas" panose="020B0609020204030204" pitchFamily="49" charset="0"/>
                        </a:rPr>
                        <a:t> de un array; se </a:t>
                      </a:r>
                      <a:r>
                        <a:rPr lang="en-AU" sz="700" b="0" dirty="0" err="1">
                          <a:solidFill>
                            <a:schemeClr val="tx1"/>
                          </a:solidFill>
                          <a:latin typeface="Consolas" panose="020B0609020204030204" pitchFamily="49" charset="0"/>
                        </a:rPr>
                        <a:t>puede</a:t>
                      </a:r>
                      <a:r>
                        <a:rPr lang="en-AU" sz="700" b="0" dirty="0">
                          <a:solidFill>
                            <a:schemeClr val="tx1"/>
                          </a:solidFill>
                          <a:latin typeface="Consolas" panose="020B0609020204030204" pitchFamily="49" charset="0"/>
                        </a:rPr>
                        <a:t> usar | para “or”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Metodos</a:t>
                      </a:r>
                      <a:r>
                        <a:rPr kumimoji="0" lang="en-AU" sz="900" b="1" i="0" u="none" strike="noStrike" kern="1200" cap="none" spc="0" normalizeH="0" baseline="0" dirty="0">
                          <a:ln>
                            <a:noFill/>
                          </a:ln>
                          <a:solidFill>
                            <a:prstClr val="black"/>
                          </a:solidFill>
                          <a:effectLst/>
                          <a:uLnTx/>
                          <a:uFillTx/>
                          <a:latin typeface="+mn-lt"/>
                          <a:ea typeface="+mn-ea"/>
                          <a:cs typeface="+mn-cs"/>
                        </a:rPr>
                        <a:t> de arrays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nuevo_array</a:t>
                      </a:r>
                      <a:r>
                        <a:rPr lang="en-AU" sz="700" b="1" dirty="0">
                          <a:solidFill>
                            <a:schemeClr val="tx1"/>
                          </a:solidFill>
                          <a:highlight>
                            <a:srgbClr val="6FFA06"/>
                          </a:highlight>
                          <a:latin typeface="Consolas" panose="020B0609020204030204" pitchFamily="49" charset="0"/>
                        </a:rPr>
                        <a:t> = </a:t>
                      </a:r>
                      <a:r>
                        <a:rPr lang="en-AU" sz="700" b="1" dirty="0" err="1">
                          <a:solidFill>
                            <a:schemeClr val="tx1"/>
                          </a:solidFill>
                          <a:highlight>
                            <a:srgbClr val="6FFA06"/>
                          </a:highlight>
                          <a:latin typeface="Consolas" panose="020B0609020204030204" pitchFamily="49" charset="0"/>
                        </a:rPr>
                        <a:t>array.copy</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 </a:t>
                      </a:r>
                      <a:r>
                        <a:rPr lang="en-AU" sz="700" b="0" dirty="0" err="1">
                          <a:solidFill>
                            <a:schemeClr val="tx1"/>
                          </a:solidFill>
                          <a:latin typeface="Consolas" panose="020B0609020204030204" pitchFamily="49" charset="0"/>
                        </a:rPr>
                        <a:t>copia</a:t>
                      </a:r>
                      <a:r>
                        <a:rPr lang="en-AU" sz="700" b="0" dirty="0">
                          <a:solidFill>
                            <a:schemeClr val="tx1"/>
                          </a:solidFill>
                          <a:latin typeface="Consolas" panose="020B0609020204030204" pitchFamily="49" charset="0"/>
                        </a:rPr>
                        <a:t> del array</a:t>
                      </a:r>
                      <a:endParaRPr lang="en-AU" sz="700" b="1" dirty="0">
                        <a:solidFill>
                          <a:schemeClr val="tx1"/>
                        </a:solidFill>
                        <a:highlight>
                          <a:srgbClr val="6FFA06"/>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np.transpose</a:t>
                      </a:r>
                      <a:r>
                        <a:rPr lang="en-AU" sz="700" b="1" dirty="0">
                          <a:solidFill>
                            <a:schemeClr val="tx1"/>
                          </a:solidFill>
                          <a:highlight>
                            <a:srgbClr val="6FFA06"/>
                          </a:highlight>
                          <a:latin typeface="Consolas" panose="020B0609020204030204" pitchFamily="49" charset="0"/>
                        </a:rPr>
                        <a:t>(</a:t>
                      </a:r>
                      <a:r>
                        <a:rPr lang="en-AU" sz="700" b="1" dirty="0" err="1">
                          <a:solidFill>
                            <a:schemeClr val="tx1"/>
                          </a:solidFill>
                          <a:highlight>
                            <a:srgbClr val="6FFA06"/>
                          </a:highlight>
                          <a:latin typeface="Consolas" panose="020B0609020204030204" pitchFamily="49" charset="0"/>
                        </a:rPr>
                        <a:t>array_bidimensional</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cambia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del array a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y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filas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np.transpose</a:t>
                      </a:r>
                      <a:r>
                        <a:rPr lang="en-AU" sz="700" b="1" dirty="0">
                          <a:solidFill>
                            <a:schemeClr val="tx1"/>
                          </a:solidFill>
                          <a:highlight>
                            <a:srgbClr val="6FFA06"/>
                          </a:highlight>
                          <a:latin typeface="Consolas" panose="020B0609020204030204" pitchFamily="49" charset="0"/>
                        </a:rPr>
                        <a:t>(</a:t>
                      </a:r>
                      <a:r>
                        <a:rPr lang="en-AU" sz="700" b="1" dirty="0" err="1">
                          <a:solidFill>
                            <a:schemeClr val="tx1"/>
                          </a:solidFill>
                          <a:highlight>
                            <a:srgbClr val="6FFA06"/>
                          </a:highlight>
                          <a:latin typeface="Consolas" panose="020B0609020204030204" pitchFamily="49" charset="0"/>
                        </a:rPr>
                        <a:t>array_multidimensional</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cambia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al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arrays y </a:t>
                      </a:r>
                      <a:r>
                        <a:rPr lang="en-AU" sz="700" b="0" dirty="0" err="1">
                          <a:solidFill>
                            <a:schemeClr val="tx1"/>
                          </a:solidFill>
                          <a:latin typeface="Consolas" panose="020B0609020204030204" pitchFamily="49" charset="0"/>
                        </a:rPr>
                        <a:t>viceversa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n</a:t>
                      </a:r>
                      <a:r>
                        <a:rPr lang="es-ES" sz="700" b="0" dirty="0">
                          <a:solidFill>
                            <a:schemeClr val="tx1"/>
                          </a:solidFill>
                          <a:latin typeface="Consolas" panose="020B0609020204030204" pitchFamily="49" charset="0"/>
                        </a:rPr>
                        <a:t>ú</a:t>
                      </a:r>
                      <a:r>
                        <a:rPr lang="en-AU" sz="700" b="0" dirty="0" err="1">
                          <a:solidFill>
                            <a:schemeClr val="tx1"/>
                          </a:solidFill>
                          <a:latin typeface="Consolas" panose="020B0609020204030204" pitchFamily="49" charset="0"/>
                        </a:rPr>
                        <a:t>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no cambia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np.transpose</a:t>
                      </a:r>
                      <a:r>
                        <a:rPr lang="en-AU" sz="700" b="1" dirty="0">
                          <a:solidFill>
                            <a:schemeClr val="tx1"/>
                          </a:solidFill>
                          <a:highlight>
                            <a:srgbClr val="6FFA06"/>
                          </a:highlight>
                          <a:latin typeface="Consolas" panose="020B0609020204030204" pitchFamily="49" charset="0"/>
                        </a:rPr>
                        <a:t>(</a:t>
                      </a:r>
                      <a:r>
                        <a:rPr lang="en-AU" sz="700" b="1" dirty="0" err="1">
                          <a:solidFill>
                            <a:schemeClr val="tx1"/>
                          </a:solidFill>
                          <a:highlight>
                            <a:srgbClr val="6FFA06"/>
                          </a:highlight>
                          <a:latin typeface="Consolas" panose="020B0609020204030204" pitchFamily="49" charset="0"/>
                        </a:rPr>
                        <a:t>array_multidimensional</a:t>
                      </a:r>
                      <a:r>
                        <a:rPr lang="en-AU" sz="700" b="1" dirty="0">
                          <a:solidFill>
                            <a:schemeClr val="tx1"/>
                          </a:solidFill>
                          <a:highlight>
                            <a:srgbClr val="6FFA06"/>
                          </a:highlight>
                          <a:latin typeface="Consolas" panose="020B0609020204030204" pitchFamily="49" charset="0"/>
                        </a:rPr>
                        <a:t>, (</a:t>
                      </a:r>
                      <a:r>
                        <a:rPr lang="en-AU" sz="700" b="1" dirty="0" err="1">
                          <a:solidFill>
                            <a:schemeClr val="tx1"/>
                          </a:solidFill>
                          <a:highlight>
                            <a:srgbClr val="6FFA06"/>
                          </a:highlight>
                          <a:latin typeface="Consolas" panose="020B0609020204030204" pitchFamily="49" charset="0"/>
                        </a:rPr>
                        <a:t>z,y,x</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hace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transposicion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lo que </a:t>
                      </a:r>
                      <a:r>
                        <a:rPr lang="en-AU" sz="700" b="0" dirty="0" err="1">
                          <a:solidFill>
                            <a:schemeClr val="tx1"/>
                          </a:solidFill>
                          <a:latin typeface="Consolas" panose="020B0609020204030204" pitchFamily="49" charset="0"/>
                        </a:rPr>
                        <a:t>especificemos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posiciones</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tupla</a:t>
                      </a:r>
                      <a:r>
                        <a:rPr lang="en-AU" sz="700" b="0" dirty="0">
                          <a:solidFill>
                            <a:schemeClr val="tx1"/>
                          </a:solidFill>
                          <a:latin typeface="Consolas" panose="020B0609020204030204" pitchFamily="49" charset="0"/>
                        </a:rPr>
                        <a:t> (0,1,2) de la forma original</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 = </a:t>
                      </a:r>
                      <a:r>
                        <a:rPr lang="en-AU" sz="700" b="1" dirty="0" err="1">
                          <a:solidFill>
                            <a:schemeClr val="tx1"/>
                          </a:solidFill>
                          <a:highlight>
                            <a:srgbClr val="6FFA06"/>
                          </a:highlight>
                          <a:latin typeface="Consolas" panose="020B0609020204030204" pitchFamily="49" charset="0"/>
                        </a:rPr>
                        <a:t>np.arange</a:t>
                      </a:r>
                      <a:r>
                        <a:rPr lang="en-AU" sz="700" b="1" dirty="0">
                          <a:solidFill>
                            <a:schemeClr val="tx1"/>
                          </a:solidFill>
                          <a:highlight>
                            <a:srgbClr val="6FFA06"/>
                          </a:highlight>
                          <a:latin typeface="Consolas" panose="020B0609020204030204" pitchFamily="49" charset="0"/>
                        </a:rPr>
                        <a:t>(n).reshape((</a:t>
                      </a:r>
                      <a:r>
                        <a:rPr lang="en-AU" sz="700" b="1" dirty="0" err="1">
                          <a:solidFill>
                            <a:schemeClr val="tx1"/>
                          </a:solidFill>
                          <a:highlight>
                            <a:srgbClr val="6FFA06"/>
                          </a:highlight>
                          <a:latin typeface="Consolas" panose="020B0609020204030204" pitchFamily="49" charset="0"/>
                        </a:rPr>
                        <a:t>y,x</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array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reshape para </a:t>
                      </a:r>
                      <a:r>
                        <a:rPr lang="en-AU" sz="700" b="0" dirty="0" err="1">
                          <a:solidFill>
                            <a:schemeClr val="tx1"/>
                          </a:solidFill>
                          <a:latin typeface="Consolas" panose="020B0609020204030204" pitchFamily="49" charset="0"/>
                        </a:rPr>
                        <a:t>definir</a:t>
                      </a:r>
                      <a:r>
                        <a:rPr lang="en-AU" sz="700" b="0" dirty="0">
                          <a:solidFill>
                            <a:schemeClr val="tx1"/>
                          </a:solidFill>
                          <a:latin typeface="Consolas" panose="020B0609020204030204" pitchFamily="49" charset="0"/>
                        </a:rPr>
                        <a:t> la forma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 = </a:t>
                      </a:r>
                      <a:r>
                        <a:rPr lang="en-AU" sz="700" b="1" dirty="0" err="1">
                          <a:solidFill>
                            <a:schemeClr val="tx1"/>
                          </a:solidFill>
                          <a:highlight>
                            <a:srgbClr val="6FFA06"/>
                          </a:highlight>
                          <a:latin typeface="Consolas" panose="020B0609020204030204" pitchFamily="49" charset="0"/>
                        </a:rPr>
                        <a:t>np.reshape</a:t>
                      </a:r>
                      <a:r>
                        <a:rPr lang="en-AU" sz="700" b="1" dirty="0">
                          <a:solidFill>
                            <a:schemeClr val="tx1"/>
                          </a:solidFill>
                          <a:highlight>
                            <a:srgbClr val="6FFA06"/>
                          </a:highlight>
                          <a:latin typeface="Consolas" panose="020B0609020204030204" pitchFamily="49" charset="0"/>
                        </a:rPr>
                        <a:t>(array, (</a:t>
                      </a:r>
                      <a:r>
                        <a:rPr lang="en-AU" sz="700" b="1" dirty="0" err="1">
                          <a:solidFill>
                            <a:schemeClr val="tx1"/>
                          </a:solidFill>
                          <a:highlight>
                            <a:srgbClr val="6FFA06"/>
                          </a:highlight>
                          <a:latin typeface="Consolas" panose="020B0609020204030204" pitchFamily="49" charset="0"/>
                        </a:rPr>
                        <a:t>z,y,x</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array con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array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reshape para </a:t>
                      </a:r>
                      <a:r>
                        <a:rPr lang="en-AU" sz="700" b="0" dirty="0" err="1">
                          <a:solidFill>
                            <a:schemeClr val="tx1"/>
                          </a:solidFill>
                          <a:latin typeface="Consolas" panose="020B0609020204030204" pitchFamily="49" charset="0"/>
                        </a:rPr>
                        <a:t>definir</a:t>
                      </a:r>
                      <a:r>
                        <a:rPr lang="en-AU" sz="700" b="0" dirty="0">
                          <a:solidFill>
                            <a:schemeClr val="tx1"/>
                          </a:solidFill>
                          <a:latin typeface="Consolas" panose="020B0609020204030204" pitchFamily="49" charset="0"/>
                        </a:rPr>
                        <a:t> la forma</a:t>
                      </a:r>
                      <a:endParaRPr lang="en-AU" sz="700" b="1" dirty="0">
                        <a:solidFill>
                          <a:schemeClr val="tx1"/>
                        </a:solidFill>
                        <a:highlight>
                          <a:srgbClr val="6FFA06"/>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 = </a:t>
                      </a:r>
                      <a:r>
                        <a:rPr lang="en-AU" sz="700" b="1" dirty="0" err="1">
                          <a:solidFill>
                            <a:schemeClr val="tx1"/>
                          </a:solidFill>
                          <a:highlight>
                            <a:srgbClr val="6FFA06"/>
                          </a:highlight>
                          <a:latin typeface="Consolas" panose="020B0609020204030204" pitchFamily="49" charset="0"/>
                        </a:rPr>
                        <a:t>np.swapaxes</a:t>
                      </a:r>
                      <a:r>
                        <a:rPr lang="en-AU" sz="700" b="1" dirty="0">
                          <a:solidFill>
                            <a:schemeClr val="tx1"/>
                          </a:solidFill>
                          <a:highlight>
                            <a:srgbClr val="6FFA06"/>
                          </a:highlight>
                          <a:latin typeface="Consolas" panose="020B0609020204030204" pitchFamily="49" charset="0"/>
                        </a:rPr>
                        <a:t>(array, </a:t>
                      </a:r>
                      <a:r>
                        <a:rPr lang="en-AU" sz="700" b="1" dirty="0" err="1">
                          <a:solidFill>
                            <a:schemeClr val="tx1"/>
                          </a:solidFill>
                          <a:highlight>
                            <a:srgbClr val="6FFA06"/>
                          </a:highlight>
                          <a:latin typeface="Consolas" panose="020B0609020204030204" pitchFamily="49" charset="0"/>
                        </a:rPr>
                        <a:t>posicion</a:t>
                      </a:r>
                      <a:r>
                        <a:rPr lang="en-AU" sz="700" b="1" dirty="0">
                          <a:solidFill>
                            <a:schemeClr val="tx1"/>
                          </a:solidFill>
                          <a:highlight>
                            <a:srgbClr val="6FFA06"/>
                          </a:highlight>
                          <a:latin typeface="Consolas" panose="020B0609020204030204" pitchFamily="49" charset="0"/>
                        </a:rPr>
                        <a:t>, </a:t>
                      </a:r>
                      <a:r>
                        <a:rPr lang="en-AU" sz="700" b="1" dirty="0" err="1">
                          <a:solidFill>
                            <a:schemeClr val="tx1"/>
                          </a:solidFill>
                          <a:highlight>
                            <a:srgbClr val="6FFA06"/>
                          </a:highlight>
                          <a:latin typeface="Consolas" panose="020B0609020204030204" pitchFamily="49" charset="0"/>
                        </a:rPr>
                        <a:t>posicion</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intercambia</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ejes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matriz</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posiciones</a:t>
                      </a:r>
                      <a:r>
                        <a:rPr lang="en-AU" sz="700" b="0" dirty="0">
                          <a:solidFill>
                            <a:schemeClr val="tx1"/>
                          </a:solidFill>
                          <a:latin typeface="Consolas" panose="020B0609020204030204" pitchFamily="49" charset="0"/>
                        </a:rPr>
                        <a:t> (z=0,y=1,x=2) de la forma original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Otras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operaciones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np.sort</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los valores de cada fila ordenados en orden ascendente por defecto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np.sort</a:t>
                      </a:r>
                      <a:r>
                        <a:rPr lang="en-AU" sz="700" b="1" dirty="0">
                          <a:solidFill>
                            <a:schemeClr val="tx1"/>
                          </a:solidFill>
                          <a:highlight>
                            <a:srgbClr val="6FFA06"/>
                          </a:highlight>
                          <a:latin typeface="Consolas" panose="020B0609020204030204" pitchFamily="49" charset="0"/>
                        </a:rPr>
                        <a:t>(array, axis = 0)</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los valores de cada columna ordenados en orden ascendente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np.sort</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los valores de cada fila ordenados en orden descendente</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np.round</a:t>
                      </a:r>
                      <a:r>
                        <a:rPr lang="en-AU" sz="700" b="1" dirty="0">
                          <a:solidFill>
                            <a:schemeClr val="tx1"/>
                          </a:solidFill>
                          <a:highlight>
                            <a:srgbClr val="6FFA06"/>
                          </a:highlight>
                          <a:latin typeface="Consolas" panose="020B0609020204030204" pitchFamily="49" charset="0"/>
                        </a:rPr>
                        <a:t>(array, decimals = x)</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a:t>
                      </a:r>
                      <a:r>
                        <a:rPr lang="en-AU" sz="700" b="0" dirty="0">
                          <a:solidFill>
                            <a:schemeClr val="tx1"/>
                          </a:solidFill>
                          <a:latin typeface="Consolas" panose="020B0609020204030204" pitchFamily="49" charset="0"/>
                        </a:rPr>
                        <a:t>con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redondeados</a:t>
                      </a:r>
                      <a:r>
                        <a:rPr lang="en-AU" sz="700" b="0" dirty="0">
                          <a:solidFill>
                            <a:schemeClr val="tx1"/>
                          </a:solidFill>
                          <a:latin typeface="Consolas" panose="020B0609020204030204" pitchFamily="49" charset="0"/>
                        </a:rPr>
                        <a:t> a x </a:t>
                      </a:r>
                      <a:r>
                        <a:rPr lang="en-AU" sz="700" b="0" dirty="0" err="1">
                          <a:solidFill>
                            <a:schemeClr val="tx1"/>
                          </a:solidFill>
                          <a:latin typeface="Consolas" panose="020B0609020204030204" pitchFamily="49" charset="0"/>
                        </a:rPr>
                        <a:t>decimales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np.round</a:t>
                      </a:r>
                      <a:r>
                        <a:rPr lang="en-AU" sz="700" b="1" dirty="0">
                          <a:solidFill>
                            <a:schemeClr val="tx1"/>
                          </a:solidFill>
                          <a:highlight>
                            <a:srgbClr val="6FFA06"/>
                          </a:highlight>
                          <a:latin typeface="Consolas" panose="020B0609020204030204" pitchFamily="49" charset="0"/>
                        </a:rPr>
                        <a:t>(array, decimals = x)</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a:t>
                      </a:r>
                      <a:r>
                        <a:rPr lang="en-AU" sz="700" b="0" dirty="0">
                          <a:solidFill>
                            <a:schemeClr val="tx1"/>
                          </a:solidFill>
                          <a:latin typeface="Consolas" panose="020B0609020204030204" pitchFamily="49" charset="0"/>
                        </a:rPr>
                        <a:t>con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redondeados</a:t>
                      </a:r>
                      <a:r>
                        <a:rPr lang="en-AU" sz="700" b="0" dirty="0">
                          <a:solidFill>
                            <a:schemeClr val="tx1"/>
                          </a:solidFill>
                          <a:latin typeface="Consolas" panose="020B0609020204030204" pitchFamily="49" charset="0"/>
                        </a:rPr>
                        <a:t> a x </a:t>
                      </a:r>
                      <a:r>
                        <a:rPr lang="en-AU" sz="700" b="0" dirty="0" err="1">
                          <a:solidFill>
                            <a:schemeClr val="tx1"/>
                          </a:solidFill>
                          <a:latin typeface="Consolas" panose="020B0609020204030204" pitchFamily="49" charset="0"/>
                        </a:rPr>
                        <a:t>decimales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np.where</a:t>
                      </a:r>
                      <a:r>
                        <a:rPr lang="en-AU" sz="700" b="1" dirty="0">
                          <a:solidFill>
                            <a:schemeClr val="tx1"/>
                          </a:solidFill>
                          <a:highlight>
                            <a:srgbClr val="6FFA06"/>
                          </a:highlight>
                          <a:latin typeface="Consolas" panose="020B0609020204030204" pitchFamily="49" charset="0"/>
                        </a:rPr>
                        <a:t>(array &gt; x)</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indices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cumplan</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fila y </a:t>
                      </a:r>
                      <a:r>
                        <a:rPr lang="en-AU" sz="700" b="0" dirty="0" err="1">
                          <a:solidFill>
                            <a:schemeClr val="tx1"/>
                          </a:solidFill>
                          <a:latin typeface="Consolas" panose="020B0609020204030204" pitchFamily="49" charset="0"/>
                        </a:rPr>
                        <a:t>columna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Operaciones</a:t>
                      </a:r>
                      <a:r>
                        <a:rPr kumimoji="0" lang="en-AU" sz="900" b="1" i="0" u="none" strike="noStrike" kern="1200" cap="none" spc="0" normalizeH="0" baseline="0" noProof="0" dirty="0">
                          <a:ln>
                            <a:noFill/>
                          </a:ln>
                          <a:solidFill>
                            <a:prstClr val="black"/>
                          </a:solidFill>
                          <a:effectLst/>
                          <a:uLnTx/>
                          <a:uFillTx/>
                          <a:latin typeface="+mn-lt"/>
                          <a:ea typeface="+mn-ea"/>
                          <a:cs typeface="+mn-cs"/>
                        </a:rPr>
                        <a:t> con arrays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np.add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arrays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np.subtract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 del array1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np.multiply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multiplica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arrays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np.divide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divide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array + n, n * array, etc. -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operadores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algebraicos</a:t>
                      </a:r>
                      <a:endParaRPr lang="en-AU"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7" name="Table 6">
            <a:extLst>
              <a:ext uri="{FF2B5EF4-FFF2-40B4-BE49-F238E27FC236}">
                <a16:creationId xmlns:a16="http://schemas.microsoft.com/office/drawing/2014/main" id="{1D51DFB4-5E42-A1D7-7973-EA325009F152}"/>
              </a:ext>
            </a:extLst>
          </p:cNvPr>
          <p:cNvGraphicFramePr>
            <a:graphicFrameLocks noGrp="1"/>
          </p:cNvGraphicFramePr>
          <p:nvPr>
            <p:extLst>
              <p:ext uri="{D42A27DB-BD31-4B8C-83A1-F6EECF244321}">
                <p14:modId xmlns:p14="http://schemas.microsoft.com/office/powerpoint/2010/main" val="2205073688"/>
              </p:ext>
            </p:extLst>
          </p:nvPr>
        </p:nvGraphicFramePr>
        <p:xfrm>
          <a:off x="8711782" y="-7724"/>
          <a:ext cx="2724447" cy="8100884"/>
        </p:xfrm>
        <a:graphic>
          <a:graphicData uri="http://schemas.openxmlformats.org/drawingml/2006/table">
            <a:tbl>
              <a:tblPr firstRow="1" bandRow="1">
                <a:tableStyleId>{17292A2E-F333-43FB-9621-5CBBE7FDCDCB}</a:tableStyleId>
              </a:tblPr>
              <a:tblGrid>
                <a:gridCol w="2724447">
                  <a:extLst>
                    <a:ext uri="{9D8B030D-6E8A-4147-A177-3AD203B41FA5}">
                      <a16:colId xmlns:a16="http://schemas.microsoft.com/office/drawing/2014/main" val="1612534420"/>
                    </a:ext>
                  </a:extLst>
                </a:gridCol>
              </a:tblGrid>
              <a:tr h="300202">
                <a:tc>
                  <a:txBody>
                    <a:bodyPr/>
                    <a:lstStyle/>
                    <a:p>
                      <a:r>
                        <a:rPr lang="en-AU" sz="1200" b="1" dirty="0" err="1">
                          <a:solidFill>
                            <a:schemeClr val="tx1"/>
                          </a:solidFill>
                        </a:rPr>
                        <a:t>Operaciones</a:t>
                      </a:r>
                      <a:r>
                        <a:rPr lang="en-AU" sz="1200" b="1" dirty="0">
                          <a:solidFill>
                            <a:schemeClr val="tx1"/>
                          </a:solidFill>
                        </a:rPr>
                        <a:t> </a:t>
                      </a:r>
                      <a:r>
                        <a:rPr lang="en-AU" sz="1200" b="1" dirty="0" err="1">
                          <a:solidFill>
                            <a:schemeClr val="tx1"/>
                          </a:solidFill>
                        </a:rPr>
                        <a:t>estadísticas</a:t>
                      </a:r>
                      <a:r>
                        <a:rPr lang="en-AU" sz="1200" b="1" dirty="0">
                          <a:solidFill>
                            <a:schemeClr val="tx1"/>
                          </a:solidFill>
                        </a:rPr>
                        <a:t> y </a:t>
                      </a:r>
                      <a:r>
                        <a:rPr lang="en-AU" sz="1200" b="1" dirty="0" err="1">
                          <a:solidFill>
                            <a:schemeClr val="tx1"/>
                          </a:solidFill>
                        </a:rPr>
                        <a:t>matemáticas</a:t>
                      </a:r>
                      <a:endParaRPr lang="en-AU" sz="1200" b="1" dirty="0">
                        <a:solidFill>
                          <a:schemeClr val="tx1"/>
                        </a:solidFill>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7800682">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Operaciones</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estad</a:t>
                      </a:r>
                      <a:r>
                        <a:rPr lang="en-AU" sz="900" b="1" dirty="0" err="1">
                          <a:solidFill>
                            <a:schemeClr val="tx1"/>
                          </a:solidFill>
                        </a:rPr>
                        <a:t>í</a:t>
                      </a:r>
                      <a:r>
                        <a:rPr kumimoji="0" lang="en-AU" sz="900" b="1" i="0" u="none" strike="noStrike" kern="1200" cap="none" spc="0" normalizeH="0" baseline="0" dirty="0" err="1">
                          <a:ln>
                            <a:noFill/>
                          </a:ln>
                          <a:solidFill>
                            <a:prstClr val="black"/>
                          </a:solidFill>
                          <a:effectLst/>
                          <a:uLnTx/>
                          <a:uFillTx/>
                          <a:latin typeface="+mn-lt"/>
                          <a:ea typeface="+mn-ea"/>
                          <a:cs typeface="+mn-cs"/>
                        </a:rPr>
                        <a:t>sticas</a:t>
                      </a:r>
                      <a:r>
                        <a:rPr kumimoji="0" lang="en-AU" sz="900" b="1" i="0" u="none" strike="noStrike" kern="1200" cap="none" spc="0" normalizeH="0" baseline="0" dirty="0">
                          <a:ln>
                            <a:noFill/>
                          </a:ln>
                          <a:solidFill>
                            <a:prstClr val="black"/>
                          </a:solidFill>
                          <a:effectLst/>
                          <a:uLnTx/>
                          <a:uFillTx/>
                          <a:latin typeface="+mn-lt"/>
                          <a:ea typeface="+mn-ea"/>
                          <a:cs typeface="+mn-cs"/>
                        </a:rPr>
                        <a:t> y </a:t>
                      </a:r>
                      <a:r>
                        <a:rPr kumimoji="0" lang="en-AU" sz="900" b="1" i="0" u="none" strike="noStrike" kern="1200" cap="none" spc="0" normalizeH="0" baseline="0" dirty="0" err="1">
                          <a:ln>
                            <a:noFill/>
                          </a:ln>
                          <a:solidFill>
                            <a:prstClr val="black"/>
                          </a:solidFill>
                          <a:effectLst/>
                          <a:uLnTx/>
                          <a:uFillTx/>
                          <a:latin typeface="+mn-lt"/>
                          <a:ea typeface="+mn-ea"/>
                          <a:cs typeface="+mn-cs"/>
                        </a:rPr>
                        <a:t>matemáticas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dirty="0">
                          <a:ln>
                            <a:noFill/>
                          </a:ln>
                          <a:solidFill>
                            <a:prstClr val="black"/>
                          </a:solidFill>
                          <a:effectLst/>
                          <a:uLnTx/>
                          <a:uFillTx/>
                          <a:latin typeface="+mn-lt"/>
                          <a:ea typeface="+mn-ea"/>
                          <a:cs typeface="+mn-cs"/>
                        </a:rPr>
                        <a:t>El </a:t>
                      </a:r>
                      <a:r>
                        <a:rPr kumimoji="0" lang="en-AU" sz="800" b="1" i="0" u="none" strike="noStrike" kern="1200" cap="none" spc="0" normalizeH="0" baseline="0" dirty="0" err="1">
                          <a:ln>
                            <a:noFill/>
                          </a:ln>
                          <a:solidFill>
                            <a:prstClr val="black"/>
                          </a:solidFill>
                          <a:effectLst/>
                          <a:uLnTx/>
                          <a:uFillTx/>
                          <a:latin typeface="+mn-lt"/>
                          <a:ea typeface="+mn-ea"/>
                          <a:cs typeface="+mn-cs"/>
                        </a:rPr>
                        <a:t>parametro</a:t>
                      </a:r>
                      <a:r>
                        <a:rPr kumimoji="0" lang="en-AU" sz="800" b="1" i="0" u="none" strike="noStrike" kern="1200" cap="none" spc="0" normalizeH="0" baseline="0" dirty="0">
                          <a:ln>
                            <a:noFill/>
                          </a:ln>
                          <a:solidFill>
                            <a:prstClr val="black"/>
                          </a:solidFill>
                          <a:effectLst/>
                          <a:uLnTx/>
                          <a:uFillTx/>
                          <a:latin typeface="+mn-lt"/>
                          <a:ea typeface="+mn-ea"/>
                          <a:cs typeface="+mn-cs"/>
                        </a:rPr>
                        <a:t> axis </a:t>
                      </a:r>
                      <a:r>
                        <a:rPr kumimoji="0" lang="en-AU" sz="800" b="1" i="0" u="none" strike="noStrike" kern="1200" cap="none" spc="0" normalizeH="0" baseline="0" dirty="0" err="1">
                          <a:ln>
                            <a:noFill/>
                          </a:ln>
                          <a:solidFill>
                            <a:prstClr val="black"/>
                          </a:solidFill>
                          <a:effectLst/>
                          <a:uLnTx/>
                          <a:uFillTx/>
                          <a:latin typeface="+mn-lt"/>
                          <a:ea typeface="+mn-ea"/>
                          <a:cs typeface="+mn-cs"/>
                        </a:rPr>
                        <a:t>en</a:t>
                      </a:r>
                      <a:r>
                        <a:rPr kumimoji="0" lang="en-AU" sz="800" b="1" i="0" u="none" strike="noStrike" kern="1200" cap="none" spc="0" normalizeH="0" baseline="0" dirty="0">
                          <a:ln>
                            <a:noFill/>
                          </a:ln>
                          <a:solidFill>
                            <a:prstClr val="black"/>
                          </a:solidFill>
                          <a:effectLst/>
                          <a:uLnTx/>
                          <a:uFillTx/>
                          <a:latin typeface="+mn-lt"/>
                          <a:ea typeface="+mn-ea"/>
                          <a:cs typeface="+mn-cs"/>
                        </a:rPr>
                        <a:t> arrays </a:t>
                      </a:r>
                      <a:r>
                        <a:rPr kumimoji="0" lang="en-AU" sz="800" b="1" i="0" u="none" strike="noStrike" kern="1200" cap="none" spc="0" normalizeH="0" baseline="0" dirty="0" err="1">
                          <a:ln>
                            <a:noFill/>
                          </a:ln>
                          <a:solidFill>
                            <a:prstClr val="black"/>
                          </a:solidFill>
                          <a:effectLst/>
                          <a:uLnTx/>
                          <a:uFillTx/>
                          <a:latin typeface="+mn-lt"/>
                          <a:ea typeface="+mn-ea"/>
                          <a:cs typeface="+mn-cs"/>
                        </a:rPr>
                        <a:t>bidimensionales</a:t>
                      </a:r>
                      <a:r>
                        <a:rPr kumimoji="0" lang="en-AU" sz="8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axis = 0</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axis = 1</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especificamos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axis, la </a:t>
                      </a:r>
                      <a:r>
                        <a:rPr lang="en-AU" sz="700" b="0" dirty="0" err="1">
                          <a:solidFill>
                            <a:schemeClr val="tx1"/>
                          </a:solidFill>
                          <a:latin typeface="Consolas" panose="020B0609020204030204" pitchFamily="49" charset="0"/>
                        </a:rPr>
                        <a:t>operaci</a:t>
                      </a:r>
                      <a:r>
                        <a:rPr lang="es-ES" sz="700" b="0" dirty="0" err="1">
                          <a:solidFill>
                            <a:schemeClr val="tx1"/>
                          </a:solidFill>
                          <a:latin typeface="Consolas" panose="020B0609020204030204" pitchFamily="49" charset="0"/>
                        </a:rPr>
                        <a:t>ón</a:t>
                      </a:r>
                      <a:r>
                        <a:rPr lang="es-ES"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resultado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fila o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Por </a:t>
                      </a:r>
                      <a:r>
                        <a:rPr lang="en-AU" sz="700" b="0" dirty="0" err="1">
                          <a:solidFill>
                            <a:schemeClr val="tx1"/>
                          </a:solidFill>
                          <a:latin typeface="Consolas" panose="020B0609020204030204" pitchFamily="49" charset="0"/>
                        </a:rPr>
                        <a:t>ejemplo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np.sum</a:t>
                      </a:r>
                      <a:r>
                        <a:rPr lang="en-AU" sz="700" b="1" dirty="0">
                          <a:solidFill>
                            <a:schemeClr val="tx1"/>
                          </a:solidFill>
                          <a:highlight>
                            <a:srgbClr val="6FFA06"/>
                          </a:highlight>
                          <a:latin typeface="Consolas" panose="020B0609020204030204" pitchFamily="49" charset="0"/>
                        </a:rPr>
                        <a:t>(array, axis = 0)</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suma de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dirty="0">
                          <a:ln>
                            <a:noFill/>
                          </a:ln>
                          <a:solidFill>
                            <a:prstClr val="black"/>
                          </a:solidFill>
                          <a:effectLst/>
                          <a:uLnTx/>
                          <a:uFillTx/>
                          <a:latin typeface="+mn-lt"/>
                          <a:ea typeface="+mn-ea"/>
                          <a:cs typeface="+mn-cs"/>
                        </a:rPr>
                        <a:t>El </a:t>
                      </a:r>
                      <a:r>
                        <a:rPr kumimoji="0" lang="en-AU" sz="800" b="1" i="0" u="none" strike="noStrike" kern="1200" cap="none" spc="0" normalizeH="0" baseline="0" dirty="0" err="1">
                          <a:ln>
                            <a:noFill/>
                          </a:ln>
                          <a:solidFill>
                            <a:prstClr val="black"/>
                          </a:solidFill>
                          <a:effectLst/>
                          <a:uLnTx/>
                          <a:uFillTx/>
                          <a:latin typeface="+mn-lt"/>
                          <a:ea typeface="+mn-ea"/>
                          <a:cs typeface="+mn-cs"/>
                        </a:rPr>
                        <a:t>parametro</a:t>
                      </a:r>
                      <a:r>
                        <a:rPr kumimoji="0" lang="en-AU" sz="800" b="1" i="0" u="none" strike="noStrike" kern="1200" cap="none" spc="0" normalizeH="0" baseline="0" dirty="0">
                          <a:ln>
                            <a:noFill/>
                          </a:ln>
                          <a:solidFill>
                            <a:prstClr val="black"/>
                          </a:solidFill>
                          <a:effectLst/>
                          <a:uLnTx/>
                          <a:uFillTx/>
                          <a:latin typeface="+mn-lt"/>
                          <a:ea typeface="+mn-ea"/>
                          <a:cs typeface="+mn-cs"/>
                        </a:rPr>
                        <a:t> axis </a:t>
                      </a:r>
                      <a:r>
                        <a:rPr kumimoji="0" lang="en-AU" sz="800" b="1" i="0" u="none" strike="noStrike" kern="1200" cap="none" spc="0" normalizeH="0" baseline="0" dirty="0" err="1">
                          <a:ln>
                            <a:noFill/>
                          </a:ln>
                          <a:solidFill>
                            <a:prstClr val="black"/>
                          </a:solidFill>
                          <a:effectLst/>
                          <a:uLnTx/>
                          <a:uFillTx/>
                          <a:latin typeface="+mn-lt"/>
                          <a:ea typeface="+mn-ea"/>
                          <a:cs typeface="+mn-cs"/>
                        </a:rPr>
                        <a:t>en</a:t>
                      </a:r>
                      <a:r>
                        <a:rPr kumimoji="0" lang="en-AU" sz="800" b="1" i="0" u="none" strike="noStrike" kern="1200" cap="none" spc="0" normalizeH="0" baseline="0" dirty="0">
                          <a:ln>
                            <a:noFill/>
                          </a:ln>
                          <a:solidFill>
                            <a:prstClr val="black"/>
                          </a:solidFill>
                          <a:effectLst/>
                          <a:uLnTx/>
                          <a:uFillTx/>
                          <a:latin typeface="+mn-lt"/>
                          <a:ea typeface="+mn-ea"/>
                          <a:cs typeface="+mn-cs"/>
                        </a:rPr>
                        <a:t> arrays </a:t>
                      </a:r>
                      <a:r>
                        <a:rPr kumimoji="0" lang="en-AU" sz="800" b="1" i="0" u="none" strike="noStrike" kern="1200" cap="none" spc="0" normalizeH="0" baseline="0" dirty="0" err="1">
                          <a:ln>
                            <a:noFill/>
                          </a:ln>
                          <a:solidFill>
                            <a:prstClr val="black"/>
                          </a:solidFill>
                          <a:effectLst/>
                          <a:uLnTx/>
                          <a:uFillTx/>
                          <a:latin typeface="+mn-lt"/>
                          <a:ea typeface="+mn-ea"/>
                          <a:cs typeface="+mn-cs"/>
                        </a:rPr>
                        <a:t>multidimensionales</a:t>
                      </a:r>
                      <a:r>
                        <a:rPr kumimoji="0" lang="en-AU" sz="8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axis = 0</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dimensi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axis =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axis = 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especificamos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axis, la </a:t>
                      </a:r>
                      <a:r>
                        <a:rPr lang="en-AU" sz="700" b="0" dirty="0" err="1">
                          <a:solidFill>
                            <a:schemeClr val="tx1"/>
                          </a:solidFill>
                          <a:latin typeface="Consolas" panose="020B0609020204030204" pitchFamily="49" charset="0"/>
                        </a:rPr>
                        <a:t>operaci</a:t>
                      </a:r>
                      <a:r>
                        <a:rPr lang="es-ES" sz="700" b="0" dirty="0" err="1">
                          <a:solidFill>
                            <a:schemeClr val="tx1"/>
                          </a:solidFill>
                          <a:latin typeface="Consolas" panose="020B0609020204030204" pitchFamily="49" charset="0"/>
                        </a:rPr>
                        <a:t>ón</a:t>
                      </a:r>
                      <a:r>
                        <a:rPr lang="es-ES"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resultado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dimensi</a:t>
                      </a:r>
                      <a:r>
                        <a:rPr lang="es-ES" sz="700" b="0" dirty="0" err="1">
                          <a:solidFill>
                            <a:schemeClr val="tx1"/>
                          </a:solidFill>
                          <a:latin typeface="Consolas" panose="020B0609020204030204" pitchFamily="49" charset="0"/>
                        </a:rPr>
                        <a:t>ó</a:t>
                      </a:r>
                      <a:r>
                        <a:rPr lang="en-AU" sz="700" b="0" dirty="0">
                          <a:solidFill>
                            <a:schemeClr val="tx1"/>
                          </a:solidFill>
                          <a:latin typeface="Consolas" panose="020B0609020204030204" pitchFamily="49" charset="0"/>
                        </a:rPr>
                        <a:t>n, fila o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Por </a:t>
                      </a:r>
                      <a:r>
                        <a:rPr lang="en-AU" sz="700" b="0" dirty="0" err="1">
                          <a:solidFill>
                            <a:schemeClr val="tx1"/>
                          </a:solidFill>
                          <a:latin typeface="Consolas" panose="020B0609020204030204" pitchFamily="49" charset="0"/>
                        </a:rPr>
                        <a:t>ejemplo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(array_3D, axis = 0)</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matrices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(array_3D, axis = 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Operaciones con parámetro del axis: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(array_3D)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np.mean</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media de </a:t>
                      </a:r>
                      <a:r>
                        <a:rPr lang="en-AU" sz="700" b="0" dirty="0" err="1">
                          <a:solidFill>
                            <a:schemeClr val="tx1"/>
                          </a:solidFill>
                          <a:latin typeface="Consolas" panose="020B0609020204030204" pitchFamily="49" charset="0"/>
                        </a:rPr>
                        <a:t>todo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np.std</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desviac</a:t>
                      </a:r>
                      <a:r>
                        <a:rPr lang="es-ES" sz="700" b="0" dirty="0" err="1">
                          <a:solidFill>
                            <a:schemeClr val="tx1"/>
                          </a:solidFill>
                          <a:latin typeface="Consolas" panose="020B0609020204030204" pitchFamily="49" charset="0"/>
                        </a:rPr>
                        <a:t>ión</a:t>
                      </a:r>
                      <a:r>
                        <a:rPr lang="es-ES" sz="700" b="0" dirty="0">
                          <a:solidFill>
                            <a:schemeClr val="tx1"/>
                          </a:solidFill>
                          <a:latin typeface="Consolas" panose="020B0609020204030204" pitchFamily="49" charset="0"/>
                        </a:rPr>
                        <a:t> estándar de todo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np.var</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varianza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valores</a:t>
                      </a:r>
                      <a:r>
                        <a:rPr lang="es-ES" sz="700" b="0" dirty="0">
                          <a:solidFill>
                            <a:schemeClr val="tx1"/>
                          </a:solidFill>
                          <a:latin typeface="Consolas" panose="020B0609020204030204" pitchFamily="49" charset="0"/>
                        </a:rPr>
                        <a:t> de todo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np.min</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el valor mínimo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np.max</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el valor máximo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np.sum</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la suma de los elementos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np.cumsum</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suma acumulada de los elementos a lo largo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np.cumprod</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multiplicación acumulada de los elementos a lo largo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dirty="0">
                          <a:ln>
                            <a:noFill/>
                          </a:ln>
                          <a:solidFill>
                            <a:prstClr val="black"/>
                          </a:solidFill>
                          <a:effectLst/>
                          <a:uLnTx/>
                          <a:uFillTx/>
                          <a:latin typeface="+mn-lt"/>
                          <a:ea typeface="+mn-ea"/>
                          <a:cs typeface="+mn-cs"/>
                        </a:rPr>
                        <a:t>Operaciones sin parámetro del axis: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np.sqrt</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raíz cuadrada no negativa de cada elemento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np.exp</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el exponencial de cada elemento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np.mod(array1, array2)</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el resto de la división entre dos </a:t>
                      </a:r>
                      <a:r>
                        <a:rPr lang="es-ES" sz="700" b="0" dirty="0" err="1">
                          <a:solidFill>
                            <a:schemeClr val="tx1"/>
                          </a:solidFill>
                          <a:latin typeface="Consolas" panose="020B0609020204030204" pitchFamily="49" charset="0"/>
                        </a:rPr>
                        <a:t>arrays</a:t>
                      </a:r>
                      <a:endParaRPr lang="es-ES"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np.mod(array1, n)</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el resto de la división entre el array y el valor de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np.cos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coseno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np.sin</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seno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np.sin</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tangente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5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Operaciones</a:t>
                      </a:r>
                      <a:r>
                        <a:rPr kumimoji="0" lang="en-AU" sz="900" b="1" i="0" u="none" strike="noStrike" kern="1200" cap="none" spc="0" normalizeH="0" baseline="0" dirty="0">
                          <a:ln>
                            <a:noFill/>
                          </a:ln>
                          <a:solidFill>
                            <a:prstClr val="black"/>
                          </a:solidFill>
                          <a:effectLst/>
                          <a:uLnTx/>
                          <a:uFillTx/>
                          <a:latin typeface="+mn-lt"/>
                          <a:ea typeface="+mn-ea"/>
                          <a:cs typeface="+mn-cs"/>
                        </a:rPr>
                        <a:t> de </a:t>
                      </a:r>
                      <a:r>
                        <a:rPr kumimoji="0" lang="en-AU" sz="900" b="1" i="0" u="none" strike="noStrike" kern="1200" cap="none" spc="0" normalizeH="0" baseline="0" dirty="0" err="1">
                          <a:ln>
                            <a:noFill/>
                          </a:ln>
                          <a:solidFill>
                            <a:prstClr val="black"/>
                          </a:solidFill>
                          <a:effectLst/>
                          <a:uLnTx/>
                          <a:uFillTx/>
                          <a:latin typeface="+mn-lt"/>
                          <a:ea typeface="+mn-ea"/>
                          <a:cs typeface="+mn-cs"/>
                        </a:rPr>
                        <a:t>comparación</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en</a:t>
                      </a:r>
                      <a:r>
                        <a:rPr kumimoji="0" lang="en-AU" sz="900" b="1" i="0" u="none" strike="noStrike" kern="1200" cap="none" spc="0" normalizeH="0" baseline="0" dirty="0">
                          <a:ln>
                            <a:noFill/>
                          </a:ln>
                          <a:solidFill>
                            <a:prstClr val="black"/>
                          </a:solidFill>
                          <a:effectLst/>
                          <a:uLnTx/>
                          <a:uFillTx/>
                          <a:latin typeface="+mn-lt"/>
                          <a:ea typeface="+mn-ea"/>
                          <a:cs typeface="+mn-cs"/>
                        </a:rPr>
                        <a:t> arrays </a:t>
                      </a:r>
                      <a:r>
                        <a:rPr kumimoji="0" lang="en-AU" sz="900" b="1" i="0" u="none" strike="noStrike" kern="1200" cap="none" spc="0" normalizeH="0" baseline="0" dirty="0" err="1">
                          <a:ln>
                            <a:noFill/>
                          </a:ln>
                          <a:solidFill>
                            <a:prstClr val="black"/>
                          </a:solidFill>
                          <a:effectLst/>
                          <a:uLnTx/>
                          <a:uFillTx/>
                          <a:latin typeface="+mn-lt"/>
                          <a:ea typeface="+mn-ea"/>
                          <a:cs typeface="+mn-cs"/>
                        </a:rPr>
                        <a:t>bidimensionales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np.any</a:t>
                      </a:r>
                      <a:r>
                        <a:rPr lang="en-AU" sz="700" b="1" dirty="0">
                          <a:solidFill>
                            <a:schemeClr val="tx1"/>
                          </a:solidFill>
                          <a:highlight>
                            <a:srgbClr val="6FFA06"/>
                          </a:highlight>
                          <a:latin typeface="Consolas" panose="020B0609020204030204" pitchFamily="49" charset="0"/>
                        </a:rPr>
                        <a:t>(array &gt; n)</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cualquier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cumpla</a:t>
                      </a:r>
                      <a:r>
                        <a:rPr lang="en-AU" sz="700" b="0" dirty="0">
                          <a:solidFill>
                            <a:schemeClr val="tx1"/>
                          </a:solidFill>
                          <a:latin typeface="Consolas" panose="020B0609020204030204" pitchFamily="49" charset="0"/>
                        </a:rPr>
                        <a:t> con la </a:t>
                      </a:r>
                      <a:r>
                        <a:rPr lang="en-AU" sz="700" b="0" dirty="0" err="1">
                          <a:solidFill>
                            <a:schemeClr val="tx1"/>
                          </a:solidFill>
                          <a:latin typeface="Consolas" panose="020B0609020204030204" pitchFamily="49" charset="0"/>
                        </a:rPr>
                        <a:t>condicion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np.any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&gt; n, axis = b)</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True o False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fila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fila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np.all</a:t>
                      </a:r>
                      <a:r>
                        <a:rPr lang="en-AU" sz="700" b="1" dirty="0">
                          <a:solidFill>
                            <a:schemeClr val="tx1"/>
                          </a:solidFill>
                          <a:highlight>
                            <a:srgbClr val="6FFA06"/>
                          </a:highlight>
                          <a:latin typeface="Consolas" panose="020B0609020204030204" pitchFamily="49" charset="0"/>
                        </a:rPr>
                        <a:t>(array &gt; n)</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cumpla</a:t>
                      </a:r>
                      <a:r>
                        <a:rPr lang="en-AU" sz="700" b="0" dirty="0">
                          <a:solidFill>
                            <a:schemeClr val="tx1"/>
                          </a:solidFill>
                          <a:latin typeface="Consolas" panose="020B0609020204030204" pitchFamily="49" charset="0"/>
                        </a:rPr>
                        <a:t> con la </a:t>
                      </a:r>
                      <a:r>
                        <a:rPr lang="en-AU" sz="700" b="0" dirty="0" err="1">
                          <a:solidFill>
                            <a:schemeClr val="tx1"/>
                          </a:solidFill>
                          <a:latin typeface="Consolas" panose="020B0609020204030204" pitchFamily="49" charset="0"/>
                        </a:rPr>
                        <a:t>condicion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np.all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&gt; n, axis = b)</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True o False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fila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fila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5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5" name="Table 4">
            <a:extLst>
              <a:ext uri="{FF2B5EF4-FFF2-40B4-BE49-F238E27FC236}">
                <a16:creationId xmlns:a16="http://schemas.microsoft.com/office/drawing/2014/main" id="{425D1EBE-D786-29C5-79C4-0582D352BF21}"/>
              </a:ext>
            </a:extLst>
          </p:cNvPr>
          <p:cNvGraphicFramePr>
            <a:graphicFrameLocks noGrp="1"/>
          </p:cNvGraphicFramePr>
          <p:nvPr>
            <p:extLst>
              <p:ext uri="{D42A27DB-BD31-4B8C-83A1-F6EECF244321}">
                <p14:modId xmlns:p14="http://schemas.microsoft.com/office/powerpoint/2010/main" val="1039454521"/>
              </p:ext>
            </p:extLst>
          </p:nvPr>
        </p:nvGraphicFramePr>
        <p:xfrm>
          <a:off x="11436229" y="4628"/>
          <a:ext cx="2963984" cy="3947136"/>
        </p:xfrm>
        <a:graphic>
          <a:graphicData uri="http://schemas.openxmlformats.org/drawingml/2006/table">
            <a:tbl>
              <a:tblPr firstRow="1" bandRow="1">
                <a:tableStyleId>{17292A2E-F333-43FB-9621-5CBBE7FDCDCB}</a:tableStyleId>
              </a:tblPr>
              <a:tblGrid>
                <a:gridCol w="2963984">
                  <a:extLst>
                    <a:ext uri="{9D8B030D-6E8A-4147-A177-3AD203B41FA5}">
                      <a16:colId xmlns:a16="http://schemas.microsoft.com/office/drawing/2014/main" val="1612534420"/>
                    </a:ext>
                  </a:extLst>
                </a:gridCol>
              </a:tblGrid>
              <a:tr h="255551">
                <a:tc>
                  <a:txBody>
                    <a:bodyPr/>
                    <a:lstStyle/>
                    <a:p>
                      <a:r>
                        <a:rPr lang="en-AU" sz="1200" b="1" dirty="0" err="1">
                          <a:solidFill>
                            <a:schemeClr val="tx1"/>
                          </a:solidFill>
                        </a:rPr>
                        <a:t>Funciones</a:t>
                      </a:r>
                      <a:r>
                        <a:rPr lang="en-AU" sz="1200" b="1" dirty="0">
                          <a:solidFill>
                            <a:schemeClr val="tx1"/>
                          </a:solidFill>
                        </a:rPr>
                        <a:t> de conjuntos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36825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return_index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un array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posici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primera instancia de cada 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return_inverse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un array con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posiciones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return_counts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veces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aparece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axis = b)</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Funciones</a:t>
                      </a:r>
                      <a:r>
                        <a:rPr kumimoji="0" lang="en-AU" sz="900" b="1" i="0" u="none" strike="noStrike" kern="1200" cap="none" spc="0" normalizeH="0" baseline="0" noProof="0" dirty="0">
                          <a:ln>
                            <a:noFill/>
                          </a:ln>
                          <a:solidFill>
                            <a:prstClr val="black"/>
                          </a:solidFill>
                          <a:effectLst/>
                          <a:uLnTx/>
                          <a:uFillTx/>
                          <a:latin typeface="+mn-lt"/>
                          <a:ea typeface="+mn-ea"/>
                          <a:cs typeface="+mn-cs"/>
                        </a:rPr>
                        <a:t> para arrays </a:t>
                      </a:r>
                      <a:r>
                        <a:rPr kumimoji="0" lang="en-AU" sz="900" b="1" i="0" u="none" strike="noStrike" kern="1200" cap="none" spc="0" normalizeH="0" baseline="0" noProof="0" dirty="0" err="1">
                          <a:ln>
                            <a:noFill/>
                          </a:ln>
                          <a:solidFill>
                            <a:prstClr val="black"/>
                          </a:solidFill>
                          <a:effectLst/>
                          <a:uLnTx/>
                          <a:uFillTx/>
                          <a:latin typeface="+mn-lt"/>
                          <a:ea typeface="+mn-ea"/>
                          <a:cs typeface="+mn-cs"/>
                        </a:rPr>
                        <a:t>unidimensionales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np.intersect1d(array1,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dos arrays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np.intersect1d(array1, array2,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return_indices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dos arrays y arrays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índices de cada valor, por array</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np.union1d(array1,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ordenado con los elementos resultantes de unir dos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arrays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únicos)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np.in1d(array1,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True o False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array1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aparece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mismo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np.setdiff1d(array1,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están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np.setxor1d(array1,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están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arrays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6" name="Table 4">
            <a:extLst>
              <a:ext uri="{FF2B5EF4-FFF2-40B4-BE49-F238E27FC236}">
                <a16:creationId xmlns:a16="http://schemas.microsoft.com/office/drawing/2014/main" id="{BB75CF0C-07AA-195F-D275-6C53D4471E9F}"/>
              </a:ext>
            </a:extLst>
          </p:cNvPr>
          <p:cNvGraphicFramePr>
            <a:graphicFrameLocks noGrp="1"/>
          </p:cNvGraphicFramePr>
          <p:nvPr>
            <p:extLst>
              <p:ext uri="{D42A27DB-BD31-4B8C-83A1-F6EECF244321}">
                <p14:modId xmlns:p14="http://schemas.microsoft.com/office/powerpoint/2010/main" val="2104627249"/>
              </p:ext>
            </p:extLst>
          </p:nvPr>
        </p:nvGraphicFramePr>
        <p:xfrm>
          <a:off x="-1" y="6265"/>
          <a:ext cx="3401962" cy="8094203"/>
        </p:xfrm>
        <a:graphic>
          <a:graphicData uri="http://schemas.openxmlformats.org/drawingml/2006/table">
            <a:tbl>
              <a:tblPr firstRow="1" bandRow="1">
                <a:tableStyleId>{17292A2E-F333-43FB-9621-5CBBE7FDCDCB}</a:tableStyleId>
              </a:tblPr>
              <a:tblGrid>
                <a:gridCol w="1733364">
                  <a:extLst>
                    <a:ext uri="{9D8B030D-6E8A-4147-A177-3AD203B41FA5}">
                      <a16:colId xmlns:a16="http://schemas.microsoft.com/office/drawing/2014/main" val="1612534420"/>
                    </a:ext>
                  </a:extLst>
                </a:gridCol>
                <a:gridCol w="1668598">
                  <a:extLst>
                    <a:ext uri="{9D8B030D-6E8A-4147-A177-3AD203B41FA5}">
                      <a16:colId xmlns:a16="http://schemas.microsoft.com/office/drawing/2014/main" val="2534319057"/>
                    </a:ext>
                  </a:extLst>
                </a:gridCol>
              </a:tblGrid>
              <a:tr h="295971">
                <a:tc gridSpan="2">
                  <a:txBody>
                    <a:bodyPr/>
                    <a:lstStyle/>
                    <a:p>
                      <a:r>
                        <a:rPr lang="en-AU" sz="1400" dirty="0">
                          <a:solidFill>
                            <a:schemeClr val="tx1"/>
                          </a:solidFill>
                        </a:rPr>
                        <a:t>Python Cheat Sheet 4</a:t>
                      </a:r>
                      <a:endParaRPr lang="en-GB" sz="1400"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7BAD"/>
                    </a:solidFill>
                  </a:tcPr>
                </a:tc>
                <a:tc hMerge="1">
                  <a:txBody>
                    <a:bodyPr/>
                    <a:lstStyle/>
                    <a:p>
                      <a:endParaRPr lang="en-GB"/>
                    </a:p>
                  </a:txBody>
                  <a:tcPr/>
                </a:tc>
                <a:extLst>
                  <a:ext uri="{0D108BD9-81ED-4DB2-BD59-A6C34878D82A}">
                    <a16:rowId xmlns:a16="http://schemas.microsoft.com/office/drawing/2014/main" val="650251295"/>
                  </a:ext>
                </a:extLst>
              </a:tr>
              <a:tr h="265352">
                <a:tc gridSpan="2">
                  <a:txBody>
                    <a:bodyPr/>
                    <a:lstStyle/>
                    <a:p>
                      <a:r>
                        <a:rPr lang="en-AU" sz="1200" b="1" dirty="0">
                          <a:solidFill>
                            <a:schemeClr val="tx1"/>
                          </a:solidFill>
                        </a:rPr>
                        <a:t>Pandas</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tc hMerge="1">
                  <a:txBody>
                    <a:bodyPr/>
                    <a:lstStyle/>
                    <a:p>
                      <a:endParaRPr lang="en-GB"/>
                    </a:p>
                  </a:txBody>
                  <a:tcPr/>
                </a:tc>
                <a:extLst>
                  <a:ext uri="{0D108BD9-81ED-4DB2-BD59-A6C34878D82A}">
                    <a16:rowId xmlns:a16="http://schemas.microsoft.com/office/drawing/2014/main" val="3003445113"/>
                  </a:ext>
                </a:extLst>
              </a:tr>
              <a:tr h="265352">
                <a:tc gridSpan="2">
                  <a:txBody>
                    <a:bodyPr/>
                    <a:lstStyle/>
                    <a:p>
                      <a:r>
                        <a:rPr lang="en-AU" sz="1200" b="1" dirty="0">
                          <a:solidFill>
                            <a:schemeClr val="tx1"/>
                          </a:solidFill>
                        </a:rPr>
                        <a:t>Union de </a:t>
                      </a:r>
                      <a:r>
                        <a:rPr lang="en-AU" sz="12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tc hMerge="1">
                  <a:txBody>
                    <a:bodyPr/>
                    <a:lstStyle/>
                    <a:p>
                      <a:endParaRPr lang="en-GB"/>
                    </a:p>
                  </a:txBody>
                  <a:tcPr/>
                </a:tc>
                <a:extLst>
                  <a:ext uri="{0D108BD9-81ED-4DB2-BD59-A6C34878D82A}">
                    <a16:rowId xmlns:a16="http://schemas.microsoft.com/office/drawing/2014/main" val="2907279965"/>
                  </a:ext>
                </a:extLst>
              </a:tr>
              <a:tr h="378653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a:t>
                      </a:r>
                      <a:r>
                        <a:rPr kumimoji="0" lang="en-AU" sz="900" b="1" i="0" u="none" strike="noStrike" kern="1200" cap="none" spc="0" normalizeH="0" baseline="0" dirty="0" err="1">
                          <a:ln>
                            <a:noFill/>
                          </a:ln>
                          <a:solidFill>
                            <a:prstClr val="black"/>
                          </a:solidFill>
                          <a:effectLst/>
                          <a:uLnTx/>
                          <a:uFillTx/>
                          <a:latin typeface="+mn-lt"/>
                          <a:ea typeface="+mn-ea"/>
                          <a:cs typeface="+mn-cs"/>
                        </a:rPr>
                        <a:t>concat</a:t>
                      </a:r>
                      <a:r>
                        <a:rPr kumimoji="0" lang="en-AU" sz="900" b="1" i="0" u="none" strike="noStrike" kern="1200" cap="none" spc="0" normalizeH="0" baseline="0" dirty="0">
                          <a:ln>
                            <a:noFill/>
                          </a:ln>
                          <a:solidFill>
                            <a:prstClr val="black"/>
                          </a:solidFill>
                          <a:effectLst/>
                          <a:uLnTx/>
                          <a:uFillTx/>
                          <a:latin typeface="+mn-lt"/>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comun</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df_union</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pd.concat</a:t>
                      </a:r>
                      <a:r>
                        <a:rPr lang="en-AU" sz="700" b="1" dirty="0">
                          <a:solidFill>
                            <a:schemeClr val="tx1"/>
                          </a:solidFill>
                          <a:highlight>
                            <a:srgbClr val="FF9BDB"/>
                          </a:highlight>
                          <a:latin typeface="Consolas" panose="020B0609020204030204" pitchFamily="49" charset="0"/>
                        </a:rPr>
                        <a:t>([df1, df2, df3], axis=b, join = ‘inner/outer’, </a:t>
                      </a:r>
                      <a:r>
                        <a:rPr lang="en-AU" sz="700" b="1" dirty="0" err="1">
                          <a:solidFill>
                            <a:schemeClr val="tx1"/>
                          </a:solidFill>
                          <a:highlight>
                            <a:srgbClr val="FF9BDB"/>
                          </a:highlight>
                          <a:latin typeface="Consolas" panose="020B0609020204030204" pitchFamily="49" charset="0"/>
                        </a:rPr>
                        <a:t>ignore_index</a:t>
                      </a:r>
                      <a:r>
                        <a:rPr lang="en-AU" sz="700" b="1" dirty="0">
                          <a:solidFill>
                            <a:schemeClr val="tx1"/>
                          </a:solidFill>
                          <a:highlight>
                            <a:srgbClr val="FF9BDB"/>
                          </a:highlight>
                          <a:latin typeface="Consolas" panose="020B0609020204030204" pitchFamily="49" charset="0"/>
                        </a:rPr>
                        <a:t> = True/False)</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err="1">
                          <a:solidFill>
                            <a:schemeClr val="tx1"/>
                          </a:solidFill>
                          <a:latin typeface="Consolas" panose="020B0609020204030204" pitchFamily="49" charset="0"/>
                        </a:rPr>
                        <a:t>parametros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axis = 0</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r>
                        <a:rPr lang="en-AU" sz="700" b="0" dirty="0">
                          <a:solidFill>
                            <a:schemeClr val="tx1"/>
                          </a:solidFill>
                          <a:latin typeface="Consolas" panose="020B0609020204030204" pitchFamily="49" charset="0"/>
                        </a:rPr>
                        <a:t> van uno </a:t>
                      </a:r>
                      <a:r>
                        <a:rPr lang="en-AU" sz="700" b="0" dirty="0" err="1">
                          <a:solidFill>
                            <a:schemeClr val="tx1"/>
                          </a:solidFill>
                          <a:latin typeface="Consolas" panose="020B0609020204030204" pitchFamily="49" charset="0"/>
                        </a:rPr>
                        <a:t>encima</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ser de </a:t>
                      </a:r>
                      <a:r>
                        <a:rPr lang="en-AU" sz="700" b="0" dirty="0" err="1">
                          <a:solidFill>
                            <a:schemeClr val="tx1"/>
                          </a:solidFill>
                          <a:latin typeface="Consolas" panose="020B0609020204030204" pitchFamily="49" charset="0"/>
                        </a:rPr>
                        <a:t>formatos</a:t>
                      </a:r>
                      <a:r>
                        <a:rPr lang="en-AU" sz="700" b="0" dirty="0">
                          <a:solidFill>
                            <a:schemeClr val="tx1"/>
                          </a:solidFill>
                          <a:latin typeface="Consolas" panose="020B0609020204030204" pitchFamily="49" charset="0"/>
                        </a:rPr>
                        <a:t> compatible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axis = 1</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r>
                        <a:rPr lang="en-AU" sz="700" b="0" dirty="0">
                          <a:solidFill>
                            <a:schemeClr val="tx1"/>
                          </a:solidFill>
                          <a:latin typeface="Consolas" panose="020B0609020204030204" pitchFamily="49" charset="0"/>
                        </a:rPr>
                        <a:t> van uno al </a:t>
                      </a:r>
                      <a:r>
                        <a:rPr lang="en-AU" sz="700" b="0" dirty="0" err="1">
                          <a:solidFill>
                            <a:schemeClr val="tx1"/>
                          </a:solidFill>
                          <a:latin typeface="Consolas" panose="020B0609020204030204" pitchFamily="49" charset="0"/>
                        </a:rPr>
                        <a:t>lado</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deben</a:t>
                      </a:r>
                      <a:r>
                        <a:rPr lang="en-AU" sz="700" b="0" dirty="0">
                          <a:solidFill>
                            <a:schemeClr val="tx1"/>
                          </a:solidFill>
                          <a:latin typeface="Consolas" panose="020B0609020204030204" pitchFamily="49" charset="0"/>
                        </a:rPr>
                        <a:t> ser </a:t>
                      </a:r>
                      <a:r>
                        <a:rPr lang="en-AU" sz="700" b="0" dirty="0" err="1">
                          <a:solidFill>
                            <a:schemeClr val="tx1"/>
                          </a:solidFill>
                          <a:latin typeface="Consolas" panose="020B0609020204030204" pitchFamily="49" charset="0"/>
                        </a:rPr>
                        <a:t>relacionados</a:t>
                      </a:r>
                      <a:r>
                        <a:rPr lang="en-AU" sz="700" b="0" dirty="0">
                          <a:solidFill>
                            <a:schemeClr val="tx1"/>
                          </a:solidFill>
                          <a:latin typeface="Consolas" panose="020B0609020204030204" pitchFamily="49" charset="0"/>
                        </a:rPr>
                        <a:t> para que </a:t>
                      </a:r>
                      <a:r>
                        <a:rPr lang="en-AU" sz="700" b="0" dirty="0" err="1">
                          <a:solidFill>
                            <a:schemeClr val="tx1"/>
                          </a:solidFill>
                          <a:latin typeface="Consolas" panose="020B0609020204030204" pitchFamily="49" charset="0"/>
                        </a:rPr>
                        <a:t>tenga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sentido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join = ‘inner’</a:t>
                      </a:r>
                      <a:r>
                        <a:rPr lang="en-AU" sz="700" b="0" dirty="0">
                          <a:solidFill>
                            <a:schemeClr val="tx1"/>
                          </a:solidFill>
                          <a:latin typeface="Consolas" panose="020B0609020204030204" pitchFamily="49" charset="0"/>
                        </a:rPr>
                        <a:t> solo se </a:t>
                      </a:r>
                      <a:r>
                        <a:rPr lang="en-AU" sz="700" b="0" dirty="0" err="1">
                          <a:solidFill>
                            <a:schemeClr val="tx1"/>
                          </a:solidFill>
                          <a:latin typeface="Consolas" panose="020B0609020204030204" pitchFamily="49" charset="0"/>
                        </a:rPr>
                        <a:t>quedan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aparecen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join = ‘outer’</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queda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ignore_index</a:t>
                      </a:r>
                      <a:r>
                        <a:rPr lang="en-AU" sz="700" b="1" dirty="0">
                          <a:solidFill>
                            <a:schemeClr val="tx1"/>
                          </a:solidFill>
                          <a:highlight>
                            <a:srgbClr val="FF9BDB"/>
                          </a:highlight>
                          <a:latin typeface="Consolas" panose="020B0609020204030204" pitchFamily="49" charset="0"/>
                        </a:rPr>
                        <a:t> = True/False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es False;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es True no </a:t>
                      </a:r>
                      <a:r>
                        <a:rPr lang="en-AU" sz="700" b="0" dirty="0" err="1">
                          <a:solidFill>
                            <a:schemeClr val="tx1"/>
                          </a:solidFill>
                          <a:latin typeface="Consolas" panose="020B0609020204030204" pitchFamily="49" charset="0"/>
                        </a:rPr>
                        <a:t>usa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índices</a:t>
                      </a:r>
                      <a:r>
                        <a:rPr lang="en-AU" sz="700" b="0" dirty="0">
                          <a:solidFill>
                            <a:schemeClr val="tx1"/>
                          </a:solidFill>
                          <a:latin typeface="Consolas" panose="020B0609020204030204" pitchFamily="49" charset="0"/>
                        </a:rPr>
                        <a:t> para la union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ejemplo</a:t>
                      </a:r>
                      <a:r>
                        <a:rPr lang="en-AU" sz="700" b="0" dirty="0">
                          <a:solidFill>
                            <a:schemeClr val="tx1"/>
                          </a:solidFill>
                          <a:latin typeface="Consolas" panose="020B0609020204030204" pitchFamily="49" charset="0"/>
                        </a:rPr>
                        <a:t> para union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axis 0)</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900" b="1" i="0" u="none" strike="noStrike" kern="1200" cap="none" spc="0" normalizeH="0" baseline="0" noProof="0" dirty="0">
                          <a:ln>
                            <a:noFill/>
                          </a:ln>
                          <a:solidFill>
                            <a:prstClr val="black"/>
                          </a:solidFill>
                          <a:effectLst/>
                          <a:uLnTx/>
                          <a:uFillTx/>
                          <a:latin typeface="+mn-lt"/>
                          <a:ea typeface="+mn-ea"/>
                          <a:cs typeface="+mn-cs"/>
                        </a:rPr>
                        <a:t>.merge()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df_nuevo</a:t>
                      </a:r>
                      <a:r>
                        <a:rPr lang="en-AU" sz="700" b="1" kern="1200" dirty="0">
                          <a:solidFill>
                            <a:schemeClr val="tx1"/>
                          </a:solidFill>
                          <a:highlight>
                            <a:srgbClr val="FF9BDB"/>
                          </a:highlight>
                          <a:latin typeface="Consolas" panose="020B0609020204030204" pitchFamily="49" charset="0"/>
                          <a:ea typeface="+mn-ea"/>
                          <a:cs typeface="+mn-cs"/>
                        </a:rPr>
                        <a:t> = df1.merge(df2, on =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inner merge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df_nuevo</a:t>
                      </a:r>
                      <a:r>
                        <a:rPr lang="en-AU" sz="700" b="1" kern="1200" dirty="0">
                          <a:solidFill>
                            <a:schemeClr val="tx1"/>
                          </a:solidFill>
                          <a:highlight>
                            <a:srgbClr val="FF9BDB"/>
                          </a:highlight>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pd.merge</a:t>
                      </a:r>
                      <a:r>
                        <a:rPr lang="en-AU" sz="700" b="1" kern="1200" dirty="0">
                          <a:solidFill>
                            <a:schemeClr val="tx1"/>
                          </a:solidFill>
                          <a:highlight>
                            <a:srgbClr val="FF9BDB"/>
                          </a:highlight>
                          <a:latin typeface="Consolas" panose="020B0609020204030204" pitchFamily="49" charset="0"/>
                          <a:ea typeface="+mn-ea"/>
                          <a:cs typeface="+mn-cs"/>
                        </a:rPr>
                        <a:t>(left = df1, right = df2, how=‘left’, </a:t>
                      </a:r>
                      <a:r>
                        <a:rPr lang="en-AU" sz="700" b="1" kern="1200" dirty="0" err="1">
                          <a:solidFill>
                            <a:schemeClr val="tx1"/>
                          </a:solidFill>
                          <a:highlight>
                            <a:srgbClr val="FF9BDB"/>
                          </a:highlight>
                          <a:latin typeface="Consolas" panose="020B0609020204030204" pitchFamily="49" charset="0"/>
                          <a:ea typeface="+mn-ea"/>
                          <a:cs typeface="+mn-cs"/>
                        </a:rPr>
                        <a:t>left_on</a:t>
                      </a:r>
                      <a:r>
                        <a:rPr lang="en-AU" sz="700" b="1" kern="1200" dirty="0">
                          <a:solidFill>
                            <a:schemeClr val="tx1"/>
                          </a:solidFill>
                          <a:highlight>
                            <a:srgbClr val="FF9BDB"/>
                          </a:highlight>
                          <a:latin typeface="Consolas" panose="020B0609020204030204" pitchFamily="49" charset="0"/>
                          <a:ea typeface="+mn-ea"/>
                          <a:cs typeface="+mn-cs"/>
                        </a:rPr>
                        <a:t> = ‘columna_df1’, </a:t>
                      </a:r>
                      <a:r>
                        <a:rPr lang="en-AU" sz="700" b="1" kern="1200" dirty="0" err="1">
                          <a:solidFill>
                            <a:schemeClr val="tx1"/>
                          </a:solidFill>
                          <a:highlight>
                            <a:srgbClr val="FF9BDB"/>
                          </a:highlight>
                          <a:latin typeface="Consolas" panose="020B0609020204030204" pitchFamily="49" charset="0"/>
                          <a:ea typeface="+mn-ea"/>
                          <a:cs typeface="+mn-cs"/>
                        </a:rPr>
                        <a:t>right_on</a:t>
                      </a:r>
                      <a:r>
                        <a:rPr lang="en-AU" sz="700" b="1" kern="1200" dirty="0">
                          <a:solidFill>
                            <a:schemeClr val="tx1"/>
                          </a:solidFill>
                          <a:highlight>
                            <a:srgbClr val="FF9BDB"/>
                          </a:highlight>
                          <a:latin typeface="Consolas" panose="020B0609020204030204" pitchFamily="49" charset="0"/>
                          <a:ea typeface="+mn-ea"/>
                          <a:cs typeface="+mn-cs"/>
                        </a:rPr>
                        <a:t> = ‘columna_df2’)</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left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kern="1200" dirty="0" err="1">
                          <a:solidFill>
                            <a:schemeClr val="tx1"/>
                          </a:solidFill>
                          <a:latin typeface="Consolas" panose="020B0609020204030204" pitchFamily="49" charset="0"/>
                          <a:ea typeface="+mn-ea"/>
                          <a:cs typeface="+mn-cs"/>
                        </a:rPr>
                        <a:t>parametros</a:t>
                      </a:r>
                      <a:r>
                        <a:rPr lang="en-AU"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9BDB"/>
                          </a:highlight>
                          <a:latin typeface="Consolas" panose="020B0609020204030204" pitchFamily="49" charset="0"/>
                          <a:ea typeface="+mn-ea"/>
                          <a:cs typeface="+mn-cs"/>
                        </a:rPr>
                        <a:t>how = ‘left’ | ‘right’ | ‘outer’ | ‘inner’ | ‘cross’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on</a:t>
                      </a:r>
                      <a:r>
                        <a:rPr lang="es-ES" sz="700" b="1" kern="1200" dirty="0">
                          <a:solidFill>
                            <a:schemeClr val="tx1"/>
                          </a:solidFill>
                          <a:highlight>
                            <a:srgbClr val="FF9BDB"/>
                          </a:highlight>
                          <a:latin typeface="Consolas" panose="020B0609020204030204" pitchFamily="49" charset="0"/>
                          <a:ea typeface="+mn-ea"/>
                          <a:cs typeface="+mn-cs"/>
                        </a:rPr>
                        <a:t> </a:t>
                      </a:r>
                      <a:r>
                        <a:rPr lang="en-AU" sz="700" b="1" kern="1200" dirty="0">
                          <a:solidFill>
                            <a:schemeClr val="tx1"/>
                          </a:solidFill>
                          <a:highlight>
                            <a:srgbClr val="FF9BDB"/>
                          </a:highlight>
                          <a:latin typeface="Consolas" panose="020B0609020204030204" pitchFamily="49" charset="0"/>
                          <a:ea typeface="+mn-ea"/>
                          <a:cs typeface="+mn-cs"/>
                        </a:rPr>
                        <a:t>=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latin typeface="Consolas" panose="020B0609020204030204" pitchFamily="49" charset="0"/>
                          <a:ea typeface="+mn-ea"/>
                          <a:cs typeface="+mn-cs"/>
                        </a:rPr>
                        <a:t> </a:t>
                      </a:r>
                      <a:r>
                        <a:rPr lang="en-AU" sz="700" b="0" dirty="0">
                          <a:solidFill>
                            <a:schemeClr val="tx1"/>
                          </a:solidFill>
                          <a:latin typeface="Consolas" panose="020B0609020204030204" pitchFamily="49" charset="0"/>
                        </a:rPr>
                        <a:t>| </a:t>
                      </a:r>
                      <a:r>
                        <a:rPr lang="en-AU" sz="700" b="1" kern="1200" dirty="0">
                          <a:solidFill>
                            <a:schemeClr val="tx1"/>
                          </a:solidFill>
                          <a:highlight>
                            <a:srgbClr val="FF9BDB"/>
                          </a:highlight>
                          <a:latin typeface="Consolas" panose="020B0609020204030204" pitchFamily="49" charset="0"/>
                          <a:ea typeface="+mn-ea"/>
                          <a:cs typeface="+mn-cs"/>
                        </a:rPr>
                        <a:t>[columna1, columna2, etc]</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llaman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igual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left_on</a:t>
                      </a:r>
                      <a:r>
                        <a:rPr lang="en-AU" sz="700" b="1" kern="1200" dirty="0">
                          <a:solidFill>
                            <a:schemeClr val="tx1"/>
                          </a:solidFill>
                          <a:highlight>
                            <a:srgbClr val="FF9BDB"/>
                          </a:highlight>
                          <a:latin typeface="Consolas" panose="020B0609020204030204" pitchFamily="49" charset="0"/>
                          <a:ea typeface="+mn-ea"/>
                          <a:cs typeface="+mn-cs"/>
                        </a:rPr>
                        <a:t> = columna_df1</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right_on</a:t>
                      </a:r>
                      <a:r>
                        <a:rPr lang="en-AU" sz="700" b="1" kern="1200" dirty="0">
                          <a:solidFill>
                            <a:schemeClr val="tx1"/>
                          </a:solidFill>
                          <a:highlight>
                            <a:srgbClr val="FF9BDB"/>
                          </a:highlight>
                          <a:latin typeface="Consolas" panose="020B0609020204030204" pitchFamily="49" charset="0"/>
                          <a:ea typeface="+mn-ea"/>
                          <a:cs typeface="+mn-cs"/>
                        </a:rPr>
                        <a:t> = columna_df2 </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especificar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donde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hacer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suffixes = [‘left’, ‘right’]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nada,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sufijo</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aparecera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duplicadas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900" b="1" i="0" u="none" strike="noStrike" kern="1200" cap="none" spc="0" normalizeH="0" baseline="0" noProof="0" dirty="0">
                          <a:ln>
                            <a:noFill/>
                          </a:ln>
                          <a:solidFill>
                            <a:prstClr val="black"/>
                          </a:solidFill>
                          <a:effectLst/>
                          <a:uLnTx/>
                          <a:uFillTx/>
                          <a:latin typeface="+mn-lt"/>
                          <a:ea typeface="+mn-ea"/>
                          <a:cs typeface="+mn-cs"/>
                        </a:rPr>
                        <a:t>.join()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indices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df_nuevo</a:t>
                      </a:r>
                      <a:r>
                        <a:rPr lang="en-AU" sz="700" b="1" kern="1200" dirty="0">
                          <a:solidFill>
                            <a:schemeClr val="tx1"/>
                          </a:solidFill>
                          <a:highlight>
                            <a:srgbClr val="FF9BDB"/>
                          </a:highlight>
                          <a:latin typeface="Consolas" panose="020B0609020204030204" pitchFamily="49" charset="0"/>
                          <a:ea typeface="+mn-ea"/>
                          <a:cs typeface="+mn-cs"/>
                        </a:rPr>
                        <a:t> = df1.join(df2, on =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highlight>
                            <a:srgbClr val="FF9BDB"/>
                          </a:highlight>
                          <a:latin typeface="Consolas" panose="020B0609020204030204" pitchFamily="49" charset="0"/>
                          <a:ea typeface="+mn-ea"/>
                          <a:cs typeface="+mn-cs"/>
                        </a:rPr>
                        <a:t>’, how = ‘left’)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inner merge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kern="1200" dirty="0" err="1">
                          <a:solidFill>
                            <a:schemeClr val="tx1"/>
                          </a:solidFill>
                          <a:latin typeface="Consolas" panose="020B0609020204030204" pitchFamily="49" charset="0"/>
                          <a:ea typeface="+mn-ea"/>
                          <a:cs typeface="+mn-cs"/>
                        </a:rPr>
                        <a:t>parametros</a:t>
                      </a:r>
                      <a:r>
                        <a:rPr lang="en-AU"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9BDB"/>
                          </a:highlight>
                          <a:latin typeface="Consolas" panose="020B0609020204030204" pitchFamily="49" charset="0"/>
                          <a:ea typeface="+mn-ea"/>
                          <a:cs typeface="+mn-cs"/>
                        </a:rPr>
                        <a:t>how = ‘left’ | ‘right’ | ‘outer’ | ‘inner’</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defecto</a:t>
                      </a:r>
                      <a:r>
                        <a:rPr lang="en-AU" sz="700" b="0" kern="1200" dirty="0">
                          <a:solidFill>
                            <a:schemeClr val="tx1"/>
                          </a:solidFill>
                          <a:latin typeface="Consolas" panose="020B0609020204030204" pitchFamily="49" charset="0"/>
                          <a:ea typeface="+mn-ea"/>
                          <a:cs typeface="+mn-cs"/>
                        </a:rPr>
                        <a:t>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on</a:t>
                      </a:r>
                      <a:r>
                        <a:rPr lang="es-ES" sz="700" b="1" kern="1200" dirty="0">
                          <a:solidFill>
                            <a:schemeClr val="tx1"/>
                          </a:solidFill>
                          <a:highlight>
                            <a:srgbClr val="FF9BDB"/>
                          </a:highlight>
                          <a:latin typeface="Consolas" panose="020B0609020204030204" pitchFamily="49" charset="0"/>
                          <a:ea typeface="+mn-ea"/>
                          <a:cs typeface="+mn-cs"/>
                        </a:rPr>
                        <a:t> </a:t>
                      </a:r>
                      <a:r>
                        <a:rPr lang="en-AU" sz="700" b="1" kern="1200" dirty="0">
                          <a:solidFill>
                            <a:schemeClr val="tx1"/>
                          </a:solidFill>
                          <a:highlight>
                            <a:srgbClr val="FF9BDB"/>
                          </a:highlight>
                          <a:latin typeface="Consolas" panose="020B0609020204030204" pitchFamily="49" charset="0"/>
                          <a:ea typeface="+mn-ea"/>
                          <a:cs typeface="+mn-cs"/>
                        </a:rPr>
                        <a:t>=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latin typeface="Consolas" panose="020B0609020204030204" pitchFamily="49" charset="0"/>
                          <a:ea typeface="+mn-ea"/>
                          <a:cs typeface="+mn-cs"/>
                        </a:rPr>
                        <a:t> </a:t>
                      </a:r>
                      <a:r>
                        <a:rPr lang="en-AU" sz="700" b="0" dirty="0">
                          <a:solidFill>
                            <a:schemeClr val="tx1"/>
                          </a:solidFill>
                          <a:latin typeface="Consolas" panose="020B0609020204030204" pitchFamily="49" charset="0"/>
                        </a:rPr>
                        <a:t>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o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queremos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hacer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union;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tener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mismo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lsuffix</a:t>
                      </a:r>
                      <a:r>
                        <a:rPr lang="en-AU" sz="700" b="1" kern="1200" dirty="0">
                          <a:solidFill>
                            <a:schemeClr val="tx1"/>
                          </a:solidFill>
                          <a:highlight>
                            <a:srgbClr val="FF9BDB"/>
                          </a:highlight>
                          <a:latin typeface="Consolas" panose="020B0609020204030204" pitchFamily="49" charset="0"/>
                          <a:ea typeface="+mn-ea"/>
                          <a:cs typeface="+mn-cs"/>
                        </a:rPr>
                        <a:t> = ‘string’</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rsuffix</a:t>
                      </a:r>
                      <a:r>
                        <a:rPr lang="en-AU" sz="700" b="1" kern="1200" dirty="0">
                          <a:solidFill>
                            <a:schemeClr val="tx1"/>
                          </a:solidFill>
                          <a:highlight>
                            <a:srgbClr val="FF9BDB"/>
                          </a:highlight>
                          <a:latin typeface="Consolas" panose="020B0609020204030204" pitchFamily="49" charset="0"/>
                          <a:ea typeface="+mn-ea"/>
                          <a:cs typeface="+mn-cs"/>
                        </a:rPr>
                        <a:t> = ‘string’</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nada,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sufijo</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aparecera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duplicadas</a:t>
                      </a:r>
                      <a:endParaRPr lang="en-AU"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666615580"/>
                  </a:ext>
                </a:extLst>
              </a:tr>
              <a:tr h="265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tx1"/>
                          </a:solidFill>
                          <a:latin typeface="+mn-lt"/>
                          <a:ea typeface="+mn-ea"/>
                          <a:cs typeface="+mn-cs"/>
                        </a:rPr>
                        <a:t>Group By</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tc hMerge="1">
                  <a:txBody>
                    <a:bodyPr/>
                    <a:lstStyle/>
                    <a:p>
                      <a:endParaRPr lang="en-GB"/>
                    </a:p>
                  </a:txBody>
                  <a:tcPr/>
                </a:tc>
                <a:extLst>
                  <a:ext uri="{0D108BD9-81ED-4DB2-BD59-A6C34878D82A}">
                    <a16:rowId xmlns:a16="http://schemas.microsoft.com/office/drawing/2014/main" val="314289353"/>
                  </a:ext>
                </a:extLst>
              </a:tr>
              <a:tr h="17026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objeto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DataFrameGroupBy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agrupa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ías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los valores de la columna indicada (o múltiples columnas en una lista)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df_groupby.ngroups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grupos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df_groupby.groups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keys son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categorías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índices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ía</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df_grupo1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df_groupby.get_group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(“grupo1”)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resultados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grupo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grupo1)</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a:t>
                      </a: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álculos</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groupby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”).mean()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media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uméricos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categoría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”)[“columna1”].mean()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media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846922592"/>
                  </a:ext>
                </a:extLst>
              </a:tr>
              <a:tr h="682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count</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número de observaciones no nulas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describe()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resumen de los principales estadísticos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suma de todos los valores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mean()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media de los valores</a:t>
                      </a:r>
                    </a:p>
                  </a:txBody>
                  <a:tcPr marL="63991" marR="63991" marT="0" marB="0">
                    <a:lnL w="12700" cap="flat" cmpd="sng" algn="ctr">
                      <a:solidFill>
                        <a:srgbClr val="CC346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median()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mediana de los valores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min()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mínimo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max</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máximo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desviación estándar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varianza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0" marB="0">
                    <a:lnL w="12700" cap="flat" cmpd="sng" algn="ctr">
                      <a:solidFill>
                        <a:schemeClr val="bg1"/>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17698686"/>
                  </a:ext>
                </a:extLst>
              </a:tr>
              <a:tr h="82598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False)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columna_valores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agg</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‘estadistico1’, nombre_columna2 = ‘estadistico2’])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ñade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columnas con los cálculos de los estadísticos especificados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dropna</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False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tener en cuenta los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Nan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 los cálculos (por defecto es True)</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88491632"/>
                  </a:ext>
                </a:extLst>
              </a:tr>
            </a:tbl>
          </a:graphicData>
        </a:graphic>
      </p:graphicFrame>
      <p:graphicFrame>
        <p:nvGraphicFramePr>
          <p:cNvPr id="4" name="Table 4">
            <a:extLst>
              <a:ext uri="{FF2B5EF4-FFF2-40B4-BE49-F238E27FC236}">
                <a16:creationId xmlns:a16="http://schemas.microsoft.com/office/drawing/2014/main" id="{2463BAA6-B8C1-3132-D711-DB8C2996B018}"/>
              </a:ext>
            </a:extLst>
          </p:cNvPr>
          <p:cNvGraphicFramePr>
            <a:graphicFrameLocks noGrp="1"/>
          </p:cNvGraphicFramePr>
          <p:nvPr>
            <p:extLst>
              <p:ext uri="{D42A27DB-BD31-4B8C-83A1-F6EECF244321}">
                <p14:modId xmlns:p14="http://schemas.microsoft.com/office/powerpoint/2010/main" val="3972243246"/>
              </p:ext>
            </p:extLst>
          </p:nvPr>
        </p:nvGraphicFramePr>
        <p:xfrm>
          <a:off x="3401961" y="1741"/>
          <a:ext cx="2636668" cy="3255265"/>
        </p:xfrm>
        <a:graphic>
          <a:graphicData uri="http://schemas.openxmlformats.org/drawingml/2006/table">
            <a:tbl>
              <a:tblPr firstRow="1" bandRow="1">
                <a:tableStyleId>{17292A2E-F333-43FB-9621-5CBBE7FDCDCB}</a:tableStyleId>
              </a:tblPr>
              <a:tblGrid>
                <a:gridCol w="2636668">
                  <a:extLst>
                    <a:ext uri="{9D8B030D-6E8A-4147-A177-3AD203B41FA5}">
                      <a16:colId xmlns:a16="http://schemas.microsoft.com/office/drawing/2014/main" val="1612534420"/>
                    </a:ext>
                  </a:extLst>
                </a:gridCol>
              </a:tblGrid>
              <a:tr h="310804">
                <a:tc>
                  <a:txBody>
                    <a:bodyPr/>
                    <a:lstStyle/>
                    <a:p>
                      <a:r>
                        <a:rPr lang="en-AU" sz="1200" b="1" dirty="0">
                          <a:solidFill>
                            <a:schemeClr val="tx1"/>
                          </a:solidFill>
                        </a:rPr>
                        <a:t>Apply</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2944461">
                <a:tc>
                  <a:txBody>
                    <a:bodyPr/>
                    <a:lstStyle/>
                    <a:p>
                      <a:pPr marL="171450" indent="-171450">
                        <a:buFontTx/>
                        <a:buChar char="-"/>
                      </a:pPr>
                      <a:r>
                        <a:rPr lang="es-ES" sz="700" b="0" kern="1200" dirty="0" err="1">
                          <a:solidFill>
                            <a:schemeClr val="tx1"/>
                          </a:solidFill>
                          <a:latin typeface="Consolas" panose="020B0609020204030204" pitchFamily="49" charset="0"/>
                          <a:ea typeface="+mn-ea"/>
                          <a:cs typeface="+mn-cs"/>
                        </a:rPr>
                        <a:t>apply</a:t>
                      </a:r>
                      <a:r>
                        <a:rPr lang="es-ES" sz="700" b="0" kern="1200" dirty="0">
                          <a:solidFill>
                            <a:schemeClr val="tx1"/>
                          </a:solidFill>
                          <a:latin typeface="Consolas" panose="020B0609020204030204" pitchFamily="49" charset="0"/>
                          <a:ea typeface="+mn-ea"/>
                          <a:cs typeface="+mn-cs"/>
                        </a:rPr>
                        <a:t>() toma una función como argumento y la aplica a lo largo de un eje del </a:t>
                      </a:r>
                      <a:r>
                        <a:rPr lang="es-ES" sz="700" b="0" kern="1200" dirty="0" err="1">
                          <a:solidFill>
                            <a:schemeClr val="tx1"/>
                          </a:solidFill>
                          <a:latin typeface="Consolas" panose="020B0609020204030204" pitchFamily="49" charset="0"/>
                          <a:ea typeface="+mn-ea"/>
                          <a:cs typeface="+mn-cs"/>
                        </a:rPr>
                        <a:t>DataFrame</a:t>
                      </a:r>
                      <a:endParaRPr lang="es-ES" sz="700" b="0" kern="1200" dirty="0">
                        <a:solidFill>
                          <a:schemeClr val="tx1"/>
                        </a:solidFill>
                        <a:latin typeface="Consolas" panose="020B0609020204030204" pitchFamily="49" charset="0"/>
                        <a:ea typeface="+mn-ea"/>
                        <a:cs typeface="+mn-cs"/>
                      </a:endParaRPr>
                    </a:p>
                    <a:p>
                      <a:pPr marL="171450" indent="-171450">
                        <a:buFontTx/>
                        <a:buChar char="-"/>
                      </a:pPr>
                      <a:endParaRPr lang="es-ES" sz="700" b="0" kern="1200" dirty="0">
                        <a:solidFill>
                          <a:schemeClr val="tx1"/>
                        </a:solidFill>
                        <a:latin typeface="Consolas" panose="020B0609020204030204" pitchFamily="49" charset="0"/>
                        <a:ea typeface="+mn-ea"/>
                        <a:cs typeface="+mn-cs"/>
                      </a:endParaRPr>
                    </a:p>
                    <a:p>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columna_nueva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[‘col_1’].</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(función)</a:t>
                      </a:r>
                    </a:p>
                    <a:p>
                      <a:r>
                        <a:rPr lang="es-ES" sz="700" b="0" kern="1200" dirty="0">
                          <a:solidFill>
                            <a:schemeClr val="tx1"/>
                          </a:solidFill>
                          <a:latin typeface="Consolas" panose="020B0609020204030204" pitchFamily="49" charset="0"/>
                          <a:ea typeface="+mn-ea"/>
                          <a:cs typeface="+mn-cs"/>
                        </a:rPr>
                        <a:t>crea una columna nueva con los valores de otra columna transformados según la función indicada</a:t>
                      </a:r>
                    </a:p>
                    <a:p>
                      <a:endParaRPr lang="es-ES" sz="700" b="0" kern="1200" dirty="0">
                        <a:solidFill>
                          <a:schemeClr val="tx1"/>
                        </a:solidFill>
                        <a:latin typeface="Consolas" panose="020B0609020204030204" pitchFamily="49" charset="0"/>
                        <a:ea typeface="+mn-ea"/>
                        <a:cs typeface="+mn-cs"/>
                      </a:endParaRPr>
                    </a:p>
                    <a:p>
                      <a:r>
                        <a:rPr kumimoji="0" lang="es-ES" sz="900" b="1" i="0" u="none" strike="noStrike" kern="1200" cap="none" spc="0" normalizeH="0" baseline="0" dirty="0" err="1">
                          <a:ln>
                            <a:noFill/>
                          </a:ln>
                          <a:solidFill>
                            <a:prstClr val="black"/>
                          </a:solidFill>
                          <a:effectLst/>
                          <a:uLnTx/>
                          <a:uFillTx/>
                          <a:latin typeface="+mn-lt"/>
                          <a:ea typeface="+mn-ea"/>
                          <a:cs typeface="+mn-cs"/>
                        </a:rPr>
                        <a:t>apply</a:t>
                      </a:r>
                      <a:r>
                        <a:rPr kumimoji="0" lang="es-ES" sz="900" b="1" i="0" u="none" strike="noStrike" kern="1200" cap="none" spc="0" normalizeH="0" baseline="0" dirty="0">
                          <a:ln>
                            <a:noFill/>
                          </a:ln>
                          <a:solidFill>
                            <a:prstClr val="black"/>
                          </a:solidFill>
                          <a:effectLst/>
                          <a:uLnTx/>
                          <a:uFillTx/>
                          <a:latin typeface="+mn-lt"/>
                          <a:ea typeface="+mn-ea"/>
                          <a:cs typeface="+mn-cs"/>
                        </a:rPr>
                        <a:t>() con </a:t>
                      </a:r>
                      <a:r>
                        <a:rPr kumimoji="0" lang="es-ES" sz="900" b="1" i="0" u="none" strike="noStrike" kern="1200" cap="none" spc="0" normalizeH="0" baseline="0" dirty="0" err="1">
                          <a:ln>
                            <a:noFill/>
                          </a:ln>
                          <a:solidFill>
                            <a:prstClr val="black"/>
                          </a:solidFill>
                          <a:effectLst/>
                          <a:uLnTx/>
                          <a:uFillTx/>
                          <a:latin typeface="+mn-lt"/>
                          <a:ea typeface="+mn-ea"/>
                          <a:cs typeface="+mn-cs"/>
                        </a:rPr>
                        <a:t>datetime</a:t>
                      </a:r>
                      <a:endParaRPr kumimoji="0" lang="es-ES" sz="900" b="1" i="0" u="none" strike="noStrike" kern="1200" cap="none" spc="0" normalizeH="0" baseline="0" dirty="0">
                        <a:ln>
                          <a:noFill/>
                        </a:ln>
                        <a:solidFill>
                          <a:prstClr val="black"/>
                        </a:solidFill>
                        <a:effectLst/>
                        <a:uLnTx/>
                        <a:uFillTx/>
                        <a:latin typeface="+mn-lt"/>
                        <a:ea typeface="+mn-ea"/>
                        <a:cs typeface="+mn-cs"/>
                      </a:endParaRPr>
                    </a:p>
                    <a:p>
                      <a:r>
                        <a:rPr lang="es-ES" sz="700" b="1" kern="1200" dirty="0" err="1">
                          <a:solidFill>
                            <a:schemeClr val="tx1"/>
                          </a:solidFill>
                          <a:highlight>
                            <a:srgbClr val="FF9BDB"/>
                          </a:highlight>
                          <a:latin typeface="Consolas" panose="020B0609020204030204" pitchFamily="49" charset="0"/>
                          <a:ea typeface="+mn-ea"/>
                          <a:cs typeface="+mn-cs"/>
                        </a:rPr>
                        <a:t>import</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datetime</a:t>
                      </a:r>
                      <a:endParaRPr lang="es-ES" sz="700" b="1" kern="1200" dirty="0">
                        <a:solidFill>
                          <a:schemeClr val="tx1"/>
                        </a:solidFill>
                        <a:highlight>
                          <a:srgbClr val="FF9BDB"/>
                        </a:highlight>
                        <a:latin typeface="Consolas" panose="020B0609020204030204" pitchFamily="49" charset="0"/>
                        <a:ea typeface="+mn-ea"/>
                        <a:cs typeface="+mn-cs"/>
                      </a:endParaRPr>
                    </a:p>
                    <a:p>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columna_fecha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columna_fecha</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pd.to_datetime</a:t>
                      </a:r>
                      <a:r>
                        <a:rPr lang="es-ES" sz="700" b="1" kern="1200" dirty="0">
                          <a:solidFill>
                            <a:schemeClr val="tx1"/>
                          </a:solidFill>
                          <a:highlight>
                            <a:srgbClr val="FF9BDB"/>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cambia una columna de datos tipo fecha en el formato </a:t>
                      </a:r>
                      <a:r>
                        <a:rPr lang="es-ES" sz="700" b="0" kern="1200" dirty="0" err="1">
                          <a:solidFill>
                            <a:schemeClr val="tx1"/>
                          </a:solidFill>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a:t>
                      </a:r>
                    </a:p>
                    <a:p>
                      <a:pPr marL="0" marR="0" lvl="0" indent="0" algn="l" defTabSz="1079906"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def</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sacar_año</a:t>
                      </a:r>
                      <a:r>
                        <a:rPr lang="es-ES" sz="700" b="1" kern="1200" dirty="0">
                          <a:solidFill>
                            <a:schemeClr val="tx1"/>
                          </a:solidFill>
                          <a:highlight>
                            <a:srgbClr val="FF9BDB"/>
                          </a:highlight>
                          <a:latin typeface="Consolas" panose="020B0609020204030204" pitchFamily="49" charset="0"/>
                          <a:ea typeface="+mn-ea"/>
                          <a:cs typeface="+mn-cs"/>
                        </a:rPr>
                        <a:t>(x):</a:t>
                      </a:r>
                    </a:p>
                    <a:p>
                      <a:pPr marL="0" marR="0" lvl="0" indent="0" algn="l" defTabSz="1079906" rtl="0" eaLnBrk="1" fontAlgn="auto" latinLnBrk="0" hangingPunct="1">
                        <a:lnSpc>
                          <a:spcPct val="100000"/>
                        </a:lnSpc>
                        <a:spcBef>
                          <a:spcPts val="0"/>
                        </a:spcBef>
                        <a:spcAft>
                          <a:spcPts val="0"/>
                        </a:spcAft>
                        <a:buClrTx/>
                        <a:buSzTx/>
                        <a:buFontTx/>
                        <a:buNone/>
                        <a:tabLst/>
                        <a:defRPr/>
                      </a:pPr>
                      <a:r>
                        <a:rPr lang="es-ES" sz="700" b="1" kern="1200" dirty="0">
                          <a:solidFill>
                            <a:schemeClr val="tx1"/>
                          </a:solidFill>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return</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x.strftime</a:t>
                      </a:r>
                      <a:r>
                        <a:rPr lang="es-ES" sz="700" b="1" kern="1200" dirty="0">
                          <a:solidFill>
                            <a:schemeClr val="tx1"/>
                          </a:solidFill>
                          <a:highlight>
                            <a:srgbClr val="FF9BDB"/>
                          </a:highlight>
                          <a:latin typeface="Consolas" panose="020B0609020204030204" pitchFamily="49" charset="0"/>
                          <a:ea typeface="+mn-ea"/>
                          <a:cs typeface="+mn-cs"/>
                        </a:rPr>
                        <a:t>(“%Y”)</a:t>
                      </a:r>
                    </a:p>
                    <a:p>
                      <a:pPr marL="0" marR="0" lvl="0" indent="0" algn="l" defTabSz="1079906"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columna_año</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columna_fecha</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sacar_año</a:t>
                      </a:r>
                      <a:r>
                        <a:rPr lang="es-ES" sz="700" b="1" kern="1200" dirty="0">
                          <a:solidFill>
                            <a:schemeClr val="tx1"/>
                          </a:solidFill>
                          <a:highlight>
                            <a:srgbClr val="FF9BDB"/>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a:t>
                      </a:r>
                    </a:p>
                    <a:p>
                      <a:pPr marL="0" marR="0" lvl="0" indent="0" algn="l" defTabSz="1079906"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crea una columna nueva del año solo usando un método de la librería </a:t>
                      </a:r>
                      <a:r>
                        <a:rPr lang="es-ES" sz="700" b="0" kern="1200" dirty="0" err="1">
                          <a:solidFill>
                            <a:schemeClr val="tx1"/>
                          </a:solidFill>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(“%B”) para meses</a:t>
                      </a:r>
                    </a:p>
                    <a:p>
                      <a:pPr marL="0" marR="0" lvl="0" indent="0" algn="l" defTabSz="1079906"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dirty="0" err="1">
                          <a:ln>
                            <a:noFill/>
                          </a:ln>
                          <a:solidFill>
                            <a:prstClr val="black"/>
                          </a:solidFill>
                          <a:effectLst/>
                          <a:uLnTx/>
                          <a:uFillTx/>
                          <a:latin typeface="+mn-lt"/>
                          <a:ea typeface="+mn-ea"/>
                          <a:cs typeface="+mn-cs"/>
                        </a:rPr>
                        <a:t>apply</a:t>
                      </a:r>
                      <a:r>
                        <a:rPr kumimoji="0" lang="es-ES" sz="900" b="1" i="0" u="none" strike="noStrike" kern="1200" cap="none" spc="0" normalizeH="0" baseline="0" dirty="0">
                          <a:ln>
                            <a:noFill/>
                          </a:ln>
                          <a:solidFill>
                            <a:prstClr val="black"/>
                          </a:solidFill>
                          <a:effectLst/>
                          <a:uLnTx/>
                          <a:uFillTx/>
                          <a:latin typeface="+mn-lt"/>
                          <a:ea typeface="+mn-ea"/>
                          <a:cs typeface="+mn-cs"/>
                        </a:rPr>
                        <a:t>() con funciones de mas de un </a:t>
                      </a:r>
                      <a:r>
                        <a:rPr kumimoji="0" lang="es-ES" sz="900" b="1" i="0" u="none" strike="noStrike" kern="1200" cap="none" spc="0" normalizeH="0" baseline="0" dirty="0" err="1">
                          <a:ln>
                            <a:noFill/>
                          </a:ln>
                          <a:solidFill>
                            <a:prstClr val="black"/>
                          </a:solidFill>
                          <a:effectLst/>
                          <a:uLnTx/>
                          <a:uFillTx/>
                          <a:latin typeface="+mn-lt"/>
                          <a:ea typeface="+mn-ea"/>
                          <a:cs typeface="+mn-cs"/>
                        </a:rPr>
                        <a:t>parametro</a:t>
                      </a:r>
                      <a:endParaRPr kumimoji="0" lang="es-ES" sz="900" b="1" i="0" u="none" strike="noStrike" kern="1200" cap="none" spc="0" normalizeH="0" baseline="0" dirty="0">
                        <a:ln>
                          <a:noFill/>
                        </a:ln>
                        <a:solidFill>
                          <a:prstClr val="black"/>
                        </a:solidFill>
                        <a:effectLst/>
                        <a:uLnTx/>
                        <a:uFillTx/>
                        <a:latin typeface="+mn-lt"/>
                        <a:ea typeface="+mn-ea"/>
                        <a:cs typeface="+mn-cs"/>
                      </a:endParaRPr>
                    </a:p>
                    <a:p>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columna_nueva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df.apply</a:t>
                      </a:r>
                      <a:r>
                        <a:rPr lang="es-ES" sz="700" b="1" kern="1200" dirty="0">
                          <a:solidFill>
                            <a:schemeClr val="tx1"/>
                          </a:solidFill>
                          <a:highlight>
                            <a:srgbClr val="FF9BDB"/>
                          </a:highlight>
                          <a:latin typeface="Consolas" panose="020B0609020204030204" pitchFamily="49" charset="0"/>
                          <a:ea typeface="+mn-ea"/>
                          <a:cs typeface="+mn-cs"/>
                        </a:rPr>
                        <a:t>(lambda nombre: función(nombre[‘columna1’], nombre[‘columna2’]), axis = b)</a:t>
                      </a:r>
                      <a:r>
                        <a:rPr lang="es-ES" sz="700" b="0" kern="1200" dirty="0">
                          <a:solidFill>
                            <a:schemeClr val="tx1"/>
                          </a:solidFill>
                          <a:latin typeface="Consolas" panose="020B0609020204030204" pitchFamily="49" charset="0"/>
                          <a:ea typeface="+mn-ea"/>
                          <a:cs typeface="+mn-cs"/>
                        </a:rPr>
                        <a:t> crea una columna nueva usando una función que coge dos parámetros (columna 1 y columna2)</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907279965"/>
                  </a:ext>
                </a:extLst>
              </a:tr>
            </a:tbl>
          </a:graphicData>
        </a:graphic>
      </p:graphicFrame>
      <p:graphicFrame>
        <p:nvGraphicFramePr>
          <p:cNvPr id="8" name="Table 7">
            <a:extLst>
              <a:ext uri="{FF2B5EF4-FFF2-40B4-BE49-F238E27FC236}">
                <a16:creationId xmlns:a16="http://schemas.microsoft.com/office/drawing/2014/main" id="{06A5642B-AFF6-56E3-D839-F84115A35E94}"/>
              </a:ext>
            </a:extLst>
          </p:cNvPr>
          <p:cNvGraphicFramePr>
            <a:graphicFrameLocks noGrp="1"/>
          </p:cNvGraphicFramePr>
          <p:nvPr>
            <p:extLst>
              <p:ext uri="{D42A27DB-BD31-4B8C-83A1-F6EECF244321}">
                <p14:modId xmlns:p14="http://schemas.microsoft.com/office/powerpoint/2010/main" val="2361884570"/>
              </p:ext>
            </p:extLst>
          </p:nvPr>
        </p:nvGraphicFramePr>
        <p:xfrm>
          <a:off x="11436229" y="3951764"/>
          <a:ext cx="2963984" cy="4141396"/>
        </p:xfrm>
        <a:graphic>
          <a:graphicData uri="http://schemas.openxmlformats.org/drawingml/2006/table">
            <a:tbl>
              <a:tblPr firstRow="1" bandRow="1">
                <a:tableStyleId>{17292A2E-F333-43FB-9621-5CBBE7FDCDCB}</a:tableStyleId>
              </a:tblPr>
              <a:tblGrid>
                <a:gridCol w="2963984">
                  <a:extLst>
                    <a:ext uri="{9D8B030D-6E8A-4147-A177-3AD203B41FA5}">
                      <a16:colId xmlns:a16="http://schemas.microsoft.com/office/drawing/2014/main" val="1041677340"/>
                    </a:ext>
                  </a:extLst>
                </a:gridCol>
              </a:tblGrid>
              <a:tr h="270857">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a:solidFill>
                            <a:schemeClr val="tx1"/>
                          </a:solidFill>
                          <a:latin typeface="+mn-lt"/>
                          <a:ea typeface="+mn-ea"/>
                          <a:cs typeface="+mn-cs"/>
                        </a:rPr>
                        <a:t>NumPy Random</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74882377"/>
                  </a:ext>
                </a:extLst>
              </a:tr>
              <a:tr h="3870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np.random.seed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semilla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generador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que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funciones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random que van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después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siempre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cogerán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mismos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Crear</a:t>
                      </a:r>
                      <a:r>
                        <a:rPr kumimoji="0" lang="en-AU" sz="900" b="1" i="0" u="none" strike="noStrike" kern="1200" cap="none" spc="0" normalizeH="0" baseline="0" noProof="0" dirty="0">
                          <a:ln>
                            <a:noFill/>
                          </a:ln>
                          <a:solidFill>
                            <a:prstClr val="black"/>
                          </a:solidFill>
                          <a:effectLst/>
                          <a:uLnTx/>
                          <a:uFillTx/>
                          <a:latin typeface="+mn-lt"/>
                          <a:ea typeface="+mn-ea"/>
                          <a:cs typeface="+mn-cs"/>
                        </a:rPr>
                        <a:t> arrays con </a:t>
                      </a:r>
                      <a:r>
                        <a:rPr kumimoji="0" lang="en-AU" sz="900" b="1" i="0" u="none" strike="noStrike" kern="1200" cap="none" spc="0" normalizeH="0" baseline="0" noProof="0" dirty="0" err="1">
                          <a:ln>
                            <a:noFill/>
                          </a:ln>
                          <a:solidFill>
                            <a:prstClr val="black"/>
                          </a:solidFill>
                          <a:effectLst/>
                          <a:uLnTx/>
                          <a:uFillTx/>
                          <a:latin typeface="+mn-lt"/>
                          <a:ea typeface="+mn-ea"/>
                          <a:cs typeface="+mn-cs"/>
                        </a:rPr>
                        <a:t>valores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aleatorios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np.random.randint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inicio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final,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forma_matriz</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forma_matriz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z,y,x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z: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arrays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np.random.randint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inicio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final)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floats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forma que 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np.random.random_sample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floats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forma que 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0-0.9999999...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=None)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0 y 0.999999999999...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np.round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 con floats de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decimales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np.random.uniform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size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uniforme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n y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np.random.binomial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size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binomial; n es el numero total de pruebas; m es la probabilidad de éxito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np.random.normal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(loc = n, scale = m, size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números aleatorios de una distribución normal (curva de campana);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loc</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la media;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la desviación estándar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np.random.permutation</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devuelve un array con los mismos valores mezclados aleatoriamente</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268849247"/>
                  </a:ext>
                </a:extLst>
              </a:tr>
            </a:tbl>
          </a:graphicData>
        </a:graphic>
      </p:graphicFrame>
    </p:spTree>
    <p:extLst>
      <p:ext uri="{BB962C8B-B14F-4D97-AF65-F5344CB8AC3E}">
        <p14:creationId xmlns:p14="http://schemas.microsoft.com/office/powerpoint/2010/main" val="306634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4234389223"/>
              </p:ext>
            </p:extLst>
          </p:nvPr>
        </p:nvGraphicFramePr>
        <p:xfrm>
          <a:off x="0" y="-71"/>
          <a:ext cx="2686050" cy="8099497"/>
        </p:xfrm>
        <a:graphic>
          <a:graphicData uri="http://schemas.openxmlformats.org/drawingml/2006/table">
            <a:tbl>
              <a:tblPr firstRow="1" bandRow="1">
                <a:tableStyleId>{17292A2E-F333-43FB-9621-5CBBE7FDCDCB}</a:tableStyleId>
              </a:tblPr>
              <a:tblGrid>
                <a:gridCol w="2686050">
                  <a:extLst>
                    <a:ext uri="{9D8B030D-6E8A-4147-A177-3AD203B41FA5}">
                      <a16:colId xmlns:a16="http://schemas.microsoft.com/office/drawing/2014/main" val="1612534420"/>
                    </a:ext>
                  </a:extLst>
                </a:gridCol>
              </a:tblGrid>
              <a:tr h="301447">
                <a:tc>
                  <a:txBody>
                    <a:bodyPr/>
                    <a:lstStyle/>
                    <a:p>
                      <a:r>
                        <a:rPr lang="en-AU" sz="1400" dirty="0">
                          <a:solidFill>
                            <a:schemeClr val="tx1"/>
                          </a:solidFill>
                        </a:rPr>
                        <a:t>Python Cheat Sheet 5</a:t>
                      </a:r>
                      <a:endParaRPr lang="en-GB" sz="1400" dirty="0">
                        <a:solidFill>
                          <a:schemeClr val="tx1"/>
                        </a:solidFill>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650251295"/>
                  </a:ext>
                </a:extLst>
              </a:tr>
              <a:tr h="297940">
                <a:tc>
                  <a:txBody>
                    <a:bodyPr/>
                    <a:lstStyle/>
                    <a:p>
                      <a:r>
                        <a:rPr lang="en-AU" sz="1200" b="1" dirty="0">
                          <a:solidFill>
                            <a:schemeClr val="tx1"/>
                          </a:solidFill>
                        </a:rPr>
                        <a:t>Matplotlib</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003445113"/>
                  </a:ext>
                </a:extLst>
              </a:tr>
              <a:tr h="297940">
                <a:tc>
                  <a:txBody>
                    <a:bodyPr/>
                    <a:lstStyle/>
                    <a:p>
                      <a:r>
                        <a:rPr lang="en-AU" sz="1200" b="1" dirty="0">
                          <a:solidFill>
                            <a:schemeClr val="tx1"/>
                          </a:solidFill>
                        </a:rPr>
                        <a:t>Gr</a:t>
                      </a:r>
                      <a:r>
                        <a:rPr lang="es-ES" sz="1200" b="1" dirty="0" err="1">
                          <a:solidFill>
                            <a:schemeClr val="tx1"/>
                          </a:solidFill>
                        </a:rPr>
                        <a:t>áficas</a:t>
                      </a:r>
                      <a:endParaRPr lang="en-AU" sz="1200" b="1" dirty="0">
                        <a:solidFill>
                          <a:schemeClr val="tx1"/>
                        </a:solidFill>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19400570"/>
                  </a:ext>
                </a:extLst>
              </a:tr>
              <a:tr h="72021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import </a:t>
                      </a:r>
                      <a:r>
                        <a:rPr kumimoji="0" lang="en-GB"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matplotlib.pyplot</a:t>
                      </a:r>
                      <a:r>
                        <a:rPr kumimoji="0" lang="en-GB"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as </a:t>
                      </a:r>
                      <a:r>
                        <a:rPr kumimoji="0" lang="en-GB"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a:t>
                      </a: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plt.figure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figsize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inicia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dibujando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marco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anchura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m es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altura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pulgadas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plt.show</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Gr</a:t>
                      </a:r>
                      <a:r>
                        <a:rPr kumimoji="0" lang="es-ES" sz="900" b="1" i="0" u="none" strike="noStrike" kern="1200" cap="none" spc="0" normalizeH="0" baseline="0" dirty="0" err="1">
                          <a:ln>
                            <a:noFill/>
                          </a:ln>
                          <a:solidFill>
                            <a:prstClr val="black"/>
                          </a:solidFill>
                          <a:effectLst/>
                          <a:uLnTx/>
                          <a:uFillTx/>
                          <a:latin typeface="+mn-lt"/>
                          <a:ea typeface="+mn-ea"/>
                          <a:cs typeface="+mn-cs"/>
                        </a:rPr>
                        <a:t>áficas</a:t>
                      </a:r>
                      <a:r>
                        <a:rPr kumimoji="0" lang="es-ES" sz="900" b="1" i="0" u="none" strike="noStrike" kern="1200" cap="none" spc="0" normalizeH="0" baseline="0" dirty="0">
                          <a:ln>
                            <a:noFill/>
                          </a:ln>
                          <a:solidFill>
                            <a:prstClr val="black"/>
                          </a:solidFill>
                          <a:effectLst/>
                          <a:uLnTx/>
                          <a:uFillTx/>
                          <a:latin typeface="+mn-lt"/>
                          <a:ea typeface="+mn-ea"/>
                          <a:cs typeface="+mn-cs"/>
                        </a:rPr>
                        <a:t> básicas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dirty="0">
                          <a:ln>
                            <a:noFill/>
                          </a:ln>
                          <a:solidFill>
                            <a:prstClr val="black"/>
                          </a:solidFill>
                          <a:effectLst/>
                          <a:uLnTx/>
                          <a:uFillTx/>
                          <a:latin typeface="+mn-lt"/>
                          <a:ea typeface="+mn-ea"/>
                          <a:cs typeface="+mn-cs"/>
                        </a:rPr>
                        <a:t>Bar </a:t>
                      </a:r>
                      <a:r>
                        <a:rPr kumimoji="0" lang="es-ES" sz="800" b="1" i="0" u="none" strike="noStrike" kern="1200" cap="none" spc="0" normalizeH="0" baseline="0" dirty="0" err="1">
                          <a:ln>
                            <a:noFill/>
                          </a:ln>
                          <a:solidFill>
                            <a:prstClr val="black"/>
                          </a:solidFill>
                          <a:effectLst/>
                          <a:uLnTx/>
                          <a:uFillTx/>
                          <a:latin typeface="+mn-lt"/>
                          <a:ea typeface="+mn-ea"/>
                          <a:cs typeface="+mn-cs"/>
                        </a:rPr>
                        <a:t>plot</a:t>
                      </a:r>
                      <a:endParaRPr kumimoji="0" lang="en-AU" sz="8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Horizontal bar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plt.barh</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horizontales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err="1">
                          <a:ln>
                            <a:noFill/>
                          </a:ln>
                          <a:solidFill>
                            <a:prstClr val="black"/>
                          </a:solidFill>
                          <a:effectLst/>
                          <a:uLnTx/>
                          <a:uFillTx/>
                          <a:latin typeface="+mn-lt"/>
                          <a:ea typeface="+mn-ea"/>
                          <a:cs typeface="+mn-cs"/>
                        </a:rPr>
                        <a:t>Stacked</a:t>
                      </a:r>
                      <a:r>
                        <a:rPr kumimoji="0" lang="es-ES" sz="800" b="1" i="0" u="none" strike="noStrike" kern="1200" cap="none" spc="0" normalizeH="0" baseline="0" noProof="0" dirty="0">
                          <a:ln>
                            <a:noFill/>
                          </a:ln>
                          <a:solidFill>
                            <a:prstClr val="black"/>
                          </a:solidFill>
                          <a:effectLst/>
                          <a:uLnTx/>
                          <a:uFillTx/>
                          <a:latin typeface="+mn-lt"/>
                          <a:ea typeface="+mn-ea"/>
                          <a:cs typeface="+mn-cs"/>
                        </a:rPr>
                        <a:t> bar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y, label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(x2, y2, bottom = y, label = ‘etiqueta2’)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apiladas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visualizar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variables juntas; y indica la barra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referencia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Scatter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plt.scatter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dispersión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Gr</a:t>
                      </a:r>
                      <a:r>
                        <a:rPr kumimoji="0" lang="es-ES" sz="900" b="1" i="0" u="none" strike="noStrike" kern="1200" cap="none" spc="0" normalizeH="0" baseline="0" dirty="0" err="1">
                          <a:ln>
                            <a:noFill/>
                          </a:ln>
                          <a:solidFill>
                            <a:prstClr val="black"/>
                          </a:solidFill>
                          <a:effectLst/>
                          <a:uLnTx/>
                          <a:uFillTx/>
                          <a:latin typeface="+mn-lt"/>
                          <a:ea typeface="+mn-ea"/>
                          <a:cs typeface="+mn-cs"/>
                        </a:rPr>
                        <a:t>áficas</a:t>
                      </a:r>
                      <a:r>
                        <a:rPr kumimoji="0" lang="es-ES" sz="900" b="1" i="0" u="none" strike="noStrike" kern="1200" cap="none" spc="0" normalizeH="0" baseline="0" dirty="0">
                          <a:ln>
                            <a:noFill/>
                          </a:ln>
                          <a:solidFill>
                            <a:prstClr val="black"/>
                          </a:solidFill>
                          <a:effectLst/>
                          <a:uLnTx/>
                          <a:uFillTx/>
                          <a:latin typeface="+mn-lt"/>
                          <a:ea typeface="+mn-ea"/>
                          <a:cs typeface="+mn-cs"/>
                        </a:rPr>
                        <a:t> estadísticas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Histogram</a:t>
                      </a:r>
                      <a:endParaRPr kumimoji="0" lang="es-ES"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plt.hist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bins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histograma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frecuencias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Box Plot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plt.boxplot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cajas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estudiar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caracteristicas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Pie Chart</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plt.pie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labels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categorias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radius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sectores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debe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agrupado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tama</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ño</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Violin Plot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plt.violinplot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showmedians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showmeans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violin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mediana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la media</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2" name="Table 4">
            <a:extLst>
              <a:ext uri="{FF2B5EF4-FFF2-40B4-BE49-F238E27FC236}">
                <a16:creationId xmlns:a16="http://schemas.microsoft.com/office/drawing/2014/main" id="{CAC37DF8-0C52-4A19-DEF3-D8B7660B8044}"/>
              </a:ext>
            </a:extLst>
          </p:cNvPr>
          <p:cNvGraphicFramePr>
            <a:graphicFrameLocks noGrp="1"/>
          </p:cNvGraphicFramePr>
          <p:nvPr>
            <p:extLst>
              <p:ext uri="{D42A27DB-BD31-4B8C-83A1-F6EECF244321}">
                <p14:modId xmlns:p14="http://schemas.microsoft.com/office/powerpoint/2010/main" val="1407442441"/>
              </p:ext>
            </p:extLst>
          </p:nvPr>
        </p:nvGraphicFramePr>
        <p:xfrm>
          <a:off x="2686047" y="0"/>
          <a:ext cx="2882298" cy="8088616"/>
        </p:xfrm>
        <a:graphic>
          <a:graphicData uri="http://schemas.openxmlformats.org/drawingml/2006/table">
            <a:tbl>
              <a:tblPr firstRow="1" bandRow="1">
                <a:tableStyleId>{17292A2E-F333-43FB-9621-5CBBE7FDCDCB}</a:tableStyleId>
              </a:tblPr>
              <a:tblGrid>
                <a:gridCol w="1441149">
                  <a:extLst>
                    <a:ext uri="{9D8B030D-6E8A-4147-A177-3AD203B41FA5}">
                      <a16:colId xmlns:a16="http://schemas.microsoft.com/office/drawing/2014/main" val="1612534420"/>
                    </a:ext>
                  </a:extLst>
                </a:gridCol>
                <a:gridCol w="1441149">
                  <a:extLst>
                    <a:ext uri="{9D8B030D-6E8A-4147-A177-3AD203B41FA5}">
                      <a16:colId xmlns:a16="http://schemas.microsoft.com/office/drawing/2014/main" val="1099328592"/>
                    </a:ext>
                  </a:extLst>
                </a:gridCol>
              </a:tblGrid>
              <a:tr h="267650">
                <a:tc gridSpan="2">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Personalización</a:t>
                      </a:r>
                      <a:endParaRPr lang="en-AU" sz="1200" b="1" kern="1200" noProof="0" dirty="0">
                        <a:solidFill>
                          <a:schemeClr val="tx1"/>
                        </a:solidFill>
                        <a:latin typeface="+mn-lt"/>
                        <a:ea typeface="+mn-ea"/>
                        <a:cs typeface="+mn-cs"/>
                      </a:endParaRPr>
                    </a:p>
                  </a:txBody>
                  <a:tcPr marL="63991" marR="63991" marT="40634" marB="40634">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en-GB"/>
                    </a:p>
                  </a:txBody>
                  <a:tcPr/>
                </a:tc>
                <a:extLst>
                  <a:ext uri="{0D108BD9-81ED-4DB2-BD59-A6C34878D82A}">
                    <a16:rowId xmlns:a16="http://schemas.microsoft.com/office/drawing/2014/main" val="3209907880"/>
                  </a:ext>
                </a:extLst>
              </a:tr>
              <a:tr h="3076728">
                <a:tc gridSpan="2">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facecolor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relleno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edgecolor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bordes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Colores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Scatter Plots: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'].map(</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{“valor1”: “color1”, “valor1”: “color1”}</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hlinkClick r:id="rId2">
                            <a:extLst>
                              <a:ext uri="{A12FA001-AC4F-418D-AE19-62706E023703}">
                                <ahyp:hlinkClr xmlns:ahyp="http://schemas.microsoft.com/office/drawing/2018/hyperlinkcolor" val="tx"/>
                              </a:ext>
                            </a:extLst>
                          </a:hlinkClick>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hlinkClick r:id="rId2">
                            <a:extLst>
                              <a:ext uri="{A12FA001-AC4F-418D-AE19-62706E023703}">
                                <ahyp:hlinkClr xmlns:ahyp="http://schemas.microsoft.com/office/drawing/2018/hyperlinkcolor" val="tx"/>
                              </a:ext>
                            </a:extLst>
                          </a:hlinkClick>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hlinkClick r:id="rId2">
                            <a:extLst>
                              <a:ext uri="{A12FA001-AC4F-418D-AE19-62706E023703}">
                                <ahyp:hlinkClr xmlns:ahyp="http://schemas.microsoft.com/office/drawing/2018/hyperlinkcolor" val="tx"/>
                              </a:ext>
                            </a:extLst>
                          </a:hlinkClick>
                        </a:rPr>
                        <a:t>colores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etiqueta_eje_y</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plt.legend</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(labels = [‘label1’, ‘label2’, etc)</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leyenda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mostramos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plt.title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(label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titulo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titulo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la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plt.xlim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ínimo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m es el máximo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plt.ylim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ínimo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m es el máximo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plt.grid</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cuadr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ícula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fondo de la 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coge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ámetros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linestyle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“solid”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“dashed”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dashdot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“dotted”</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linewidth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anchura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marker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marcador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usa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plt.scatter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plt.plot</a:t>
                      </a:r>
                      <a:endParaRPr kumimoji="0" lang="en-AU" sz="7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666615580"/>
                  </a:ext>
                </a:extLst>
              </a:tr>
              <a:tr h="1067959">
                <a:tc>
                  <a:txBody>
                    <a:bodyPr/>
                    <a:lstStyle/>
                    <a:p>
                      <a:r>
                        <a:rPr lang="en-GB" sz="700" b="0" kern="1200" dirty="0">
                          <a:solidFill>
                            <a:schemeClr val="tx1"/>
                          </a:solidFill>
                          <a:latin typeface="Consolas" panose="020B0609020204030204" pitchFamily="49" charset="0"/>
                          <a:ea typeface="+mn-ea"/>
                          <a:cs typeface="+mn-cs"/>
                        </a:rPr>
                        <a:t>".“ Punto</a:t>
                      </a:r>
                    </a:p>
                    <a:p>
                      <a:r>
                        <a:rPr lang="en-GB" sz="700" b="0" kern="1200" dirty="0">
                          <a:solidFill>
                            <a:schemeClr val="tx1"/>
                          </a:solidFill>
                          <a:latin typeface="Consolas" panose="020B0609020204030204" pitchFamily="49" charset="0"/>
                          <a:ea typeface="+mn-ea"/>
                          <a:cs typeface="+mn-cs"/>
                        </a:rPr>
                        <a:t>"," Pixel</a:t>
                      </a:r>
                    </a:p>
                    <a:p>
                      <a:r>
                        <a:rPr lang="en-GB" sz="700" b="0" kern="1200" dirty="0">
                          <a:solidFill>
                            <a:schemeClr val="tx1"/>
                          </a:solidFill>
                          <a:latin typeface="Consolas" panose="020B0609020204030204" pitchFamily="49" charset="0"/>
                          <a:ea typeface="+mn-ea"/>
                          <a:cs typeface="+mn-cs"/>
                        </a:rPr>
                        <a:t>"o" </a:t>
                      </a:r>
                      <a:r>
                        <a:rPr lang="en-GB" sz="700" b="0" kern="1200" dirty="0" err="1">
                          <a:solidFill>
                            <a:schemeClr val="tx1"/>
                          </a:solidFill>
                          <a:latin typeface="Consolas" panose="020B0609020204030204" pitchFamily="49" charset="0"/>
                          <a:ea typeface="+mn-ea"/>
                          <a:cs typeface="+mn-cs"/>
                        </a:rPr>
                        <a:t>Circulo</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"v"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abajo</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arriba</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"&lt;"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izquierda</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"&gt;"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derecha</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"8" </a:t>
                      </a:r>
                      <a:r>
                        <a:rPr lang="en-GB" sz="700" b="0" kern="1200" dirty="0" err="1">
                          <a:solidFill>
                            <a:schemeClr val="tx1"/>
                          </a:solidFill>
                          <a:latin typeface="Consolas" panose="020B0609020204030204" pitchFamily="49" charset="0"/>
                          <a:ea typeface="+mn-ea"/>
                          <a:cs typeface="+mn-cs"/>
                        </a:rPr>
                        <a:t>Octágono</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"s" </a:t>
                      </a:r>
                      <a:r>
                        <a:rPr lang="en-GB" sz="700" b="0" kern="1200" dirty="0" err="1">
                          <a:solidFill>
                            <a:schemeClr val="tx1"/>
                          </a:solidFill>
                          <a:latin typeface="Consolas" panose="020B0609020204030204" pitchFamily="49" charset="0"/>
                          <a:ea typeface="+mn-ea"/>
                          <a:cs typeface="+mn-cs"/>
                        </a:rPr>
                        <a:t>Cuadrado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"p" </a:t>
                      </a:r>
                      <a:r>
                        <a:rPr lang="en-GB" sz="700" b="0" kern="1200" dirty="0" err="1">
                          <a:solidFill>
                            <a:schemeClr val="tx1"/>
                          </a:solidFill>
                          <a:latin typeface="Consolas" panose="020B0609020204030204" pitchFamily="49" charset="0"/>
                          <a:ea typeface="+mn-ea"/>
                          <a:cs typeface="+mn-cs"/>
                        </a:rPr>
                        <a:t>Pentágono</a:t>
                      </a:r>
                      <a:endParaRPr lang="en-GB" sz="700" b="0" kern="1200" dirty="0">
                        <a:solidFill>
                          <a:schemeClr val="tx1"/>
                        </a:solidFill>
                        <a:latin typeface="Consolas" panose="020B0609020204030204" pitchFamily="49" charset="0"/>
                        <a:ea typeface="+mn-ea"/>
                        <a:cs typeface="+mn-cs"/>
                      </a:endParaRPr>
                    </a:p>
                  </a:txBody>
                  <a:tcPr marL="63991" marR="63991" marT="0" marB="0">
                    <a:lnL w="12700" cap="flat" cmpd="sng" algn="ctr">
                      <a:solidFill>
                        <a:schemeClr val="accent5">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GB" sz="700" b="0" kern="1200" dirty="0">
                          <a:solidFill>
                            <a:schemeClr val="tx1"/>
                          </a:solidFill>
                          <a:latin typeface="Consolas" panose="020B0609020204030204" pitchFamily="49" charset="0"/>
                          <a:ea typeface="+mn-ea"/>
                          <a:cs typeface="+mn-cs"/>
                        </a:rPr>
                        <a:t>"P" Más (relleno)</a:t>
                      </a:r>
                    </a:p>
                    <a:p>
                      <a:r>
                        <a:rPr lang="en-GB" sz="700" b="0" kern="1200" dirty="0">
                          <a:solidFill>
                            <a:schemeClr val="tx1"/>
                          </a:solidFill>
                          <a:latin typeface="Consolas" panose="020B0609020204030204" pitchFamily="49" charset="0"/>
                          <a:ea typeface="+mn-ea"/>
                          <a:cs typeface="+mn-cs"/>
                        </a:rPr>
                        <a:t>"*" Estrella</a:t>
                      </a:r>
                    </a:p>
                    <a:p>
                      <a:r>
                        <a:rPr lang="en-GB" sz="700" b="0" kern="1200" dirty="0">
                          <a:solidFill>
                            <a:schemeClr val="tx1"/>
                          </a:solidFill>
                          <a:latin typeface="Consolas" panose="020B0609020204030204" pitchFamily="49" charset="0"/>
                          <a:ea typeface="+mn-ea"/>
                          <a:cs typeface="+mn-cs"/>
                        </a:rPr>
                        <a:t>"h" </a:t>
                      </a:r>
                      <a:r>
                        <a:rPr lang="en-GB" sz="700" b="0" kern="1200" dirty="0" err="1">
                          <a:solidFill>
                            <a:schemeClr val="tx1"/>
                          </a:solidFill>
                          <a:latin typeface="Consolas" panose="020B0609020204030204" pitchFamily="49" charset="0"/>
                          <a:ea typeface="+mn-ea"/>
                          <a:cs typeface="+mn-cs"/>
                        </a:rPr>
                        <a:t>Hexágono</a:t>
                      </a:r>
                      <a:r>
                        <a:rPr lang="en-GB" sz="700" b="0" kern="1200" dirty="0">
                          <a:solidFill>
                            <a:schemeClr val="tx1"/>
                          </a:solidFill>
                          <a:latin typeface="Consolas" panose="020B0609020204030204" pitchFamily="49" charset="0"/>
                          <a:ea typeface="+mn-ea"/>
                          <a:cs typeface="+mn-cs"/>
                        </a:rPr>
                        <a:t> 1</a:t>
                      </a:r>
                    </a:p>
                    <a:p>
                      <a:r>
                        <a:rPr lang="en-GB" sz="700" b="0" kern="1200" dirty="0">
                          <a:solidFill>
                            <a:schemeClr val="tx1"/>
                          </a:solidFill>
                          <a:latin typeface="Consolas" panose="020B0609020204030204" pitchFamily="49" charset="0"/>
                          <a:ea typeface="+mn-ea"/>
                          <a:cs typeface="+mn-cs"/>
                        </a:rPr>
                        <a:t>"H" </a:t>
                      </a:r>
                      <a:r>
                        <a:rPr lang="en-GB" sz="700" b="0" kern="1200" dirty="0" err="1">
                          <a:solidFill>
                            <a:schemeClr val="tx1"/>
                          </a:solidFill>
                          <a:latin typeface="Consolas" panose="020B0609020204030204" pitchFamily="49" charset="0"/>
                          <a:ea typeface="+mn-ea"/>
                          <a:cs typeface="+mn-cs"/>
                        </a:rPr>
                        <a:t>Hexágono</a:t>
                      </a:r>
                      <a:r>
                        <a:rPr lang="en-GB" sz="700" b="0" kern="1200" dirty="0">
                          <a:solidFill>
                            <a:schemeClr val="tx1"/>
                          </a:solidFill>
                          <a:latin typeface="Consolas" panose="020B0609020204030204" pitchFamily="49" charset="0"/>
                          <a:ea typeface="+mn-ea"/>
                          <a:cs typeface="+mn-cs"/>
                        </a:rPr>
                        <a:t> 2</a:t>
                      </a:r>
                    </a:p>
                    <a:p>
                      <a:r>
                        <a:rPr lang="en-GB" sz="700" b="0" kern="1200" dirty="0">
                          <a:solidFill>
                            <a:schemeClr val="tx1"/>
                          </a:solidFill>
                          <a:latin typeface="Consolas" panose="020B0609020204030204" pitchFamily="49" charset="0"/>
                          <a:ea typeface="+mn-ea"/>
                          <a:cs typeface="+mn-cs"/>
                        </a:rPr>
                        <a:t>"+" Más</a:t>
                      </a:r>
                    </a:p>
                    <a:p>
                      <a:r>
                        <a:rPr lang="en-GB" sz="700" b="0" kern="1200" dirty="0">
                          <a:solidFill>
                            <a:schemeClr val="tx1"/>
                          </a:solidFill>
                          <a:latin typeface="Consolas" panose="020B0609020204030204" pitchFamily="49" charset="0"/>
                          <a:ea typeface="+mn-ea"/>
                          <a:cs typeface="+mn-cs"/>
                        </a:rPr>
                        <a:t>"x" x</a:t>
                      </a:r>
                    </a:p>
                    <a:p>
                      <a:r>
                        <a:rPr lang="en-GB" sz="700" b="0" kern="1200" dirty="0">
                          <a:solidFill>
                            <a:schemeClr val="tx1"/>
                          </a:solidFill>
                          <a:latin typeface="Consolas" panose="020B0609020204030204" pitchFamily="49" charset="0"/>
                          <a:ea typeface="+mn-ea"/>
                          <a:cs typeface="+mn-cs"/>
                        </a:rPr>
                        <a:t>"X" x (relleno)</a:t>
                      </a:r>
                    </a:p>
                    <a:p>
                      <a:r>
                        <a:rPr lang="en-GB" sz="700" b="0" kern="1200" dirty="0">
                          <a:solidFill>
                            <a:schemeClr val="tx1"/>
                          </a:solidFill>
                          <a:latin typeface="Consolas" panose="020B0609020204030204" pitchFamily="49" charset="0"/>
                          <a:ea typeface="+mn-ea"/>
                          <a:cs typeface="+mn-cs"/>
                        </a:rPr>
                        <a:t>"D" Diamante</a:t>
                      </a:r>
                    </a:p>
                    <a:p>
                      <a:r>
                        <a:rPr lang="en-GB" sz="700" b="0" kern="1200" dirty="0">
                          <a:solidFill>
                            <a:schemeClr val="tx1"/>
                          </a:solidFill>
                          <a:latin typeface="Consolas" panose="020B0609020204030204" pitchFamily="49" charset="0"/>
                          <a:ea typeface="+mn-ea"/>
                          <a:cs typeface="+mn-cs"/>
                        </a:rPr>
                        <a:t>"d"  Diamante </a:t>
                      </a:r>
                      <a:r>
                        <a:rPr lang="en-GB" sz="700" b="0" kern="1200" dirty="0" err="1">
                          <a:solidFill>
                            <a:schemeClr val="tx1"/>
                          </a:solidFill>
                          <a:latin typeface="Consolas" panose="020B0609020204030204" pitchFamily="49" charset="0"/>
                          <a:ea typeface="+mn-ea"/>
                          <a:cs typeface="+mn-cs"/>
                        </a:rPr>
                        <a:t>fino</a:t>
                      </a:r>
                      <a:endParaRPr lang="en-GB" sz="700" b="0" kern="1200" dirty="0">
                        <a:solidFill>
                          <a:schemeClr val="tx1"/>
                        </a:solidFill>
                        <a:latin typeface="Consolas" panose="020B0609020204030204" pitchFamily="49" charset="0"/>
                        <a:ea typeface="+mn-ea"/>
                        <a:cs typeface="+mn-cs"/>
                      </a:endParaRPr>
                    </a:p>
                  </a:txBody>
                  <a:tcPr marL="63991" marR="63991" marT="0" marB="0">
                    <a:lnL w="12700" cap="flat" cmpd="sng" algn="ctr">
                      <a:solidFill>
                        <a:schemeClr val="bg1"/>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0653468"/>
                  </a:ext>
                </a:extLst>
              </a:tr>
              <a:tr h="195791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Multigr</a:t>
                      </a:r>
                      <a:r>
                        <a:rPr kumimoji="0" lang="es-ES" sz="900" b="1" i="0" u="none" strike="noStrike" kern="1200" cap="none" spc="0" normalizeH="0" baseline="0" noProof="0" dirty="0" err="1">
                          <a:ln>
                            <a:noFill/>
                          </a:ln>
                          <a:solidFill>
                            <a:prstClr val="black"/>
                          </a:solidFill>
                          <a:effectLst/>
                          <a:uLnTx/>
                          <a:uFillTx/>
                          <a:latin typeface="+mn-lt"/>
                          <a:ea typeface="+mn-ea"/>
                          <a:cs typeface="+mn-cs"/>
                        </a:rPr>
                        <a:t>áficas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plt.subplots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numero_filas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numero_columnas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multiples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fig es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un array con subplots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usan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indices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tipo_grafica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detalles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de la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grafica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set_title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titulo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set_xlim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(min, max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set_ylim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(min, max)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set_xticklabels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(labels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 rotation = n)</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cambiar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rotation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labels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Exportar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figuras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plt.savefig</a:t>
                      </a:r>
                      <a:r>
                        <a:rPr kumimoji="0" lang="fr-FR"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fr-FR"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nombre_de_la_figura.extension</a:t>
                      </a:r>
                      <a:r>
                        <a:rPr kumimoji="0" lang="fr-FR"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2509508150"/>
                  </a:ext>
                </a:extLst>
              </a:tr>
              <a:tr h="28768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noProof="0" dirty="0">
                          <a:solidFill>
                            <a:schemeClr val="tx1"/>
                          </a:solidFill>
                          <a:latin typeface="+mn-lt"/>
                          <a:ea typeface="+mn-ea"/>
                          <a:cs typeface="+mn-cs"/>
                        </a:rPr>
                        <a:t>Seaborn</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60000"/>
                        <a:lumOff val="40000"/>
                      </a:schemeClr>
                    </a:solidFill>
                  </a:tcPr>
                </a:tc>
                <a:tc hMerge="1">
                  <a:txBody>
                    <a:bodyPr/>
                    <a:lstStyle/>
                    <a:p>
                      <a:endParaRPr lang="en-GB"/>
                    </a:p>
                  </a:txBody>
                  <a:tcPr/>
                </a:tc>
                <a:extLst>
                  <a:ext uri="{0D108BD9-81ED-4DB2-BD59-A6C34878D82A}">
                    <a16:rowId xmlns:a16="http://schemas.microsoft.com/office/drawing/2014/main" val="2140508326"/>
                  </a:ext>
                </a:extLst>
              </a:tr>
              <a:tr h="1430677">
                <a:tc gridSpan="2">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Line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sns.lineplot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ci = None)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lineal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ci = None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que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confianza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opcional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diferentes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Scatter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sns.scatterplot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dispersión</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235259182"/>
                  </a:ext>
                </a:extLst>
              </a:tr>
            </a:tbl>
          </a:graphicData>
        </a:graphic>
      </p:graphicFrame>
      <p:pic>
        <p:nvPicPr>
          <p:cNvPr id="5" name="Picture 4" descr="Chart, diagram, box and whisker chart&#10;&#10;Description automatically generated">
            <a:extLst>
              <a:ext uri="{FF2B5EF4-FFF2-40B4-BE49-F238E27FC236}">
                <a16:creationId xmlns:a16="http://schemas.microsoft.com/office/drawing/2014/main" id="{34B37065-4373-1EE8-ED89-E192AAEEB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74" y="5263824"/>
            <a:ext cx="2448501" cy="1650077"/>
          </a:xfrm>
          <a:prstGeom prst="rect">
            <a:avLst/>
          </a:prstGeom>
        </p:spPr>
      </p:pic>
      <p:graphicFrame>
        <p:nvGraphicFramePr>
          <p:cNvPr id="3" name="Table 4">
            <a:extLst>
              <a:ext uri="{FF2B5EF4-FFF2-40B4-BE49-F238E27FC236}">
                <a16:creationId xmlns:a16="http://schemas.microsoft.com/office/drawing/2014/main" id="{4400C423-095C-CAD1-E7D3-899B40102708}"/>
              </a:ext>
            </a:extLst>
          </p:cNvPr>
          <p:cNvGraphicFramePr>
            <a:graphicFrameLocks noGrp="1"/>
          </p:cNvGraphicFramePr>
          <p:nvPr>
            <p:extLst>
              <p:ext uri="{D42A27DB-BD31-4B8C-83A1-F6EECF244321}">
                <p14:modId xmlns:p14="http://schemas.microsoft.com/office/powerpoint/2010/main" val="1057828634"/>
              </p:ext>
            </p:extLst>
          </p:nvPr>
        </p:nvGraphicFramePr>
        <p:xfrm>
          <a:off x="5568345" y="1"/>
          <a:ext cx="2962910" cy="5003776"/>
        </p:xfrm>
        <a:graphic>
          <a:graphicData uri="http://schemas.openxmlformats.org/drawingml/2006/table">
            <a:tbl>
              <a:tblPr firstRow="1" bandRow="1">
                <a:tableStyleId>{17292A2E-F333-43FB-9621-5CBBE7FDCDCB}</a:tableStyleId>
              </a:tblPr>
              <a:tblGrid>
                <a:gridCol w="2962910">
                  <a:extLst>
                    <a:ext uri="{9D8B030D-6E8A-4147-A177-3AD203B41FA5}">
                      <a16:colId xmlns:a16="http://schemas.microsoft.com/office/drawing/2014/main" val="1612534420"/>
                    </a:ext>
                  </a:extLst>
                </a:gridCol>
              </a:tblGrid>
              <a:tr h="259456">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a:solidFill>
                            <a:schemeClr val="tx1"/>
                          </a:solidFill>
                          <a:latin typeface="+mn-lt"/>
                          <a:ea typeface="+mn-ea"/>
                          <a:cs typeface="+mn-cs"/>
                        </a:rPr>
                        <a:t>Seaborn</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209907880"/>
                  </a:ext>
                </a:extLst>
              </a:tr>
              <a:tr h="4655443">
                <a:tc>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Count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sns.countplot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 barras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cuenta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órica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solo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o y,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opcional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hue</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Histogram</a:t>
                      </a:r>
                      <a:endParaRPr kumimoji="0" lang="es-ES" sz="8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sns.histplot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‘columna3’,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kde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 bins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histograma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frecuencias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kde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curva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Box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sns.boxplot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cajas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defecto se muestra con orientación horizontal – usar eje y para orientación vertical</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Catplot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sns.catplot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kind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relacion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kind</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‘box’ | ‘bar’ | ‘violín’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boxen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point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defecto es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strip</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plot</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Pairplot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sns.pairplot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kind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los histogramas y diagramas de dispersión de todas las variables numéricas de las que disponga el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dataset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el que estemos trabajando;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hue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opcional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kind</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scatter</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kde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hist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point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defecto es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scatter</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Personalizaci</a:t>
                      </a:r>
                      <a:r>
                        <a:rPr kumimoji="0" lang="es-ES" sz="900" b="1" i="0" u="none" strike="noStrike" kern="1200" cap="none" spc="0" normalizeH="0" baseline="0" noProof="0" dirty="0" err="1">
                          <a:ln>
                            <a:noFill/>
                          </a:ln>
                          <a:solidFill>
                            <a:prstClr val="black"/>
                          </a:solidFill>
                          <a:effectLst/>
                          <a:uLnTx/>
                          <a:uFillTx/>
                          <a:latin typeface="+mn-lt"/>
                          <a:ea typeface="+mn-ea"/>
                          <a:cs typeface="+mn-cs"/>
                        </a:rPr>
                        <a:t>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fig.set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etiqueta_eje_y</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fig.set_title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titulo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figsieasignar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titulo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la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plt.legend</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bbox_to_anchor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(1,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leyenda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relaci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6" name="Table 4">
            <a:extLst>
              <a:ext uri="{FF2B5EF4-FFF2-40B4-BE49-F238E27FC236}">
                <a16:creationId xmlns:a16="http://schemas.microsoft.com/office/drawing/2014/main" id="{15E82525-A7F5-BFD2-1196-FC1B34E81C7D}"/>
              </a:ext>
            </a:extLst>
          </p:cNvPr>
          <p:cNvGraphicFramePr>
            <a:graphicFrameLocks noGrp="1"/>
          </p:cNvGraphicFramePr>
          <p:nvPr>
            <p:extLst>
              <p:ext uri="{D42A27DB-BD31-4B8C-83A1-F6EECF244321}">
                <p14:modId xmlns:p14="http://schemas.microsoft.com/office/powerpoint/2010/main" val="2652532555"/>
              </p:ext>
            </p:extLst>
          </p:nvPr>
        </p:nvGraphicFramePr>
        <p:xfrm>
          <a:off x="8531256" y="-72"/>
          <a:ext cx="2788677" cy="8088689"/>
        </p:xfrm>
        <a:graphic>
          <a:graphicData uri="http://schemas.openxmlformats.org/drawingml/2006/table">
            <a:tbl>
              <a:tblPr firstRow="1" bandRow="1">
                <a:tableStyleId>{17292A2E-F333-43FB-9621-5CBBE7FDCDCB}</a:tableStyleId>
              </a:tblPr>
              <a:tblGrid>
                <a:gridCol w="2788677">
                  <a:extLst>
                    <a:ext uri="{9D8B030D-6E8A-4147-A177-3AD203B41FA5}">
                      <a16:colId xmlns:a16="http://schemas.microsoft.com/office/drawing/2014/main" val="1612534420"/>
                    </a:ext>
                  </a:extLst>
                </a:gridCol>
              </a:tblGrid>
              <a:tr h="268049">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7820640">
                <a:tc>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Medidas de dispersión</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Desviación respecto a la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 diferencia en valor absoluto entre cada valor de los datos y su media aritmética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diferencias </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desviación_media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np.abs</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(diferencias)</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Varianza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una medida de dispersión que representa la variabilidad de una serie de datos respecto a su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var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Desviación estándar o desviación típica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 raíz cuadrada de la varianza; nos dice como de dispersos están los valores de los datos en un conjunto de datos; cuanto mayor sea, mayor será la dispersión o variabilidad en nuestros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Robustez</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normalmente, cuanto más cantidad de datos hayamos usado para calcular los estadísticos, más robustos serán estos, ya que la influencia de unos pocos datos inusuales sobre el total de los mismos será menor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punto de ruptura: la fracción de los datos a los que podríamos dar valores arbitrarios sin hacer que el estadístico se vea tan afectado como para no ser útil</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1/n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donde n es el numero de registros</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Coeficiente de variación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muestra la relación entre el tamaño de la media y la variabilidad de la variable; se calcula como el cociente entre la desviación típica y la media; cuanto mayor sea, mayor será la dispersión o variabilidad en nuestros datos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Percentiles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divide una serie de datos ordenados de menor a mayor en cien partes iguales; se trata de un indicador que busca mostrar la proporción de la serie de datos que queda por debajo de su valor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percentil_n</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np.percentile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n)</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saca el valor en el percentil 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percentil 25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 Q1      percentil 50  Q2 (la mediana)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percentil 75  Q3</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Rangos intercuartílicos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una medida de dispersión estadística igual a la diferencia entre los cuartiles 75 y 25</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q3, q1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np.percentile</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[75, 25])</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saca los tercer y primer cuartiles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rango_intercuartílico</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q3 - q1</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Tablas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frecuencias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Frecuencias</a:t>
                      </a:r>
                      <a:r>
                        <a:rPr kumimoji="0" lang="en-AU" sz="800" b="1" i="0" u="none" strike="noStrike" kern="1200" cap="none" spc="0" normalizeH="0" baseline="0" noProof="0" dirty="0">
                          <a:ln>
                            <a:noFill/>
                          </a:ln>
                          <a:solidFill>
                            <a:prstClr val="black"/>
                          </a:solidFill>
                          <a:effectLst/>
                          <a:uLnTx/>
                          <a:uFillTx/>
                          <a:latin typeface="+mn-lt"/>
                          <a:ea typeface="+mn-ea"/>
                          <a:cs typeface="+mn-cs"/>
                        </a:rPr>
                        <a:t> </a:t>
                      </a:r>
                      <a:r>
                        <a:rPr kumimoji="0" lang="en-AU" sz="800" b="1" i="0" u="none" strike="noStrike" kern="1200" cap="none" spc="0" normalizeH="0" baseline="0" noProof="0" dirty="0" err="1">
                          <a:ln>
                            <a:noFill/>
                          </a:ln>
                          <a:solidFill>
                            <a:prstClr val="black"/>
                          </a:solidFill>
                          <a:effectLst/>
                          <a:uLnTx/>
                          <a:uFillTx/>
                          <a:latin typeface="+mn-lt"/>
                          <a:ea typeface="+mn-ea"/>
                          <a:cs typeface="+mn-cs"/>
                        </a:rPr>
                        <a:t>absolutas</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son el número de veces que se repite un número en un conjunto de datos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df.groupby</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count</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reset_index</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Frecuencias</a:t>
                      </a:r>
                      <a:r>
                        <a:rPr kumimoji="0" lang="en-AU" sz="800" b="1" i="0" u="none" strike="noStrike" kern="1200" cap="none" spc="0" normalizeH="0" baseline="0" noProof="0" dirty="0">
                          <a:ln>
                            <a:noFill/>
                          </a:ln>
                          <a:solidFill>
                            <a:prstClr val="black"/>
                          </a:solidFill>
                          <a:effectLst/>
                          <a:uLnTx/>
                          <a:uFillTx/>
                          <a:latin typeface="+mn-lt"/>
                          <a:ea typeface="+mn-ea"/>
                          <a:cs typeface="+mn-cs"/>
                        </a:rPr>
                        <a:t> </a:t>
                      </a:r>
                      <a:r>
                        <a:rPr kumimoji="0" lang="en-AU" sz="800" b="1" i="0" u="none" strike="noStrike" kern="1200" cap="none" spc="0" normalizeH="0" baseline="0" noProof="0" dirty="0" err="1">
                          <a:ln>
                            <a:noFill/>
                          </a:ln>
                          <a:solidFill>
                            <a:prstClr val="black"/>
                          </a:solidFill>
                          <a:effectLst/>
                          <a:uLnTx/>
                          <a:uFillTx/>
                          <a:latin typeface="+mn-lt"/>
                          <a:ea typeface="+mn-ea"/>
                          <a:cs typeface="+mn-cs"/>
                        </a:rPr>
                        <a:t>relativas</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las veces que se repite un número o categoría en un conjunto de datos respecto al total, en porcentajes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_</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sin_str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.drop(‘</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columna_str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axis=1)</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frecuencia_relativa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df_group_sin_str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df.shape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[0] * 100</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df_group_sin_strings.columns</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frecuencia_relativa</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8" name="Table 4">
            <a:extLst>
              <a:ext uri="{FF2B5EF4-FFF2-40B4-BE49-F238E27FC236}">
                <a16:creationId xmlns:a16="http://schemas.microsoft.com/office/drawing/2014/main" id="{4DA6EF7A-2A3E-0C12-9FA4-CDAB5C2FF8C4}"/>
              </a:ext>
            </a:extLst>
          </p:cNvPr>
          <p:cNvGraphicFramePr>
            <a:graphicFrameLocks noGrp="1"/>
          </p:cNvGraphicFramePr>
          <p:nvPr>
            <p:extLst>
              <p:ext uri="{D42A27DB-BD31-4B8C-83A1-F6EECF244321}">
                <p14:modId xmlns:p14="http://schemas.microsoft.com/office/powerpoint/2010/main" val="1559386861"/>
              </p:ext>
            </p:extLst>
          </p:nvPr>
        </p:nvGraphicFramePr>
        <p:xfrm>
          <a:off x="5568345" y="4997450"/>
          <a:ext cx="2962910" cy="3091166"/>
        </p:xfrm>
        <a:graphic>
          <a:graphicData uri="http://schemas.openxmlformats.org/drawingml/2006/table">
            <a:tbl>
              <a:tblPr firstRow="1" bandRow="1">
                <a:tableStyleId>{17292A2E-F333-43FB-9621-5CBBE7FDCDCB}</a:tableStyleId>
              </a:tblPr>
              <a:tblGrid>
                <a:gridCol w="2962910">
                  <a:extLst>
                    <a:ext uri="{9D8B030D-6E8A-4147-A177-3AD203B41FA5}">
                      <a16:colId xmlns:a16="http://schemas.microsoft.com/office/drawing/2014/main" val="1612534420"/>
                    </a:ext>
                  </a:extLst>
                </a:gridCol>
              </a:tblGrid>
              <a:tr h="274098">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28170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Estadísticos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generales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mínimo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mas bajo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dentro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conjunto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máximo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mas alto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dentro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conjunto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Medidas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tendencia</a:t>
                      </a:r>
                      <a:r>
                        <a:rPr kumimoji="0" lang="en-AU" sz="900" b="1" i="0" u="none" strike="noStrike" kern="1200" cap="none" spc="0" normalizeH="0" baseline="0" noProof="0" dirty="0">
                          <a:ln>
                            <a:noFill/>
                          </a:ln>
                          <a:solidFill>
                            <a:prstClr val="black"/>
                          </a:solidFill>
                          <a:effectLst/>
                          <a:uLnTx/>
                          <a:uFillTx/>
                          <a:latin typeface="+mn-lt"/>
                          <a:ea typeface="+mn-ea"/>
                          <a:cs typeface="+mn-cs"/>
                        </a:rPr>
                        <a:t> central</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Media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obtenido al sumar todos los datos y dividir el resultado entre el número total de elementos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endPar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Media ponderada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obtenido al multiplicar cada uno de los datos por un peso antes de sumarlos (suma ponderada); después se divide la suma ponderada entre la suma de los pesos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media_ponderada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np.average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weights</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w)</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Mediana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de la variable de posición central en un conjunto de datos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[‘columna’].median()</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Moda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que tiene mayor frecuencia absoluta de entre todos los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mode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9" name="Table 4">
            <a:extLst>
              <a:ext uri="{FF2B5EF4-FFF2-40B4-BE49-F238E27FC236}">
                <a16:creationId xmlns:a16="http://schemas.microsoft.com/office/drawing/2014/main" id="{A1255223-18CA-5D1F-4F7E-22603714E504}"/>
              </a:ext>
            </a:extLst>
          </p:cNvPr>
          <p:cNvGraphicFramePr>
            <a:graphicFrameLocks noGrp="1"/>
          </p:cNvGraphicFramePr>
          <p:nvPr>
            <p:extLst>
              <p:ext uri="{D42A27DB-BD31-4B8C-83A1-F6EECF244321}">
                <p14:modId xmlns:p14="http://schemas.microsoft.com/office/powerpoint/2010/main" val="3803136061"/>
              </p:ext>
            </p:extLst>
          </p:nvPr>
        </p:nvGraphicFramePr>
        <p:xfrm>
          <a:off x="11319934" y="-1"/>
          <a:ext cx="3080280" cy="8088617"/>
        </p:xfrm>
        <a:graphic>
          <a:graphicData uri="http://schemas.openxmlformats.org/drawingml/2006/table">
            <a:tbl>
              <a:tblPr firstRow="1" bandRow="1">
                <a:tableStyleId>{17292A2E-F333-43FB-9621-5CBBE7FDCDCB}</a:tableStyleId>
              </a:tblPr>
              <a:tblGrid>
                <a:gridCol w="3080280">
                  <a:extLst>
                    <a:ext uri="{9D8B030D-6E8A-4147-A177-3AD203B41FA5}">
                      <a16:colId xmlns:a16="http://schemas.microsoft.com/office/drawing/2014/main" val="1612534420"/>
                    </a:ext>
                  </a:extLst>
                </a:gridCol>
              </a:tblGrid>
              <a:tr h="267936">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7820681">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Tablas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contingencia</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una tabla de frecuencias que cuenta todas las combinaciones posibles de cada pareja de valores de las columnas que estamos intentando comparar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deberá contener al menos dos filas y dos columnas para representar datos categóricos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permite medir la interacción entre las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df_crosstab</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pd.crosstab</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[‘columna1’],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[‘columna2’],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normalize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margins</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normalize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muestra los valores en porcentajes (por uno)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margins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muestra los totales y subtotales</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Coeficiente</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correlación</a:t>
                      </a:r>
                      <a:r>
                        <a:rPr kumimoji="0" lang="en-AU" sz="900" b="1" i="0" u="none" strike="noStrike" kern="1200" cap="none" spc="0" normalizeH="0" baseline="0" noProof="0" dirty="0">
                          <a:ln>
                            <a:noFill/>
                          </a:ln>
                          <a:solidFill>
                            <a:prstClr val="black"/>
                          </a:solidFill>
                          <a:effectLst/>
                          <a:uLnTx/>
                          <a:uFillTx/>
                          <a:latin typeface="+mn-lt"/>
                          <a:ea typeface="+mn-ea"/>
                          <a:cs typeface="+mn-cs"/>
                        </a:rPr>
                        <a:t> de Pearson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nos permite conocer la intensidad y dirección de la relación entre las dos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&gt; 0: correlación positiva (según aumente el valor de una variable aumenta el valor de la otra)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&lt; 0: correlación negativa (según aumente el valor de una variable disminuye el valor de la otra)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 1 o -1: correlación total (positiva o negativa)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 0: no existe relación lineal entre las dos variables, pero puede haber algún otro tipo de relación que no se capture bien con este coeficiente</a:t>
                      </a:r>
                      <a:endParaRPr kumimoji="0" lang="es-ES" sz="700" b="0"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[‘columna1’].</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calcula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dos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matriz_correlacion</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mostrando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Heatmap</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sns.heatmap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cmap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color_palette</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annot</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vmin</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-1,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vmax</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heatmap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escala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refleja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annot</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para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aparezcan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800" b="1" i="0" u="none" strike="noStrike" kern="1200" cap="none" spc="0" normalizeH="0" baseline="0" noProof="0" dirty="0" err="1">
                          <a:ln>
                            <a:noFill/>
                          </a:ln>
                          <a:solidFill>
                            <a:prstClr val="black"/>
                          </a:solidFill>
                          <a:effectLst/>
                          <a:highlight>
                            <a:srgbClr val="FF99FF"/>
                          </a:highlight>
                          <a:uLnTx/>
                          <a:uFillTx/>
                          <a:latin typeface="+mn-lt"/>
                          <a:ea typeface="+mn-ea"/>
                          <a:cs typeface="+mn-cs"/>
                        </a:rPr>
                        <a:t>vmin</a:t>
                      </a:r>
                      <a:r>
                        <a:rPr kumimoji="0" lang="es-ES" sz="800" b="1" i="0" u="none" strike="noStrike" kern="1200" cap="none" spc="0" normalizeH="0" baseline="0" noProof="0" dirty="0">
                          <a:ln>
                            <a:noFill/>
                          </a:ln>
                          <a:solidFill>
                            <a:prstClr val="black"/>
                          </a:solidFill>
                          <a:effectLst/>
                          <a:highlight>
                            <a:srgbClr val="FF99FF"/>
                          </a:highlight>
                          <a:uLnTx/>
                          <a:uFillTx/>
                          <a:latin typeface="+mn-lt"/>
                          <a:ea typeface="+mn-ea"/>
                          <a:cs typeface="+mn-cs"/>
                        </a:rPr>
                        <a:t>/</a:t>
                      </a:r>
                      <a:r>
                        <a:rPr kumimoji="0" lang="es-ES" sz="800" b="1" i="0" u="none" strike="noStrike" kern="1200" cap="none" spc="0" normalizeH="0" baseline="0" noProof="0" dirty="0" err="1">
                          <a:ln>
                            <a:noFill/>
                          </a:ln>
                          <a:solidFill>
                            <a:prstClr val="black"/>
                          </a:solidFill>
                          <a:effectLst/>
                          <a:highlight>
                            <a:srgbClr val="FF99FF"/>
                          </a:highlight>
                          <a:uLnTx/>
                          <a:uFillTx/>
                          <a:latin typeface="+mn-lt"/>
                          <a:ea typeface="+mn-ea"/>
                          <a:cs typeface="+mn-cs"/>
                        </a:rPr>
                        <a:t>vmax</a:t>
                      </a:r>
                      <a:r>
                        <a:rPr kumimoji="0" lang="es-ES" sz="800" b="1" i="0" u="none" strike="noStrike" kern="1200" cap="none" spc="0" normalizeH="0" baseline="0" noProof="0" dirty="0">
                          <a:ln>
                            <a:noFill/>
                          </a:ln>
                          <a:solidFill>
                            <a:prstClr val="black"/>
                          </a:solidFill>
                          <a:effectLst/>
                          <a:highlight>
                            <a:srgbClr val="FF99FF"/>
                          </a:highlight>
                          <a:uLnTx/>
                          <a:uFillTx/>
                          <a:latin typeface="+mn-lt"/>
                          <a:ea typeface="+mn-ea"/>
                          <a:cs typeface="+mn-cs"/>
                        </a:rPr>
                        <a:t> </a:t>
                      </a:r>
                      <a:r>
                        <a:rPr kumimoji="0" lang="es-ES" sz="800" b="0" i="0" u="none" strike="noStrike" kern="1200" cap="none" spc="0" normalizeH="0" baseline="0" noProof="0" dirty="0">
                          <a:ln>
                            <a:noFill/>
                          </a:ln>
                          <a:solidFill>
                            <a:prstClr val="black"/>
                          </a:solidFill>
                          <a:effectLst/>
                          <a:uLnTx/>
                          <a:uFillTx/>
                          <a:latin typeface="+mn-lt"/>
                          <a:ea typeface="+mn-ea"/>
                          <a:cs typeface="+mn-cs"/>
                        </a:rPr>
                        <a:t>establecen la escala de color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sns.heatmap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()[[‘column1’, ‘column2’]],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cmap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color_palette</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annot</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vmin</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-1,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vmax</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endParaRPr kumimoji="0" lang="es-E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Sesgos</a:t>
                      </a:r>
                      <a:r>
                        <a:rPr kumimoji="0" lang="en-AU" sz="900" b="1" i="0" u="none" strike="noStrike" kern="1200" cap="none" spc="0" normalizeH="0" baseline="0" noProof="0" dirty="0">
                          <a:ln>
                            <a:noFill/>
                          </a:ln>
                          <a:solidFill>
                            <a:prstClr val="black"/>
                          </a:solidFill>
                          <a:effectLst/>
                          <a:uLnTx/>
                          <a:uFillTx/>
                          <a:latin typeface="+mn-lt"/>
                          <a:ea typeface="+mn-ea"/>
                          <a:cs typeface="+mn-cs"/>
                        </a:rPr>
                        <a:t> (skewness)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una medida de la asimetría de la distribución de los valores de una variable alrededor de su valor medio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de sesgo positivo: sesgado a la derecha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de sesgo negativo: sesgado a la izquierda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de sesgo igual a 0: valores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simetricos</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sns.displot</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kde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crea un histograma que muestra la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distribution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los valores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import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scipy.stats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import skew</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skew</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muestra el valor del sesgo de una variable</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Intervalos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confianza</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describe la variabilidad entre la medida obtenida en un estudio y la medida real de la población (el valor real)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Confidence Interval = x  +/-  t*(s/√n)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sample mean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 t-value that corresponds to the confidence level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 sample standard deviation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sample size</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import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scipy.stats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as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st.t.interval</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(alpha = n,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len</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’]-1, loc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np.mean</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scale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st.sem</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endParaRPr kumimoji="0" lang="en-AU" sz="800" b="1" i="0" u="none" strike="noStrike" kern="1200" cap="none" spc="0" normalizeH="0" baseline="0" noProof="0" dirty="0">
                        <a:ln>
                          <a:noFill/>
                        </a:ln>
                        <a:solidFill>
                          <a:prstClr val="black"/>
                        </a:solidFill>
                        <a:effectLst/>
                        <a:highlight>
                          <a:srgbClr val="FF99FF"/>
                        </a:highligh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devuelve el rango de valores para lo cual hay un n% de probabilidad que un valor real cae en ese rango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alpha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porcentaje de confianza (p.ej. 90%, 95%, o 99%)</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loc</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desviación estándar</a:t>
                      </a: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spTree>
    <p:extLst>
      <p:ext uri="{BB962C8B-B14F-4D97-AF65-F5344CB8AC3E}">
        <p14:creationId xmlns:p14="http://schemas.microsoft.com/office/powerpoint/2010/main" val="41039046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14981</TotalTime>
  <Words>12892</Words>
  <Application>Microsoft Office PowerPoint</Application>
  <PresentationFormat>Custom</PresentationFormat>
  <Paragraphs>1048</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García Valtanen</dc:creator>
  <cp:lastModifiedBy>Pablo García Valtanen</cp:lastModifiedBy>
  <cp:revision>85</cp:revision>
  <dcterms:created xsi:type="dcterms:W3CDTF">2023-03-03T14:24:35Z</dcterms:created>
  <dcterms:modified xsi:type="dcterms:W3CDTF">2023-04-13T21:35:30Z</dcterms:modified>
</cp:coreProperties>
</file>