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61" r:id="rId4"/>
    <p:sldId id="260" r:id="rId5"/>
    <p:sldId id="262" r:id="rId6"/>
    <p:sldId id="264" r:id="rId7"/>
    <p:sldId id="265" r:id="rId8"/>
    <p:sldId id="266" r:id="rId9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E487FD"/>
    <a:srgbClr val="DC68FC"/>
    <a:srgbClr val="ECA8FE"/>
    <a:srgbClr val="E5A6EC"/>
    <a:srgbClr val="03D3FD"/>
    <a:srgbClr val="99DAF1"/>
    <a:srgbClr val="20AEE0"/>
    <a:srgbClr val="FF9BDB"/>
    <a:srgbClr val="FFC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6652" autoAdjust="0"/>
  </p:normalViewPr>
  <p:slideViewPr>
    <p:cSldViewPr snapToGrid="0">
      <p:cViewPr>
        <p:scale>
          <a:sx n="300" d="100"/>
          <a:sy n="300" d="100"/>
        </p:scale>
        <p:origin x="-8232" y="-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C11F-A8F4-4FDA-8981-FFBE029F8DEA}" type="datetimeFigureOut">
              <a:rPr lang="en-GB" smtClean="0"/>
              <a:t>21/05/2023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1327-4A50-4DF2-9247-AA681A2D1F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6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C1327-4A50-4DF2-9247-AA681A2D1F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1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21/05/2023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21/05/2023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21/05/2023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21/05/2023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21/05/2023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21/05/2023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21/05/2023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21/05/2023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21/05/2023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21/05/2023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21/05/2023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21/05/2023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plotlib.org/3.1.0/gallery/color/named_color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89959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ampliadas por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'oscuro"</a:t>
                      </a:r>
                    </a:p>
                    <a:p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oscuro')</a:t>
                      </a:r>
                    </a:p>
                    <a:p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'oscuro')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'float/int/str'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("frase", "frase")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" ".join(string)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 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("substring")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20728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["key"]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["key"]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6355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input("el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usuario")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int(input("escribe un número")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15256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mayor que y")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igual que y")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 y son iguales")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("x es mayor que 5")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("hola mundo")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("no funciona")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00671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'valor'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f"el nuevo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}"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06334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'or'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string)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_original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"match"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"match"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original")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("patron",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nuevo", "string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original")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93291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kumimoji="0" lang="en-AU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getcwd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('nueva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('nombre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carpeta', 'nueva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('carpeta')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"text.txt"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"/" +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"rt")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"w")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("Texto que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"a")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("Texto que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.")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('lista')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42293"/>
              </p:ext>
            </p:extLst>
          </p:nvPr>
        </p:nvGraphicFramePr>
        <p:xfrm>
          <a:off x="8352148" y="-1"/>
          <a:ext cx="3024690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4690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('ruta/archivo.xml')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atributo1="valor"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("childtag").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("childtag").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='root',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='AlumnaAdalab', host='127.0.0.1',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='nombre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BBDD')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("SQL Query")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"SQL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COLUMNS FROM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table")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kumimoji="0" lang="es-ES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argumento que se puede usar para indicar que subclase queremos usar para instanciar el nuevo cursor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13217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C637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['columna1', 'columna2', ...])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("nombre_archivo.csv")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("CREATE DATABASE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("CREATE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TIPO2)")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("ALTER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ALTERACIONES")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"INSERT INTO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"UPDATE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"nuevo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valor" WHERE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"valor"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"mensaje")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"DROP TABLE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tabla"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C637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C637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683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(array, index = ['a', 'b', 'c'...])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["etiqueta"]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(""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(""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48454"/>
              </p:ext>
            </p:extLst>
          </p:nvPr>
        </p:nvGraphicFramePr>
        <p:xfrm>
          <a:off x="2799080" y="5703"/>
          <a:ext cx="3030220" cy="20606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647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796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"etiquetas"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48604"/>
              </p:ext>
            </p:extLst>
          </p:nvPr>
        </p:nvGraphicFramePr>
        <p:xfrm>
          <a:off x="2799078" y="2066324"/>
          <a:ext cx="3030220" cy="602683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611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5757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("ruta/nombre_archivo.csv")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";")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("ruta/nombre_archivo.xlsx")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ImportError:...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['data'].apply(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='\t')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pkl', 'wb')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('ruta/nombre_archivo.csv').head(n)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parquet')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('ruta/nombre_archivo.csv')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('ruta/nombre_archivo.xlsx')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parquet')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('ruta/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ExcelWriter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pd.ExcelWriter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("ruta/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archivo.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ext")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nombre_hoja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'nombre')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hoja de Excel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39936"/>
              </p:ext>
            </p:extLst>
          </p:nvPr>
        </p:nvGraphicFramePr>
        <p:xfrm>
          <a:off x="5829299" y="1"/>
          <a:ext cx="2895601" cy="35000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7409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exploracion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976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tail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shape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de las columnas numéricas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unique()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</a:t>
                      </a:r>
                      <a:r>
                        <a:rPr lang="en-AU" sz="8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duplicated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().sum()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drop_duplicates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ignore_index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0D39B14-E76A-A417-68DD-BD27469EE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22222"/>
              </p:ext>
            </p:extLst>
          </p:nvPr>
        </p:nvGraphicFramePr>
        <p:xfrm>
          <a:off x="8724895" y="0"/>
          <a:ext cx="2399241" cy="36677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18291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Tipos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037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timedelta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[ns]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df_tipo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df.select_dtypes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(include = "tipo")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astype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('tipo', copy = True, errors = 'ignore')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True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False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cuidado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propagarse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ignore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omita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error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raise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permite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generen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pd.options.display.max_columns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None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antes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pd.set_option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("display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precision", 2)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5AF5A4B-11F5-93E7-8E02-438332E27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8072"/>
              </p:ext>
            </p:extLst>
          </p:nvPr>
        </p:nvGraphicFramePr>
        <p:xfrm>
          <a:off x="5829291" y="6033102"/>
          <a:ext cx="2895602" cy="206006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Sidetable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lang="en-AU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1783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(['columna'])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ocurrencia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categoría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variable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categorica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thresh =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mostrados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ás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frecuentes hasta un umbral de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n% cumulative y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agrupando los restantes bajo la etiqueta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"other"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other_label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'etiqueta'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'other'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 = 'columna'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(['columna1', 'columna2'])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combina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subcategories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df.stb.missing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(['columna']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frequencia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F96D1A8-08C8-413C-3195-221C6AEF2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68629"/>
              </p:ext>
            </p:extLst>
          </p:nvPr>
        </p:nvGraphicFramePr>
        <p:xfrm>
          <a:off x="11124141" y="0"/>
          <a:ext cx="3276072" cy="81076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607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19822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Valores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nulos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254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 /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100).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['columna', '% nulos']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axis=b, subset=[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how=)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'any' | 'all'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'any':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NA,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all: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NA,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subset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significa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"not a number"; es un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num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érico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en columnas tipo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NaT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tipo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texto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"n/a", "NaN", "nan", "null"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strings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normalmente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automaticamente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99999 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00000 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integers que se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('archivo.csv',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na_values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['n/a']) 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strings 'n/a'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cargar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GB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df.fillna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=n, axis=b,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reemplazar todos los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el valor que especifiquemos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fillna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['columna'].median, axis=b,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 los nulos de una columna por la mediana de esa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value=n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es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un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axis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 (</a:t>
                      </a:r>
                      <a:r>
                        <a:rPr lang="en-GB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valor_nulo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=True, regex=False)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Imputacion</a:t>
                      </a:r>
                      <a:r>
                        <a:rPr kumimoji="0" lang="en-GB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GB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(strategy='mean',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missing_values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especificando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['media_columna1']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[['price']])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rellena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sklearn.experimental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enable_iterative_imputer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='ascending')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None;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estimar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ascendente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df_datos_trans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n_neighbors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=5)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imputerKNN.fit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df_knn_imp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imputerKNN.transform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df_numericas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), columns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numericas.columns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28E95061-8684-583C-96CF-04859048A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31936"/>
              </p:ext>
            </p:extLst>
          </p:nvPr>
        </p:nvGraphicFramePr>
        <p:xfrm>
          <a:off x="5829293" y="3500098"/>
          <a:ext cx="2895602" cy="25330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2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estadistica</a:t>
                      </a:r>
                      <a:endParaRPr lang="en-AU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2208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median() 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media/moda/mediana/variación/desviación estándar de los valores de una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media_ponderada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np.average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weights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 ponderada según los pesos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n)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["columna"], [75, 25])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11FEC4-3293-41F2-11E8-FF39210D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67945"/>
              </p:ext>
            </p:extLst>
          </p:nvPr>
        </p:nvGraphicFramePr>
        <p:xfrm>
          <a:off x="8724895" y="3667736"/>
          <a:ext cx="2399241" cy="44362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879612550"/>
                    </a:ext>
                  </a:extLst>
                </a:gridCol>
              </a:tblGrid>
              <a:tr h="26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Outliers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786"/>
                  </a:ext>
                </a:extLst>
              </a:tr>
              <a:tr h="4168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df.column.mean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df.column.std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lcb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–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ucb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+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1.5 * IQR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outlier step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&lt; Q1 –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 |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&gt; Q3 +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)]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identificar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maximo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minimo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lista_outliers_index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list(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. index)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outliers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outliers_data.shape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&gt; 0:         </a:t>
                      </a:r>
                    </a:p>
                    <a:p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[key] = (list(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de las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iterando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dicc_indices.values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e.g.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comprehension para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df_sin_outliers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df.index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 (</a:t>
                      </a:r>
                      <a:r>
                        <a:rPr lang="en-GB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)])</a:t>
                      </a:r>
                      <a:r>
                        <a:rPr lang="en-GB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outliers</a:t>
                      </a:r>
                    </a:p>
                    <a:p>
                      <a:endParaRPr lang="en-GB" sz="700" b="1" kern="120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</a:p>
                    <a:p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k, v in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dicc_indices.items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[k].mean()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i in v: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i,k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 = media reemplazar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por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6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B75CF0C-07AA-195F-D275-6C53D4471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9381"/>
              </p:ext>
            </p:extLst>
          </p:nvPr>
        </p:nvGraphicFramePr>
        <p:xfrm>
          <a:off x="-2" y="6265"/>
          <a:ext cx="3381377" cy="46132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8137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5971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4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Union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786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df_union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([df1, df2, df3], axis=b, join = 'inner/outer',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encima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formatos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compatible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relacionados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tenga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sentido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'inner'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'outer'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False;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True no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índices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la union (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union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.merge()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df1.merge(df2, on = 'columna')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(left = df1, right = df2, how='left',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'columna_df1',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'columna_df2')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'left' | 'right' | 'outer' | 'inner' | 'cross'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[columna1, columna2, etc]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llaman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columna_df1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columna_df2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donde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suffixes = ['left', 'right']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.join()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df1.join(df2, on = 'columna', how = 'left')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'left' | 'right' | 'outer' | 'inner'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left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union;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lsuffix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'string'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rsuffix</a:t>
                      </a:r>
                      <a:r>
                        <a:rPr lang="en-AU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'string'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63BAA6-B8C1-3132-D711-DB8C2996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59092"/>
              </p:ext>
            </p:extLst>
          </p:nvPr>
        </p:nvGraphicFramePr>
        <p:xfrm>
          <a:off x="8625436" y="4279495"/>
          <a:ext cx="2946648" cy="38199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755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Apply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3536175">
                <a:tc>
                  <a:txBody>
                    <a:bodyPr/>
                    <a:lstStyle/>
                    <a:p>
                      <a:pPr marL="0" indent="0">
                        <a:spcAft>
                          <a:spcPts val="200"/>
                        </a:spcAft>
                        <a:buFontTx/>
                        <a:buNone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toma una función como argumento y la aplica a lo largo de un eje del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['col_1'].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(función)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función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['col_1'].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x.método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1)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lambda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nombre: función(nombre['columna1'], nombre['columna2']), axis = b)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usando una función que coge dos parámetros (columna 1 y columna2)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df.applymap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funcion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acepta y devuelve un escalar a cada elemento de un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se tiene que aplicar a todo el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s-ES" sz="700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 =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['columna'].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(mapa, </a:t>
                      </a:r>
                      <a:r>
                        <a:rPr lang="es-ES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'ignore)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 valores de la columna según el mapa, que puede ser un diccionario o una serie; solo se puede aplicar a una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columa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 particular.</a:t>
                      </a: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apply() con datetime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=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pd.to_datetime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una columna de datos tipo fecha en el formato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x.strftime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("%Y")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año'] = 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fecha'] .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700" b="1" kern="120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del año solo usando un método de la librería </a:t>
                      </a:r>
                      <a:r>
                        <a:rPr lang="es-ES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("%B") para meses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B21333D-1DDD-01DE-351E-4CB183BC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93888"/>
              </p:ext>
            </p:extLst>
          </p:nvPr>
        </p:nvGraphicFramePr>
        <p:xfrm>
          <a:off x="11572082" y="8264"/>
          <a:ext cx="2828131" cy="2661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7306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valores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390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indices y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condiciones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 == "valor"]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"valor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nuevo"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metodos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NumPy: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[["columna1", "columna2"]] = </a:t>
                      </a:r>
                      <a:r>
                        <a:rPr lang="en-GB" sz="700" b="1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[["columna1", "columna2"]].</a:t>
                      </a:r>
                      <a:r>
                        <a:rPr lang="en-GB" sz="8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replace</a:t>
                      </a:r>
                      <a:r>
                        <a:rPr lang="en-GB" sz="700" b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(r"string", "string", regex=True)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patron/string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multiples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+ 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1DFA6-77AE-156A-F2DF-ACA1DA1F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28588"/>
              </p:ext>
            </p:extLst>
          </p:nvPr>
        </p:nvGraphicFramePr>
        <p:xfrm>
          <a:off x="5876924" y="5703"/>
          <a:ext cx="2748511" cy="3152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899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888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pandas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filtrar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(patron, regex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("substring", case = False, regex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("substring", case = False, regex = False)]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notnull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626B69-FDAC-CF29-55AA-8EF31A0E9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97824"/>
              </p:ext>
            </p:extLst>
          </p:nvPr>
        </p:nvGraphicFramePr>
        <p:xfrm>
          <a:off x="5876923" y="3158405"/>
          <a:ext cx="2748512" cy="494101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641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df.columns.to_list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Renombrar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columna": 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nueva"},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["columna1", "columna2"], axis = b,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Reordenar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lista_reordenada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reordenada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A990757-18C3-BF5E-4011-246D2A83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09969"/>
              </p:ext>
            </p:extLst>
          </p:nvPr>
        </p:nvGraphicFramePr>
        <p:xfrm>
          <a:off x="3381375" y="0"/>
          <a:ext cx="2495547" cy="5080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5515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Subsets: loc 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iloc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521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fila",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fila",:]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:]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dentro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loc/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comparativos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|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x), :]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Serie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04A683A-9331-8C86-230B-8C435F7CA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00019"/>
              </p:ext>
            </p:extLst>
          </p:nvPr>
        </p:nvGraphicFramePr>
        <p:xfrm>
          <a:off x="8625437" y="0"/>
          <a:ext cx="2946648" cy="42824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5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ratios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ratio"] =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["columna1"] /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["columna2"],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porcentajes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porcentaje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(columna1, columna2):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return (columna1 * 100) / columna2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_%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"] =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porcentaje(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["columna1"], datos["columna2"]),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np.where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&gt; n, "categoria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_if_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true", "categoria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_if_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np.select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lista_de_condiciones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lista_de_opciones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nueva"] =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columna"], bins =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..], labels = ['a', ‘b’, ‘c’])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con labels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["nueva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+ x)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AAAD56-0C41-8427-46B8-392E6144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78031"/>
              </p:ext>
            </p:extLst>
          </p:nvPr>
        </p:nvGraphicFramePr>
        <p:xfrm>
          <a:off x="-2" y="4619477"/>
          <a:ext cx="3381377" cy="348051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22876">
                  <a:extLst>
                    <a:ext uri="{9D8B030D-6E8A-4147-A177-3AD203B41FA5}">
                      <a16:colId xmlns:a16="http://schemas.microsoft.com/office/drawing/2014/main" val="1721145228"/>
                    </a:ext>
                  </a:extLst>
                </a:gridCol>
                <a:gridCol w="1658501">
                  <a:extLst>
                    <a:ext uri="{9D8B030D-6E8A-4147-A177-3AD203B41FA5}">
                      <a16:colId xmlns:a16="http://schemas.microsoft.com/office/drawing/2014/main" val="2223107836"/>
                    </a:ext>
                  </a:extLst>
                </a:gridCol>
              </a:tblGrid>
              <a:tr h="26861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01250"/>
                  </a:ext>
                </a:extLst>
              </a:tr>
              <a:tr h="17278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DataFrameGroupBy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 de la columna indicada (o múltiples columnas en una lista)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df_groupby.ngroups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df_groupby.groups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son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df_grupo1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df_groupby.get_group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("grupo1")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grupo1)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álculos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").mean()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uméricos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por categoría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")["columna1"].mean()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20161"/>
                  </a:ext>
                </a:extLst>
              </a:tr>
              <a:tr h="647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número de observaciones no nulas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resumen de los principales estadísticos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suma de todos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media de los valores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9509"/>
                  </a:ext>
                </a:extLst>
              </a:tr>
              <a:tr h="836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_categor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 ["columna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valores"].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‘estadistico1’, nombre_columna2 = ‘estadistico2’])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ñade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columnas con los cálculos de los estadísticos especificados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tener en cuenta los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los cálculos (por defecto es True)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2655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CFD36A-B43B-EF62-D02E-66F0A99F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95896"/>
              </p:ext>
            </p:extLst>
          </p:nvPr>
        </p:nvGraphicFramePr>
        <p:xfrm>
          <a:off x="3381374" y="5080703"/>
          <a:ext cx="2495548" cy="301564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51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["nombre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logicos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["columna3"] &gt; 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parentesis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|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 otra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~(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 ==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410F5E4-AA8B-519B-7D62-B872D620C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014926"/>
              </p:ext>
            </p:extLst>
          </p:nvPr>
        </p:nvGraphicFramePr>
        <p:xfrm>
          <a:off x="11572078" y="2670161"/>
          <a:ext cx="2828131" cy="16712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1168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datetime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139936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actual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representa una duración la diferencia entre dos instancias; n es un numero de días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variable_fecha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'%Y-%m-%d')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 la fecha al formato indicado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(ayer, '%Y-%m-%d')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["fecha"] = ayer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con la fecha de ayer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87452"/>
              </p:ext>
            </p:extLst>
          </p:nvPr>
        </p:nvGraphicFramePr>
        <p:xfrm>
          <a:off x="0" y="-71"/>
          <a:ext cx="2686050" cy="809949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447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tx1"/>
                          </a:solidFill>
                        </a:rPr>
                        <a:t>Python Cheat Sheet 5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s-ES" sz="1200" b="1" err="1">
                          <a:solidFill>
                            <a:schemeClr val="tx1"/>
                          </a:solidFill>
                        </a:rPr>
                        <a:t>áficas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0570"/>
                  </a:ext>
                </a:extLst>
              </a:tr>
              <a:tr h="7202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["figure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figsize"] = (10,8)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dibujando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n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altura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pulgadas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básicas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 </a:t>
                      </a:r>
                      <a:r>
                        <a:rPr kumimoji="0" lang="es-ES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Horizontal bar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plt.barh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Stacked</a:t>
                      </a: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bar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y, label = 'etiqueta')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(x2, y2, bottom = y, label = 'etiqueta2')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apiladas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visualizar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variables juntas; y indica la barra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["columna1"],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["columna2"])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estadísticas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plt.hist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bins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plt.boxplot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estudiar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caracteristicas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mínimo es lo mismo que Q1 - 1.5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máximo es lo mismo que Q3 + 1.5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Pie Chart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plt.pie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radius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sectores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tama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ño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Violin 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plt.violinplot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showmedians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showmeans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violin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69792"/>
              </p:ext>
            </p:extLst>
          </p:nvPr>
        </p:nvGraphicFramePr>
        <p:xfrm>
          <a:off x="11413548" y="-72"/>
          <a:ext cx="2986664" cy="81047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9333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493332">
                  <a:extLst>
                    <a:ext uri="{9D8B030D-6E8A-4147-A177-3AD203B41FA5}">
                      <a16:colId xmlns:a16="http://schemas.microsoft.com/office/drawing/2014/main" val="1099328592"/>
                    </a:ext>
                  </a:extLst>
                </a:gridCol>
              </a:tblGrid>
              <a:tr h="285456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93768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relleno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edgecolor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bordes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Scatter Plots: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['columna'].map(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{"valor1": "color1", "valor1": "color1"}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Paletas Seaborn: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>
                          <a:latin typeface="Consolas" panose="020B0609020204030204" pitchFamily="49" charset="0"/>
                        </a:rPr>
                        <a:t>Accent', 'Accent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'Blues', 'Blues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'BrBG', 'BrBG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'BuGn', 'BuGn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'BuPu', 'BuPu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'CMRmap', 'CMRmap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'Dark2', 'Dark2_r', 'GnBu', 'GnBu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'Greens', 'Greens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'Greys', 'Greys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'OrRd', 'OrRd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'Oranges', 'Oranges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'PRGn', 'PRGn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'Paired', 'Paired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'Pastel1', 'Pastel1_r', 'Pastel2', 'Pastel2_r', 'PiYG', 'PiYG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'PuBu', 'PuBuGn', 'PuBuGn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'PuOr', 'PuOr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'PuRd', 'PuRd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'Purples', 'Purples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'RdBu', 'RdBu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'RdGy', 'RdGy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'RdPu', 'RdPu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'RdYlBu', 'RdYlBu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'RdYlGn', 'RdYlGn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'Reds', 'Reds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'Set1', 'Set1_r', 'Set2', 'Set2_r', 'Set3', 'Set3_r', 'Spectral', 'Spectral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'Wistia', 'Wistia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'YlGn', 'YlGnBu', 'YlGnBu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'YlGn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'YlOrBr', 'YlOrBr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'YlOrRd', 'YlOrRd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'afmhot', 'afmhot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'autumn', 'autumn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'binary', 'binary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'bone', 'bone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'brg', 'brg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'bwr', 'bwr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'cividis', 'cividis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'cool', 'cool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'coolwarm', 'coolwarm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'copper', 'copper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'crest', 'crest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'cubehelix', 'cubehelix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'flag', 'flag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'flare', 'flare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earth',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_earth_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gray',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_gray_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heat',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_heat_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ncar',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_ncar_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rainbow',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_rainbow_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stern',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_stern_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yarg', 'gist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_yarg_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'gnuplot', 'gnuplot2', 'gnuplot2_r', 'gnuplot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'gray', 'gray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'hot', 'hot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'hsv', 'hsv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'icefire', 'icefire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'inferno', 'inferno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'jet', 'jet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'magma', 'magma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'mako', 'mako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'nipy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spectral', 'nipy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_spectral_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'ocean', 'ocean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'pink', 'pink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'plasma', 'plasma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'prism', 'prism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'rainbow', 'rainbow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'rocket', 'rocket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'seismic', 'seismic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'spring', 'spring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'summer', 'summer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'tab10', 'tab10_r', 'tab20', 'tab20_r', 'tab20b', 'tab20b_r', 'tab20c', 'tab20c_r', 'terrain', 'terrain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'turbo', 'turbo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'twilight',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shifted', 'twilight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_shifted_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'viridis', 'viridis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'vlag', 'vlag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GB" sz="700">
                          <a:latin typeface="Consolas" panose="020B0609020204030204" pitchFamily="49" charset="0"/>
                        </a:rPr>
                        <a:t>r', 'winter', 'winter</a:t>
                      </a:r>
                      <a:r>
                        <a:rPr lang="en-GB" sz="700" err="1">
                          <a:latin typeface="Consolas" panose="020B0609020204030204" pitchFamily="49" charset="0"/>
                        </a:rPr>
                        <a:t>_r</a:t>
                      </a:r>
                      <a:endParaRPr lang="en-GB" sz="70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='light:nombre_paleta'|'dark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:nombre_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paleta'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Marcadores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 = 'tipo'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52855">
                <a:tc>
                  <a:txBody>
                    <a:bodyPr/>
                    <a:lstStyle/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"." Punto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"," Pixel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Circulo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"v"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"^"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arriba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"&lt;"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izquierda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"&gt;"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derecha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"8"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Octágono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Pentágono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Más (relleno)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"*" Estrella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"+" Más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 (relleno)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Diamante</a:t>
                      </a:r>
                    </a:p>
                    <a:p>
                      <a:r>
                        <a:rPr lang="en-GB" sz="700" b="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 Diamante </a:t>
                      </a:r>
                      <a:r>
                        <a:rPr lang="en-GB" sz="700" b="0" kern="120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fino</a:t>
                      </a:r>
                      <a:endParaRPr lang="en-GB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53468"/>
                  </a:ext>
                </a:extLst>
              </a:tr>
              <a:tr h="7287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508150"/>
                  </a:ext>
                </a:extLst>
              </a:tr>
            </a:tbl>
          </a:graphicData>
        </a:graphic>
      </p:graphicFrame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B37065-4373-1EE8-ED89-E192AAEE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6" y="5562274"/>
            <a:ext cx="1979600" cy="133407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400C423-095C-CAD1-E7D3-899B40102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27631"/>
              </p:ext>
            </p:extLst>
          </p:nvPr>
        </p:nvGraphicFramePr>
        <p:xfrm>
          <a:off x="2686048" y="5293"/>
          <a:ext cx="2986663" cy="80994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666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150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Seaborn gr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79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sns.lineplot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ci = None)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lineal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 = None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confianza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sns.scatterplot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Swarm</a:t>
                      </a: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sns.swarmplot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 donde los marcadores no se solapan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Count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sns.countplot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barras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o y, mas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8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sns.histplot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'columna3',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bins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curva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sns.boxplot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por defecto se muestra con orientación horizontal – usar eje y para orientación vertical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sns.catplot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'columna', kind = 'tipo')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'box' | 'bar' | 'violín' | 'boxen' | 'point' por defecto 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strip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'columna', kind = 'tipo')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histogramas y diagramas de dispersión de todas las variables numéricas de las que disponga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el que estemos trabajando;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opcional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'scatter' | 'kde' | 'hist' | 'reg' | 'point' por defecto 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heatmap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escala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refleja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aparezcan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establecen la escala de color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sns.regplot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scatter_kws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{'color':'blue'},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line_kws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{'color'; 'blue'})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la línea de regresión; nos permite encontrar la mejor función de la recta que permite predecir el valor de una variable sabiendo los valores de otra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Jointplot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sns.jointplot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'columna1', y = 'columna2', data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'blue', kind = 'tipo')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histogramas pegados en los lados para cada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Exportar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figuras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plt.savefig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('nombre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_de_la_figura.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extension')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71082B8-0300-4F46-7FDC-CB3D3A412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17199"/>
              </p:ext>
            </p:extLst>
          </p:nvPr>
        </p:nvGraphicFramePr>
        <p:xfrm>
          <a:off x="5672711" y="3182219"/>
          <a:ext cx="2882295" cy="49224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757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gráficas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542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Barras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una variable numérica y categórica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tienes una variable numérica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contar registros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Pie chart/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quesitos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determinac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frecuencias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Líneas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tendencias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evolución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normalmente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periódo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tiempo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distribución de una variable numérica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-representación de las medidas de posición más usadas: mediana, IQR,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muestra la relación entre dos variables numéricas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una línea de regresión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tipo de gráfica de dispersión para representar variables categóricas; evita que se solapan los marcadores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visualizar la distribución de los datos y su densidad de probabilidad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representar múltiples relaciones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evaluar la correlación entre las variables en una matriz de correlación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EE31242-07EB-F589-FC29-FB0325C34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48755"/>
              </p:ext>
            </p:extLst>
          </p:nvPr>
        </p:nvGraphicFramePr>
        <p:xfrm>
          <a:off x="8549640" y="5291"/>
          <a:ext cx="2882295" cy="80941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11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5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Titulos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plt.title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 = "titulo")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n-AU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Ejes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y")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fig.set_title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('titulo')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"etiqueta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_eje_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y",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[1, 2, 3, 4, 5])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['0%','20%', '40%', '60%', '80%', '100%'])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['cat1', 'cat2', 'cat3'])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[0, 500, 1000, 1500], size=n)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fig.get_yticklabels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size=n)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encima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enumerate(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["col"]):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plt.text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(valor+1,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horizontalalignment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='left',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16)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df.sort_values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('columnay',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=False) ['columnax']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sns.set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font_scale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plt.rcParams.update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({'font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size': 22}) font size 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Leyendas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['label1', 'label2', etc)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bbox_to_anchor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(1,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bordes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fig.spines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[["top", "right"]].</a:t>
                      </a:r>
                      <a:r>
                        <a:rPr kumimoji="0" lang="en-GB" sz="7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set_visible</a:t>
                      </a:r>
                      <a:r>
                        <a:rPr kumimoji="0" lang="en-GB" sz="7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AU" sz="700" b="0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c='color', label='valor')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c='color', label='valor')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Cuadricula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plt.grid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ícula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fondo de la 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"color"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linestyle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"solid"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"dashed"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"dashdot"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"dotted"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linewidth = 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12B07D2-2350-7403-2165-E0155F71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39185"/>
              </p:ext>
            </p:extLst>
          </p:nvPr>
        </p:nvGraphicFramePr>
        <p:xfrm>
          <a:off x="5672710" y="0"/>
          <a:ext cx="2882298" cy="350222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6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Multigr</a:t>
                      </a:r>
                      <a:r>
                        <a:rPr kumimoji="0" lang="es-E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kumimoji="0" lang="en-AU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880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multiples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fig es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array con subplots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tipo_grafica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detalles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set_title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('titulo')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('xlabel')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set_ylabel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('ylabel')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set_ylim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set_xticklabels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['column'], rotation = n)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y/o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rotacion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subplots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for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axes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(n, 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axes.flatten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fig =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sns.plot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(x=col, data=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=axes[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 subplots en un for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axes = plt.subplots(numero_filas, numero_columnas, figsize = (n, 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BDC2F-E1F9-554C-9C46-2E6DB626F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40253"/>
              </p:ext>
            </p:extLst>
          </p:nvPr>
        </p:nvGraphicFramePr>
        <p:xfrm>
          <a:off x="0" y="0"/>
          <a:ext cx="2963984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6117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38116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20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3A433-7157-4702-73FF-8DB530CB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7901"/>
              </p:ext>
            </p:extLst>
          </p:nvPr>
        </p:nvGraphicFramePr>
        <p:xfrm>
          <a:off x="2963983" y="0"/>
          <a:ext cx="2855791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5579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810">
                <a:tc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2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"or"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n, n * array, etc.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algebraicos</a:t>
                      </a:r>
                      <a:endParaRPr lang="en-AU" sz="700" b="0" kern="120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88EB3-1D22-A1C1-3456-A699930F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1785"/>
              </p:ext>
            </p:extLst>
          </p:nvPr>
        </p:nvGraphicFramePr>
        <p:xfrm>
          <a:off x="5819774" y="1801"/>
          <a:ext cx="272444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244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064D30-8739-80FE-4F5E-1F4A3412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56812"/>
              </p:ext>
            </p:extLst>
          </p:nvPr>
        </p:nvGraphicFramePr>
        <p:xfrm>
          <a:off x="8544220" y="0"/>
          <a:ext cx="3038179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7447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Funciones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conjuntos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503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return_index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primera instancia de cada 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return_inverse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return_counts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axis = b)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arrays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unidimensionales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return_indices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 y arrays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 de cada valor, por array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np.union1d(array1,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 con los elementos resultantes de unir dos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únicos)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np.setdiff1d(array1,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np.setxor1d(array1, array2)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FAD1E4-8EEE-BE33-7349-D843ED0EC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3851"/>
              </p:ext>
            </p:extLst>
          </p:nvPr>
        </p:nvGraphicFramePr>
        <p:xfrm>
          <a:off x="0" y="3790950"/>
          <a:ext cx="2963984" cy="43022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041677340"/>
                    </a:ext>
                  </a:extLst>
                </a:gridCol>
              </a:tblGrid>
              <a:tr h="28137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 Random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82377"/>
                  </a:ext>
                </a:extLst>
              </a:tr>
              <a:tr h="402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np.random.seed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semilla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generador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 que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random que van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después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siempre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cogerán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"aleatorios"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np.random.uniform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uniforme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np.random.binomial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binomial; n es el numero total de pruebas; m es la probabilidad de éxito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np.random.normal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(loc = n, scale = m, size = 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 aleatorios de una distribución normal (curva de campana);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media;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desviación estándar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np.random.permutation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array con los mismos valores mezclados aleatoriamente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84924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F546-48FF-248E-12CD-A3C7E1C0F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90745"/>
              </p:ext>
            </p:extLst>
          </p:nvPr>
        </p:nvGraphicFramePr>
        <p:xfrm>
          <a:off x="11582399" y="1387"/>
          <a:ext cx="2817814" cy="808868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04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absolutas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número de veces que se repite un número en un conjunto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('columna').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relativas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las veces que se repite un número o categoría en un conjunto de datos respecto al total, en porcentajes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sin_str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.drop('columna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str', axis=1)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df_group_sin_strings.columns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contingencia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tabla de frecuencias que cuenta todas las combinaciones posibles de cada pareja de valores de las columnas que estamos intentando comparar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correlación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Pearson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nos permite conocer la intensidad y dirección de la relación entre las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&gt; 0: correlación positiva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&lt; 0: correlación negativa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1 o -1: correlación total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0: no existe relación lineal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['columna1'].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['columna2']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()[['column1', 'column2']],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'color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palette',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heatmap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Sesgos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(skewness)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la asimetría de la distribución de los valores de una variable alrededor de su valor medio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positivo: sesgado a la derecha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negativo: sesgado a la izquierda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igual a 0: valores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simetricos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sns.displot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 histograma que muestra la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distribution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skew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el valor del sesgo de una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confianza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 la variabilidad entre la medida obtenida en un estudio y la medida real de la población (el valor real)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st.t.interval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(alpha = n,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['columna']-1, loc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np.mean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['columna']), scale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st.sem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['columna']))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el rango de valores para lo cual hay un n% de probabilidad que un valor real cae en ese rango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porcentaje de confianza (p.ej. 90%, 95%, o 99%)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desviación estándar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285C56D-8DF8-C51C-7271-379FDBF1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90423"/>
              </p:ext>
            </p:extLst>
          </p:nvPr>
        </p:nvGraphicFramePr>
        <p:xfrm>
          <a:off x="8544219" y="3790950"/>
          <a:ext cx="3038179" cy="43135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29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04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Medidas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diferencia en valor absoluto entre cada valor de los datos y su media aritmética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diferencias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desviación_media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np.abs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(diferencias)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dispersión; la variabilidad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estándar o desviación típica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raíz cuadrada de la varianza; cuanto mayor sea, mayor será la dispersión o variabilidad en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Robustez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cuanto más cantidad de datos, más robustos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1/n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 n es el numero de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 de variación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cociente entre la desviación típica y la media; cuanto mayor sea, mayor será la dispersión en nuestros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/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Percentiles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divide datos ordenados de menor a mayor en cien partes; muestra la proporción de datos por debajo de su 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['columna'], n)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Rangos intercuartílicos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dispersión: diferencia entre cuartiles 75 y 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["columna"], [75, 25])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rango_intercuartílico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q3 - q1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02626"/>
              </p:ext>
            </p:extLst>
          </p:nvPr>
        </p:nvGraphicFramePr>
        <p:xfrm>
          <a:off x="4185" y="0"/>
          <a:ext cx="2686050" cy="80941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438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</a:rPr>
                        <a:t>EDA </a:t>
                      </a:r>
                      <a:r>
                        <a:rPr lang="es-ES" sz="1200" err="1">
                          <a:solidFill>
                            <a:schemeClr val="tx1"/>
                          </a:solidFill>
                        </a:rPr>
                        <a:t>Exploratory</a:t>
                      </a:r>
                      <a:r>
                        <a:rPr lang="es-ES" sz="1200">
                          <a:solidFill>
                            <a:schemeClr val="tx1"/>
                          </a:solidFill>
                        </a:rPr>
                        <a:t> Data </a:t>
                      </a:r>
                      <a:r>
                        <a:rPr lang="es-ES" sz="1200" err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A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Análisis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exploratorio</a:t>
                      </a:r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793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Análisis Exploratorio de Datos se refiere al proceso de realizar una serie de investigaciones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inciales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sobre los datos que tenemos para poder descubrir patrones, detectar anomalías, probar hipótesis y comprobar suposiciones con la ayuda de estadísticas y representaciones gráficas.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Entender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28821"/>
                  </a:ext>
                </a:extLst>
              </a:tr>
              <a:tr h="181734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variables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.head(), .tail(), .describe(), .info(), .shape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.info()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.duplicated().sum()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unicos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temenos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.unique(), 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librería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sidetable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stb.freq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devuelve el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variables categóricas, mas el porcentaje, cuenta cumulativa y porcentaje cumulativa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stb.missing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tabla de cuenta de nulos y el porcentaje del total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363070"/>
                  </a:ext>
                </a:extLst>
              </a:tr>
              <a:tr h="30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Limpiar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dataset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7931"/>
                  </a:ext>
                </a:extLst>
              </a:tr>
              <a:tr h="225102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str.split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ratios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outliers: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mantenerlos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decidir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drop.na()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perdidos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o .replace()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imputer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machine learning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Simple-Imputer, Iterative-Imputer, o KNN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248312"/>
                  </a:ext>
                </a:extLst>
              </a:tr>
              <a:tr h="268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entre variables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64020"/>
                  </a:ext>
                </a:extLst>
              </a:tr>
              <a:tr h="1817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las variables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patrones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anomalias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numéricas: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línea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regresion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 de correlación y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heatmap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joinplot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permite emparejar dos gráficas – una histograma con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ejemplo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dos variables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Relaciones entre variables numéricas y categóricas: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swarmplot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980477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65796"/>
              </p:ext>
            </p:extLst>
          </p:nvPr>
        </p:nvGraphicFramePr>
        <p:xfrm>
          <a:off x="2691209" y="1"/>
          <a:ext cx="2817814" cy="40874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ETL: Extract, Transform, Load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D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80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Extraccion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crudos y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almacenarlos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Tablas de bases de datos SQL o NoSQL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de texto plano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Emails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Información de páginas web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Hojas de cálculo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obtenidos de API's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Transformación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procesar los datos, unificarlos, limpiarlos, validarlos, filtrarlos, etc.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Formetear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fechas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Reordenar filas o columnas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Unir o separar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Combinar las fuentes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Limpiar y estandarizar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Verificar y validar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Eliminar duplicados o datos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erroneos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Filtrado, realización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calculos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agrupaciones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cargar los datos en su formato de destino, el tipo de lo cual dependerá de la naturaleza, el tamaño y la complejidad de los datos. Los sistemas más comunes suelen ser: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Ficheros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Bases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Almacenes de datos (Data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Warehouse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- Lagos de datos (Data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Lakes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65EE0-9B65-BAD7-1294-A2C70DCC9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35912"/>
              </p:ext>
            </p:extLst>
          </p:nvPr>
        </p:nvGraphicFramePr>
        <p:xfrm>
          <a:off x="8906272" y="4513"/>
          <a:ext cx="2817814" cy="808961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00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Independencia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entre variables 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las variables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predictoras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ser 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independientes para poder crear un modelo de regresión lineal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df_numéricas.cov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Pearson (relación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Spearman (relación no lineal)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'spearman')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correlación de Kendall (datos numéricos pero categóricos y ordinales)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df_numéricas.corr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method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'kendall')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categóricas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Chi-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cuadrado</a:t>
                      </a:r>
                      <a:endParaRPr kumimoji="0" lang="en-AU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V-Cramer: varía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más cerca a 1 más dependientes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 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0,7 para hacer ML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researchpy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crosstab,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expected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rp.crosstab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["col1"],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["col2"], test= "chi-square",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expected_freqs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True, prop= "cell")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test_results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test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Homocedasticidad</a:t>
                      </a:r>
                      <a:r>
                        <a:rPr kumimoji="0" lang="en-AU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homogeneidad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varianzas</a:t>
                      </a: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 variables predictoras tienen que tener homogeneidad de varianzas en comparación con la variable respuesta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violinplot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boxplot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(columnas numéricas vs variable respuesta)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test de Levene (más robusto ante falta de normalidad) o Bartlett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 de las columnas categóricas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df_valor1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['col1'] == 'valor1']['col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df_valor2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['col1'] == 'valor2']['col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levene_test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stats.levene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bartlett_test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stats.bartlett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(df_valor1, df_valor2, center='median')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numéricas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hay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las columnas numéricas sin la variable respuesta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col in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statistic,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levene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[col],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center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='median')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p_val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p-valores en un diccionario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del test &gt; 0.05: varianzas iguales, homocedasticidad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0.05: varianzas diferentes, heterocedasticidad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A7972AC-B8A0-C40D-CFE2-ECF3C546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68020"/>
              </p:ext>
            </p:extLst>
          </p:nvPr>
        </p:nvGraphicFramePr>
        <p:xfrm>
          <a:off x="5509023" y="0"/>
          <a:ext cx="3397249" cy="25120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4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Learning: </a:t>
                      </a:r>
                      <a:r>
                        <a:rPr kumimoji="0" lang="en-AU" sz="1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Preparac</a:t>
                      </a:r>
                      <a:r>
                        <a:rPr kumimoji="0" lang="es-ES" sz="14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ión</a:t>
                      </a:r>
                      <a:endParaRPr kumimoji="0" lang="en-AU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47473"/>
                  </a:ext>
                </a:extLst>
              </a:tr>
              <a:tr h="2329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Hipotesis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Nula y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Errores</a:t>
                      </a: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Tipo I y II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1953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nula (H0)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es la afirmación contraria a la que queremos 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Hipótesis alternativa (H1)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en general la afirmación que queremos comprobar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p-valor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medida de la probabilidad de que una hipótesis nula sea cierta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entre 0 y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&lt; 0.05 ❌ Rechazamos la hipótesis nula.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*p-valor* &gt; 0.05 ✔️ Aceptamos la hipótesis nula.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I: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rechazar la hipótesis nula cuando es verdadera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Tipo II:</a:t>
                      </a:r>
                      <a:endParaRPr kumimoji="0" lang="es-E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aceptar la hipótesis nula cuando es falsa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2A8E2F-6EC5-5A24-EBB7-B1FD017E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4379"/>
              </p:ext>
            </p:extLst>
          </p:nvPr>
        </p:nvGraphicFramePr>
        <p:xfrm>
          <a:off x="5509023" y="2512016"/>
          <a:ext cx="3397250" cy="5582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1664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</a:t>
                      </a: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estadísticos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305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0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Normalidad</a:t>
                      </a:r>
                      <a:endParaRPr kumimoji="0" lang="en-AU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la variable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tener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8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normal para poder crear un modelo de regresión lineal</a:t>
                      </a:r>
                      <a:endParaRPr kumimoji="0" lang="en-AU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Visualmente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histograma o distribución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grafico de cuantiles teóricos (Q-Q)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más alineados están los puntos entorno a la recta, más normales serán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statsmodels.api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sm.qqplot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(datos, line ='45')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analiticos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Asimetr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positivas: media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 y moda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distribuciones asimétricas negativas: media &lt; mediana y moda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skew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datos_normales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</a:t>
                      </a:r>
                      <a:r>
                        <a:rPr kumimoji="0" lang="es-ES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método de pandas que calcula el sesgo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Curtosis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leptocurtosis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mayor que 0 (pico alto)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mesocurtosis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igual a 0 (pico medio)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platicurtosis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valor de curtosis menor que 0 (plana)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fr-FR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endParaRPr kumimoji="0" lang="fr-FR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kurtosistest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(datos)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p-valor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Shapiro-Wilk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&lt;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stats.shapiro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&lt;) 0.05: datos NO normales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 de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Kolmogorov-Smirnov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muestras &gt;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hipótesis nula: distribución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kstest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["datos"], 'norm')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&gt; 0.05: datos normales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✔️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p-valor del test &lt; p-valor (alfa) 0.05: datos NO normales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F7836F-AB14-D54D-29DB-CE4847713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78235"/>
              </p:ext>
            </p:extLst>
          </p:nvPr>
        </p:nvGraphicFramePr>
        <p:xfrm>
          <a:off x="2690235" y="4092718"/>
          <a:ext cx="2818788" cy="400670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4089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677891">
                  <a:extLst>
                    <a:ext uri="{9D8B030D-6E8A-4147-A177-3AD203B41FA5}">
                      <a16:colId xmlns:a16="http://schemas.microsoft.com/office/drawing/2014/main" val="2176575875"/>
                    </a:ext>
                  </a:extLst>
                </a:gridCol>
              </a:tblGrid>
              <a:tr h="303917">
                <a:tc gridSpan="2">
                  <a:txBody>
                    <a:bodyPr/>
                    <a:lstStyle/>
                    <a:p>
                      <a:r>
                        <a:rPr lang="en-AU" sz="1200" b="1">
                          <a:solidFill>
                            <a:schemeClr val="tx1"/>
                          </a:solidFill>
                        </a:rPr>
                        <a:t>APIs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504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requests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HTTP 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URL, para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web scraping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'enlace'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enlace de la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header = {}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realizadas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credenciales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requests.get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header = header)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= {'parametro1':'valor1', 'parametro2':'valor2'}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request.get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params=variables)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le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pasamos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response.status_code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status de la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response.reason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motive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response.text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pd.json_normalize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Codigos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HTTP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197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correcta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exito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 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202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204 sin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3XX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4XX error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durante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401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incorrecta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402 sin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autorizacion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403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prohibido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404 no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encontrado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5XX error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501 error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interno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503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servicio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disponible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7727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1FDCBA-9A2E-5CEA-F08D-9671056A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26140"/>
              </p:ext>
            </p:extLst>
          </p:nvPr>
        </p:nvGraphicFramePr>
        <p:xfrm>
          <a:off x="11734408" y="1"/>
          <a:ext cx="2661620" cy="460172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49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Normalizaci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407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cogemos el valor que queremos normalizar y restamos la media de la columna, y dividimos el resultado por el maximo restado por el minimo de la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VR"].media()) /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-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VR"].min())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logarítmica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*no se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sea 0*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np.log(x)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0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raiz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math.sqrt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stats.boxcox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 una transformación logarítmica para los valores positivos y exponencial para valores negativos de nuestra columna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norm"], lambda ajustada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stats.boxcox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MinMaxScaler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MinMaxScaler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(feature_range=(0,1), copy=True)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modelo.transform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df_datos_norm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datos_normalizados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['col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norm']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df_datos_norm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803467-CD40-D6E1-1075-65F1EF088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81469"/>
              </p:ext>
            </p:extLst>
          </p:nvPr>
        </p:nvGraphicFramePr>
        <p:xfrm>
          <a:off x="11734409" y="4601724"/>
          <a:ext cx="2661620" cy="350010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61620">
                  <a:extLst>
                    <a:ext uri="{9D8B030D-6E8A-4147-A177-3AD203B41FA5}">
                      <a16:colId xmlns:a16="http://schemas.microsoft.com/office/drawing/2014/main" val="4292732473"/>
                    </a:ext>
                  </a:extLst>
                </a:gridCol>
              </a:tblGrid>
              <a:tr h="26174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ANOVA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04841"/>
                  </a:ext>
                </a:extLst>
              </a:tr>
              <a:tr h="3235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statsmodels.api as sm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statsmodels.formula.api import ols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lm = ols('col_VR ~ col_VP1  + col_VP2 + col_VP3', data=df).fit()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dataframe de los resultados: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 (degrees of freedom):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variables categóricas será el número de valores únicos menos 1; para variables numéricas será siempre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sum_sq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medida de variación/desviación de la media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es el resultado de dividir la suma de cuadrados entre el número de grados de libertad.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un test que se utiliza para evaluar la capacidad explicativa que tiene la variable predictora sobre la variación de la variable respuestae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PR(&gt;F): si el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p-valor 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0.05 es una variable significativa</a:t>
                      </a: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que puede afectar a la VR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lm.summary()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una resumen de los resultados: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coef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representa los cambios medios en la VR para una unidad de cambio en la VP mientras se mantienen constantes el resto de las VP; los signos nos indican si esta relación es positiva o negativa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 err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cuanto menor sea el error estándar, más precisa será la estimación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 el resultado de dividir el coeficiente entre su error estándar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31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52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65EE0-9B65-BAD7-1294-A2C70DCC9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19748"/>
              </p:ext>
            </p:extLst>
          </p:nvPr>
        </p:nvGraphicFramePr>
        <p:xfrm>
          <a:off x="2989006" y="0"/>
          <a:ext cx="3117808" cy="26170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1780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460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</a:t>
                      </a:r>
                      <a:r>
                        <a:rPr lang="es-ES" sz="1200" b="1" kern="1200" noProof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Lineal: Métricas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352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sklearn.metrics import r2_score, mean_squared_error, mean_absolute_error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representa la proporción de la varianza que puede ser explicada por las VP del modelo; mayor R2=mejor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r2_score(y_train,y_predict_train)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r2_score(y_test,y_predict_test)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MAE (Mean absolute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medida de la diferencia entre los valores predichos vs los reales; menor MAE=mejor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mean_absolute_error(y_train,y_predict_train)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mean_absolute_error(y_test,y_predict_test)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MSE (Mean Squared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mide el promedio(media) de los errores al cuadrado; menor MSE=mejor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mean_squared_error(y_train,y_predict_train)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mean_squared_error(y_test,y_predict_test)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RMSE (Root Mean Squared Error)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distancia promedio entre los valores predichos y los reales; menor RMSE=mejor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np.sqrt(mean_squared_error(y_train,y_predict_train))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np.sqrt(mean_squared_error(y_test,y_predict_test))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A7972AC-B8A0-C40D-CFE2-ECF3C5460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43881"/>
              </p:ext>
            </p:extLst>
          </p:nvPr>
        </p:nvGraphicFramePr>
        <p:xfrm>
          <a:off x="1" y="0"/>
          <a:ext cx="2989006" cy="3333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9006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  <a:r>
                        <a:rPr kumimoji="0" lang="en-AU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Preprocesamiento</a:t>
                      </a:r>
                      <a:endParaRPr kumimoji="0" lang="en-A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6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474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2A8E2F-6EC5-5A24-EBB7-B1FD017E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00104"/>
              </p:ext>
            </p:extLst>
          </p:nvPr>
        </p:nvGraphicFramePr>
        <p:xfrm>
          <a:off x="0" y="3353411"/>
          <a:ext cx="2989006" cy="474601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9006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778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478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categóricas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Ordinaria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no requiere números pero sí consta de un orden o un puesto</a:t>
                      </a: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diferencias de medianas entre categor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Nominal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variable que no es representada por números, no tiene algún tipo de orden, y por lo tanto es matemáticamente menos precisa; no habrá grandes diferencias de medianas entre categorías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Binaria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dos posibilidades; puede tener orden o 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sin orden: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creamos una columna nueva por valor único, asignando unos y zeros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One-Hot Encoding 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OneHotEncoder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 = OneHotEncoder()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df_transformados = oh.fit_transform(df[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['columna']])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oh_df = pd.DataFrame(df_transformados.toarray())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oh_df.columns = oh.get_feature_names_out()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df_final = pd.concat([df, oh_df],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get_dummies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df_dum = pd.get_dummies(df['col'], prefix='prefijo', dtype=int)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df[df_dum.columns] = df.dum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df.drop('col', axis=1, inplace=True)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Variables que tienen orden: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Label Encoding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asigna un número a cada valor único de una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LabelEncoder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 = LabelEncoder()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df['col_VR_le'] = le.fit_transform(df[col_VR'])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map()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 el valor que queramos según el mapa que creamos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df['col_VR_map'] = df[col_VR'].map(diccionario)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Ordinal-Encoding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asignamos etiquetas basadas en un orden o jerarquía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sklearn.preprocessing import OrdinalEncoder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1FDCBA-9A2E-5CEA-F08D-9671056A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56260"/>
              </p:ext>
            </p:extLst>
          </p:nvPr>
        </p:nvGraphicFramePr>
        <p:xfrm>
          <a:off x="11761842" y="1"/>
          <a:ext cx="2638371" cy="69138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383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GridSearch y best_estimator_</a:t>
                      </a:r>
                      <a:endParaRPr kumimoji="0" lang="fr-FR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6590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 de hacer las predicciones de un modelo Decision Tree, examinamos lás métricas de los resultados: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temenos overfitting hay que reducir la profundidad del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si temenos underfitting hay que aumentar la profundidad del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max_features = np.sqrt(len(x_train.columns))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podemos calcular el valor de max_features siendo la raíz cuadrada del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 de variables predictoras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arbol.tree_.max_depth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 muestra el max depth usado por defecto, para poder ajustarlo; deber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íamos usar la mitado como mucho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GridSearch ejecuta todas las posibles combinaciones de hiperparámetros que le damos con el parámetro </a:t>
                      </a: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'param' y best_estimator_ devuelve la major combinacion encontrado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 Definimos un diccionario de los hiperparametros</a:t>
                      </a:r>
                      <a:endParaRPr kumimoji="0" lang="en-GB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 = {"max_depth": [n,m,l], "max_features": [a,b,c,d], "min_samples_split": [x,y,z], "min_samples_leaf": [r,s,t]}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GridSearchCV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 Iniciamos el modelo con GridSearch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gs = GridSearchCV(estimator = DecisionTreeRegressor(), param_grid = param, cv=10, verbose=-1, return_train_score = True, scoring = "neg_mean_squared_error")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3. Ajustamos el modelo en el GridSearch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gs.fit(x_train, y_train)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4. Aplicamos el método de best_estimator_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mejor_modelo = gs.best_estimator_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 mejor combinación de hiperparámetros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5. Volvemos a sacar las predicciones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y_pred_test_dt2 = mejor_modelo.predict(x_test)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y_pred_train_dt2 = mejor_modelo.predict(x_train)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Importancia de los predictores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importancia_predictores = pd.DataFrame( {'predictor': x_train.columns, 'importancia': mejor_modelo.feature_importances_}) importancia_predictores.sort_values(by=["importancia"], ascending=False, inplace = True) </a:t>
                      </a: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 dataframe con la relativa importancia de cada VP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para los variables categ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óricas nominales a los cuales se ha aplicado encoding, hay que sumar los resultados de las columnas divididas: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_sum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importancia_predictores_esta.iloc[[n, m]]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importancia_predictores_esta.drop(df_sum.index, inplace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importancia_predictores_esta.loc[n] =  ["nombre_col", df_sum["importancia"].sum()]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C7DACB-3A1A-36EC-383D-AACED389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58484"/>
              </p:ext>
            </p:extLst>
          </p:nvPr>
        </p:nvGraphicFramePr>
        <p:xfrm>
          <a:off x="11761842" y="6913857"/>
          <a:ext cx="2638371" cy="118556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383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325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Forest: Modelo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892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seguir los mismos pasos como para el Decision Tree pero con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RandomForestRegressor()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sklearn.ensemble import RandomForestRegressor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se puede usar los mismos hiperparámetros del best_estimator_ o volver a ejecutar el GridSearch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FF7381-C0DC-3699-F6C2-DC14ACFE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23891"/>
              </p:ext>
            </p:extLst>
          </p:nvPr>
        </p:nvGraphicFramePr>
        <p:xfrm>
          <a:off x="8745181" y="0"/>
          <a:ext cx="3016664" cy="56288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1666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456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Balanceo para Regresión Logística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100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Downsampling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ajustar la cantidad de datos de la categoría mayoritaria a la minoritaria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df_minoritaria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df[df['col'] == valor_min]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df_muestra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df[df['col'] == valor_max].sample (num_minoritarios,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pd.concat([df_minoritaria, df_muestra],axis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RandomUnderSample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imblearn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down_sampler = RandomUnderSampler()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_down, y_down = down_sampler.fit_resample(X,y)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pd.concat([X_down, y_down],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Tomek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x_train, x_test, y_train, y_test = train_test_split(x, y, test_size = 0.2,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tomek_sampler = SMOTETomek()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X_train_res, y_train_res = tomek_sampler.fit_resample(X_train, y_train)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Upsampling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ajustar la cantidad de datos de la categoría minoritaria a la mayoritaria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df_mayoritaria 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df[df['col'] == valor_may]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df_muestra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df[df['col'] == valor_min].sample (num_mayoritarias,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pd.concat([df_mayoritaria, df_muestra],axis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RandomOverSample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imblearn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df.drop('col_VR',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df['col_VR']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down_sampler = RandomUnderSampler()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_down, y_down = down_sampler.fit_resample(X,y)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df_balanceado = pd.concat([X_down, y_down], axis = 1)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0922022-F250-439E-B6B9-A12164DEF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40351"/>
              </p:ext>
            </p:extLst>
          </p:nvPr>
        </p:nvGraphicFramePr>
        <p:xfrm>
          <a:off x="6106814" y="1"/>
          <a:ext cx="2638367" cy="809942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3836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6540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</a:t>
                      </a: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ón Logística: Métricas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2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Matriz de confusión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crear un heatmap de una matriz de confusión: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sklearn.metrics import confusion_matrix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mat_lr = confusion_matrix(y_test, y_pred_test)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plt.figure(figsize = (n,m))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sns.heatmap(mat_lr, square=True, annot=True=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plt.xlabel('valor predicho')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plt.ylabel('valor real')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Métricas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sklearn.metrics import confusion_matrix, accuracy_score, precision_score, recall_score, f1_score , cohen_kappa_score, roc_curve,roc_auc_score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Accuracy (exactitud):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 de los valores predichos están bien predichos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accuracy_score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accuracy_score(y_test,y_predict_test)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Recall: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 de casos positivos capturados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*si preferimos FP, queremos recall alta*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recall_score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recall_score(y_test,y_predict_test)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Precisión (sensibilidad):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 de predicciones positivas correctas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*si preferimos FN, queremos precisión alta*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precision_score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presicion_score(y_test,y_predict_test)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Especificidad: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 de los casos negativos capturados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F1: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media de la precisión y el recall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f1_score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f1_score(y_test,y_predict_test)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kappa: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medida de concordancia que se basa en comparar la concordancia observada en un conjunto de datos, respecto a la que podría ocurrir por mero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&lt;0 No acuerdo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- 0.0-0.2 Insignificante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- 0.2-0.4 Bajo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- 0.4-0.6 Moderado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- 0.6-0.8 Bueno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- 0.8-1.0 Muy bueno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cohen_kappa_score</a:t>
                      </a: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(y_train,y_predict_train)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cohen_kappa_score(y_test,y_predict_test)</a:t>
                      </a:r>
                      <a:endParaRPr kumimoji="0" lang="es-E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curva ROC: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 gráfica de ver la kappa; la sensibilidad vs. la especificidad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AUC (área under curve):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área bajo la curva ROC; cuanto más cerca a 1, mejor será nuestro modelo clasificando los VP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28F78C7B-E5BA-7876-3273-4C02EDC39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57532"/>
              </p:ext>
            </p:extLst>
          </p:nvPr>
        </p:nvGraphicFramePr>
        <p:xfrm>
          <a:off x="6113902" y="480192"/>
          <a:ext cx="2631279" cy="125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711">
                  <a:extLst>
                    <a:ext uri="{9D8B030D-6E8A-4147-A177-3AD203B41FA5}">
                      <a16:colId xmlns:a16="http://schemas.microsoft.com/office/drawing/2014/main" val="3594467431"/>
                    </a:ext>
                  </a:extLst>
                </a:gridCol>
                <a:gridCol w="588687">
                  <a:extLst>
                    <a:ext uri="{9D8B030D-6E8A-4147-A177-3AD203B41FA5}">
                      <a16:colId xmlns:a16="http://schemas.microsoft.com/office/drawing/2014/main" val="3340154877"/>
                    </a:ext>
                  </a:extLst>
                </a:gridCol>
                <a:gridCol w="713729">
                  <a:extLst>
                    <a:ext uri="{9D8B030D-6E8A-4147-A177-3AD203B41FA5}">
                      <a16:colId xmlns:a16="http://schemas.microsoft.com/office/drawing/2014/main" val="95245490"/>
                    </a:ext>
                  </a:extLst>
                </a:gridCol>
                <a:gridCol w="784152">
                  <a:extLst>
                    <a:ext uri="{9D8B030D-6E8A-4147-A177-3AD203B41FA5}">
                      <a16:colId xmlns:a16="http://schemas.microsoft.com/office/drawing/2014/main" val="2148605696"/>
                    </a:ext>
                  </a:extLst>
                </a:gridCol>
              </a:tblGrid>
              <a:tr h="23467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s-ES" sz="1050" b="1">
                          <a:solidFill>
                            <a:schemeClr val="tx1"/>
                          </a:solidFill>
                        </a:rPr>
                        <a:t>Matriz de confusión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900">
                          <a:solidFill>
                            <a:schemeClr val="tx1"/>
                          </a:solidFill>
                        </a:rPr>
                        <a:t>Predicci</a:t>
                      </a:r>
                      <a:r>
                        <a:rPr lang="es-ES" sz="900">
                          <a:solidFill>
                            <a:schemeClr val="tx1"/>
                          </a:solidFill>
                        </a:rPr>
                        <a:t>ón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017803"/>
                  </a:ext>
                </a:extLst>
              </a:tr>
              <a:tr h="234673"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Positivo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Negativo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64656"/>
                  </a:ext>
                </a:extLst>
              </a:tr>
              <a:tr h="375476">
                <a:tc rowSpan="2">
                  <a:txBody>
                    <a:bodyPr/>
                    <a:lstStyle/>
                    <a:p>
                      <a:pPr algn="ctr"/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Realidad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Positivo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Verdadero positivo  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Falso negativo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69249"/>
                  </a:ext>
                </a:extLst>
              </a:tr>
              <a:tr h="40839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Negativo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Falso positivo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b="1">
                          <a:solidFill>
                            <a:schemeClr val="tx1"/>
                          </a:solidFill>
                        </a:rPr>
                        <a:t>Verdadero negativo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2834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5C911A-4773-D13E-9B12-3E23083E8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50694"/>
              </p:ext>
            </p:extLst>
          </p:nvPr>
        </p:nvGraphicFramePr>
        <p:xfrm>
          <a:off x="8745180" y="5628877"/>
          <a:ext cx="3016664" cy="73718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1666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186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Regression: Modelo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65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seguir los mismos pasos como para la Regresión Lineal pero con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LogisticRegression()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sklearn.linear_model import LogisticRegression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CC1D4D-2515-3CB2-FF8B-76FC962EA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31122"/>
              </p:ext>
            </p:extLst>
          </p:nvPr>
        </p:nvGraphicFramePr>
        <p:xfrm>
          <a:off x="2989004" y="2622081"/>
          <a:ext cx="3124898" cy="54779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2489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486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 Regression: Modelo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5183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 separar los datos de las variables predictoras (x) de la variable respuesta (y)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 dividimos los datos en datos de entrenamiento y datos de test con train_test_split()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train_test_split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x_train, x_test, y_train, y_test = train_test_split(X, y, test_size = 0.2, random_state = 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3. Ajustamos el modelo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sklearn.linear_model import LinearRegression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 = LinearRegression(n_jobs=-1)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lr.fit(x_train, y_train)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4. Hacemos las predicciones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y_predict_train = lr.predict(x_train)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y_predict_test = lr.predict(x_test)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5. Guardamos los resultados en dataframes y los concatenamos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train_df = pd.DataFrame({'Real': y_train, 'Predicted': y_predict_train, 'Set': ['Train']*len(y_train)})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test_df  = pd.DataFrame({'Real': y_test,  'Predicted': y_predict_test,  'Set': ['Test']*len(y_test)})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 = pd.concat([train_df,test_df], axis =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6. creamos una columna de los residuos: la diferencia entre los valores observados y los de la predicción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resultados['residuos'] = resultados['Real'] - resultados['Predicted']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Cross-validation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cross_val_score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cross_validate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 = cross_val_score(estimator = LinearRegression(), X = X, y = y, scoring = 'neg_root_mean_squared_error', cv = 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 de los resultados de CV de una métrica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 = cross_validate(estimator = LinearRegression(), X = X, y = y, scoring =</a:t>
                      </a: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'r2',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'neg_root_mean_squared_error', cv = 10)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cv_scores["test_r2"].mean()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cv_scores["test_neg_root_mean_squared_error"].mean()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las medias de los resultados de validación de múltiples métricas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666F60-7BDD-35B0-E97E-2BEF4838C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63033"/>
              </p:ext>
            </p:extLst>
          </p:nvPr>
        </p:nvGraphicFramePr>
        <p:xfrm>
          <a:off x="0" y="333375"/>
          <a:ext cx="2989006" cy="30200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9006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6361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Estandarización</a:t>
                      </a:r>
                      <a:endParaRPr lang="en-AU" sz="1200" b="1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637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cambiar los valores de nuestras columnas de manera que la desviación estándar de la distribución sea igual a 1 y la media igual a 0; para que las VP sean comparables</a:t>
                      </a:r>
                      <a:endParaRPr kumimoji="0" lang="en-AU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esta"] =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 –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VR"].media()) / 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["col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VR"].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StandardScaler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StandardScaler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df_datos_esta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num_sin_VR.columns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kumimoji="0" lang="en-AU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RobustScaler</a:t>
                      </a:r>
                      <a:endParaRPr kumimoji="0" lang="en-AU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sklearn.preprocessing</a:t>
                      </a:r>
                      <a:r>
                        <a:rPr kumimoji="0" lang="en-AU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AU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RobustScaler</a:t>
                      </a:r>
                      <a:endParaRPr kumimoji="0" lang="es-ES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RobustScaler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scaler.fit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scaler.transform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df_datos_esta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datos_estandarizados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</a:t>
                      </a:r>
                      <a:r>
                        <a:rPr kumimoji="0" lang="en-GB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s-ES" sz="7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num_sin_VR.columns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B198F7-0FBC-B6BC-BB25-615CB4D02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6738"/>
              </p:ext>
            </p:extLst>
          </p:nvPr>
        </p:nvGraphicFramePr>
        <p:xfrm>
          <a:off x="8745179" y="6371697"/>
          <a:ext cx="3016663" cy="17277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1666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12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Tree: Modelo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A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1462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sklearn.model_selection import train_test_split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sklearn.ensemble import DecisionTreeRegressor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sklearn import tree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seguir los mismos pasos como para la Regresión Lineal pero con </a:t>
                      </a:r>
                      <a:r>
                        <a:rPr kumimoji="0" lang="es-E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ecisionTreeRegressor()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arbol = DecisionTreeRegressor(random_state=42)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dibujar el </a:t>
                      </a:r>
                      <a:r>
                        <a:rPr kumimoji="0" lang="es-E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árbol: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plt.figure(figsize = (10,6))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tree.plot_tree(arbol, feature_names = x_train.columns, filled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plt.show()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22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6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28468</TotalTime>
  <Words>19984</Words>
  <Application>Microsoft Office PowerPoint</Application>
  <PresentationFormat>Custom</PresentationFormat>
  <Paragraphs>1659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141</cp:revision>
  <dcterms:created xsi:type="dcterms:W3CDTF">2023-03-03T14:24:35Z</dcterms:created>
  <dcterms:modified xsi:type="dcterms:W3CDTF">2023-05-21T17:56:14Z</dcterms:modified>
</cp:coreProperties>
</file>