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  <p:sldMasterId id="2147483672" r:id="rId2"/>
    <p:sldMasterId id="2147483676" r:id="rId3"/>
    <p:sldMasterId id="2147483674" r:id="rId4"/>
  </p:sldMasterIdLst>
  <p:notesMasterIdLst>
    <p:notesMasterId r:id="rId9"/>
  </p:notesMasterIdLst>
  <p:handoutMasterIdLst>
    <p:handoutMasterId r:id="rId10"/>
  </p:handoutMasterIdLst>
  <p:sldIdLst>
    <p:sldId id="682" r:id="rId5"/>
    <p:sldId id="684" r:id="rId6"/>
    <p:sldId id="685" r:id="rId7"/>
    <p:sldId id="683" r:id="rId8"/>
  </p:sldIdLst>
  <p:sldSz cx="9145588" cy="6858000"/>
  <p:notesSz cx="6797675" cy="98742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AD2E7"/>
    <a:srgbClr val="000000"/>
    <a:srgbClr val="FFFC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FE559-8412-4080-9F02-DB6CC0436CA3}" v="4914" dt="2022-06-27T22:13:14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 autoAdjust="0"/>
    <p:restoredTop sz="94669" autoAdjust="0"/>
  </p:normalViewPr>
  <p:slideViewPr>
    <p:cSldViewPr>
      <p:cViewPr>
        <p:scale>
          <a:sx n="80" d="100"/>
          <a:sy n="80" d="100"/>
        </p:scale>
        <p:origin x="1574" y="72"/>
      </p:cViewPr>
      <p:guideLst>
        <p:guide orient="horz" pos="3504"/>
        <p:guide pos="2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2" y="-78"/>
      </p:cViewPr>
      <p:guideLst>
        <p:guide orient="horz" pos="3024"/>
        <p:guide pos="2304"/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46" descr="top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27" y="212895"/>
            <a:ext cx="6546867" cy="5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19" name="Group 147"/>
          <p:cNvGraphicFramePr>
            <a:graphicFrameLocks noGrp="1"/>
          </p:cNvGraphicFramePr>
          <p:nvPr/>
        </p:nvGraphicFramePr>
        <p:xfrm>
          <a:off x="208249" y="9290708"/>
          <a:ext cx="6334058" cy="405876"/>
        </p:xfrm>
        <a:graphic>
          <a:graphicData uri="http://schemas.openxmlformats.org/drawingml/2006/table">
            <a:tbl>
              <a:tblPr/>
              <a:tblGrid>
                <a:gridCol w="542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L="87555" marR="87555" marT="44110" marB="44110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555" marR="87555" marT="44110" marB="44110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07" name="Rectangle 13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05565" y="9099260"/>
            <a:ext cx="2945862" cy="49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Página - </a:t>
            </a:r>
            <a:fld id="{6BF9893E-F767-4E13-8E9D-88AB787E7990}" type="slidenum">
              <a:rPr lang="pt-BR"/>
              <a:pPr>
                <a:defRPr/>
              </a:pPr>
              <a:t>‹nº›</a:t>
            </a:fld>
            <a:r>
              <a:rPr 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82798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2" cy="444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946975" y="9405581"/>
            <a:ext cx="905249" cy="2732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sz="1300" b="0" i="0">
                <a:solidFill>
                  <a:schemeClr val="tx1"/>
                </a:solidFill>
                <a:latin typeface="Arial" pitchFamily="34" charset="0"/>
              </a:rPr>
              <a:t>Page </a:t>
            </a:r>
            <a:fld id="{C32E5F2D-79C1-4C48-9211-6C73067C618F}" type="slidenum">
              <a:rPr lang="en-US" sz="1300" b="0" i="0">
                <a:solidFill>
                  <a:schemeClr val="tx1"/>
                </a:solidFill>
                <a:latin typeface="Arial" pitchFamily="34" charset="0"/>
              </a:rPr>
              <a:pPr algn="ctr" defTabSz="915988">
                <a:lnSpc>
                  <a:spcPct val="90000"/>
                </a:lnSpc>
                <a:defRPr/>
              </a:pPr>
              <a:t>‹nº›</a:t>
            </a:fld>
            <a:endParaRPr lang="en-US" sz="1300" b="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47713"/>
            <a:ext cx="4921250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21903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4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8288" y="236538"/>
            <a:ext cx="2057400" cy="58594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36538"/>
            <a:ext cx="6021388" cy="58594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80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90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4609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2642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96630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877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3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67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570"/>
            <a:ext cx="8231188" cy="48999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353425" cy="54009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56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434012" y="284490"/>
            <a:ext cx="70088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pic>
        <p:nvPicPr>
          <p:cNvPr id="10" name="Picture 2" descr="C:\Users\cl0817\Desktop\MioloBranc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668"/>
            <a:ext cx="9144000" cy="6854663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j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j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j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j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j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l0817\Desktop\CAP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3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7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80" y="1600201"/>
            <a:ext cx="82310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79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743" y="6356351"/>
            <a:ext cx="289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4338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AC3C-198E-45D3-AE37-6F309C142D7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194" name="Picture 2" descr="C:\Users\cl0817\Desktop\DireitosAutora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1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101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ycofs01.lycoming.edu/~sprgene/M400/BenfordsLaw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enford%27s_law" TargetMode="External"/><Relationship Id="rId5" Type="http://schemas.openxmlformats.org/officeDocument/2006/relationships/hyperlink" Target="https://www.forbes.com/sites/taxnotes/2021/08/19/can-benfords-law-detect-tax-fraud/?sh=690bca124d70" TargetMode="External"/><Relationship Id="rId4" Type="http://schemas.openxmlformats.org/officeDocument/2006/relationships/hyperlink" Target="https://www.revistaespacios.com/a14v35n07/1435072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DESCRIÇÃO DO PROBLEMA: IDENTIFICAÇÃO DE POSSÍVEIS FRAUDES</a:t>
            </a:r>
            <a:endParaRPr lang="pt-BR" sz="1600" b="0" i="0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3EA4CB-F925-4B7E-B100-1333BC66C3B5}"/>
              </a:ext>
            </a:extLst>
          </p:cNvPr>
          <p:cNvSpPr txBox="1"/>
          <p:nvPr/>
        </p:nvSpPr>
        <p:spPr>
          <a:xfrm>
            <a:off x="396214" y="1597173"/>
            <a:ext cx="8353160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Um problema presente em diversos segmentos da economia é a fraude, tanto para empresas (desvio de dinheiro, manipulações financeiras) como para governos (evasão de tributos/impostos). Quando uma fraude acontece, ela pode levar uma empresa ou governo à perda de credibilidade, valor de mercado e até à falência. </a:t>
            </a:r>
          </a:p>
          <a:p>
            <a:pPr algn="just"/>
            <a:endParaRPr lang="en-US" dirty="0"/>
          </a:p>
          <a:p>
            <a:pPr algn="just"/>
            <a:r>
              <a:rPr lang="pt-BR" sz="1600" b="0" i="0" dirty="0">
                <a:latin typeface="+mj-lt"/>
              </a:rPr>
              <a:t>Há algumas abordagens que utilizam </a:t>
            </a:r>
            <a:r>
              <a:rPr lang="pt-BR" sz="1600" b="0" i="0" dirty="0" err="1">
                <a:latin typeface="+mj-lt"/>
              </a:rPr>
              <a:t>Machine</a:t>
            </a:r>
            <a:r>
              <a:rPr lang="pt-BR" sz="1600" b="0" i="0" dirty="0">
                <a:latin typeface="+mj-lt"/>
              </a:rPr>
              <a:t> Learning para resolver o problema de identificar fraudes, principalmente com algoritmos de </a:t>
            </a:r>
            <a:r>
              <a:rPr lang="pt-BR" sz="1600" b="0" i="0" dirty="0" err="1">
                <a:latin typeface="+mj-lt"/>
              </a:rPr>
              <a:t>clusterização</a:t>
            </a:r>
            <a:r>
              <a:rPr lang="pt-BR" sz="1600" b="0" i="0" dirty="0">
                <a:latin typeface="+mj-lt"/>
              </a:rPr>
              <a:t>. No entanto, há uma solução que não está relacionada à </a:t>
            </a:r>
            <a:r>
              <a:rPr lang="pt-BR" sz="1600" b="0" i="0" dirty="0" err="1">
                <a:latin typeface="+mj-lt"/>
              </a:rPr>
              <a:t>Machine</a:t>
            </a:r>
            <a:r>
              <a:rPr lang="pt-BR" sz="1600" b="0" i="0" dirty="0">
                <a:latin typeface="+mj-lt"/>
              </a:rPr>
              <a:t> Learning, mas apenas à análise de frequência e ao formato da distribuição dos primeiro números de movimentações financeiras, seu nome é: lei de </a:t>
            </a:r>
            <a:r>
              <a:rPr lang="pt-BR" sz="1600" b="0" i="0" dirty="0" err="1">
                <a:latin typeface="+mj-lt"/>
              </a:rPr>
              <a:t>Newcomb-Benford</a:t>
            </a:r>
            <a:r>
              <a:rPr lang="pt-BR" sz="1600" b="0" i="0" dirty="0">
                <a:latin typeface="+mj-lt"/>
              </a:rPr>
              <a:t>. </a:t>
            </a:r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dirty="0"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Saber que a lei de </a:t>
            </a:r>
            <a:r>
              <a:rPr lang="pt-BR" sz="1600" b="0" i="0" dirty="0" err="1">
                <a:latin typeface="+mj-lt"/>
                <a:cs typeface="Arial"/>
              </a:rPr>
              <a:t>Newcomb-Benford</a:t>
            </a:r>
            <a:r>
              <a:rPr lang="pt-BR" sz="1600" b="0" i="0" dirty="0">
                <a:latin typeface="+mj-lt"/>
                <a:cs typeface="Arial"/>
              </a:rPr>
              <a:t> também pode ser usada para detecção de fraudes é importante, pois é um método baseado em contagem, mais rápido e barato, que não precisa do uso de ML e que já aponta as possíveis fraudes.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4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SOLUÇÃO: LEI DE NEWCOMB-BENFORD</a:t>
            </a:r>
            <a:endParaRPr lang="pt-BR" sz="1600" b="0" i="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2B6141-C341-AC59-154A-CE858915F6D1}"/>
              </a:ext>
            </a:extLst>
          </p:cNvPr>
          <p:cNvSpPr txBox="1"/>
          <p:nvPr/>
        </p:nvSpPr>
        <p:spPr>
          <a:xfrm>
            <a:off x="434012" y="1597173"/>
            <a:ext cx="835316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A Lei de </a:t>
            </a:r>
            <a:r>
              <a:rPr lang="pt-BR" sz="1600" b="0" i="0" dirty="0" err="1">
                <a:latin typeface="+mj-lt"/>
              </a:rPr>
              <a:t>Newcomb-Benford</a:t>
            </a:r>
            <a:r>
              <a:rPr lang="pt-BR" sz="1600" b="0" i="0" dirty="0">
                <a:latin typeface="+mj-lt"/>
              </a:rPr>
              <a:t>, também é conhecida como a lei do primeiro digito. Ela se baseia em uma observação sobre a distribuição dos dígitos que podem aparecer, por exemplo, em patrimônios ou movimentações de contas. </a:t>
            </a:r>
          </a:p>
          <a:p>
            <a:pPr algn="just"/>
            <a:endParaRPr lang="pt-BR" sz="1600" b="0" i="0" dirty="0">
              <a:latin typeface="Square721 BT"/>
            </a:endParaRPr>
          </a:p>
          <a:p>
            <a:pPr algn="just"/>
            <a:r>
              <a:rPr lang="pt-BR" sz="1600" b="0" i="0" dirty="0">
                <a:latin typeface="+mj-lt"/>
              </a:rPr>
              <a:t>A aplicação da lei consiste em comparar a distribuição de frequência dos primeiros dígitos dos dados analisados com a sua distribuição de acordo com a lei de </a:t>
            </a:r>
            <a:r>
              <a:rPr lang="pt-BR" sz="1600" b="0" i="0" dirty="0" err="1">
                <a:latin typeface="+mj-lt"/>
              </a:rPr>
              <a:t>Benford</a:t>
            </a:r>
            <a:r>
              <a:rPr lang="pt-BR" sz="1600" b="0" i="0" dirty="0">
                <a:latin typeface="+mj-lt"/>
              </a:rPr>
              <a:t>. Ao fazer isso, já aparecem os resultados de frequência anômalos que precisam ser investigados.</a:t>
            </a:r>
          </a:p>
          <a:p>
            <a:pPr algn="just"/>
            <a:endParaRPr lang="pt-BR" sz="1600" b="0" i="0" dirty="0">
              <a:latin typeface="Square721 BT"/>
            </a:endParaRPr>
          </a:p>
          <a:p>
            <a:pPr algn="just"/>
            <a:r>
              <a:rPr lang="pt-BR" sz="1600" b="0" i="0" dirty="0">
                <a:latin typeface="Arial"/>
                <a:cs typeface="Arial"/>
              </a:rPr>
              <a:t>A fórmula da lei é:</a:t>
            </a: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No qual d é um primeiro dígito que varia de 1 a 9.</a:t>
            </a:r>
            <a:endParaRPr lang="pt-BR" dirty="0"/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No caso de um patrimônio, se a frequência do dígito 1 é abaixo de 30%, que geralmente é a frequência do número 1 na distribuição de </a:t>
            </a:r>
            <a:r>
              <a:rPr lang="pt-BR" sz="1600" b="0" i="0" dirty="0" err="1">
                <a:latin typeface="+mj-lt"/>
                <a:cs typeface="Arial"/>
              </a:rPr>
              <a:t>Benford</a:t>
            </a:r>
            <a:r>
              <a:rPr lang="pt-BR" sz="1600" b="0" i="0" dirty="0">
                <a:latin typeface="+mj-lt"/>
                <a:cs typeface="Arial"/>
              </a:rPr>
              <a:t>, isso já seria um indicativo de que é necessário investigar a diferença e que pode ter ocorrido fraude ou erro.</a:t>
            </a:r>
          </a:p>
          <a:p>
            <a:pPr algn="just"/>
            <a:endParaRPr lang="pt-BR" sz="1600" b="0" i="0" dirty="0">
              <a:latin typeface="Arial"/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79E6408-301D-1B07-2075-E7CEDEE2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74" y="3892485"/>
            <a:ext cx="5721110" cy="6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SOLUÇÃO: LEI DE NEWCOMB-BENFORD</a:t>
            </a:r>
            <a:endParaRPr lang="pt-BR" sz="1600" b="0" i="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2B6141-C341-AC59-154A-CE858915F6D1}"/>
              </a:ext>
            </a:extLst>
          </p:cNvPr>
          <p:cNvSpPr txBox="1"/>
          <p:nvPr/>
        </p:nvSpPr>
        <p:spPr>
          <a:xfrm>
            <a:off x="434012" y="1597173"/>
            <a:ext cx="835316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Assim como todo o método, a lei de </a:t>
            </a:r>
            <a:r>
              <a:rPr lang="pt-BR" sz="1600" b="0" i="0" dirty="0" err="1">
                <a:latin typeface="+mj-lt"/>
              </a:rPr>
              <a:t>Benford</a:t>
            </a:r>
            <a:r>
              <a:rPr lang="pt-BR" sz="1600" b="0" i="0" dirty="0">
                <a:latin typeface="+mj-lt"/>
              </a:rPr>
              <a:t> possui suas limitações. O seu bom uso é dependente de certas propriedades que as distribuições dos dados e os números analisados precisam ter. Listamos abaixo tipos de distribuições que já se sabe que obedecem ou não à lei de </a:t>
            </a:r>
            <a:r>
              <a:rPr lang="pt-BR" sz="1600" b="0" i="0" dirty="0" err="1">
                <a:latin typeface="+mj-lt"/>
              </a:rPr>
              <a:t>Benford</a:t>
            </a:r>
            <a:r>
              <a:rPr lang="pt-BR" sz="1600" b="0" i="0" dirty="0">
                <a:latin typeface="+mj-lt"/>
              </a:rPr>
              <a:t>.</a:t>
            </a:r>
          </a:p>
          <a:p>
            <a:pPr algn="just"/>
            <a:endParaRPr lang="pt-BR" sz="1600" b="0" i="0" dirty="0">
              <a:latin typeface="+mj-lt"/>
            </a:endParaRPr>
          </a:p>
          <a:p>
            <a:pPr algn="just"/>
            <a:r>
              <a:rPr lang="pt-BR" sz="1600" i="0" dirty="0">
                <a:latin typeface="+mj-lt"/>
              </a:rPr>
              <a:t>Distribuições que obedecem à lei de </a:t>
            </a:r>
            <a:r>
              <a:rPr lang="pt-BR" sz="1600" i="0" dirty="0" err="1">
                <a:latin typeface="+mj-lt"/>
              </a:rPr>
              <a:t>Benford</a:t>
            </a:r>
            <a:r>
              <a:rPr lang="pt-BR" sz="1600" i="0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possuem média &gt; mediana e enviesamento positivo;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compostas de números que resultam da combinação de outros números, como quantidade * preço;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dados variados de transações, vendas, reembolsos, montantes.</a:t>
            </a:r>
          </a:p>
          <a:p>
            <a:pPr marL="285750" indent="-285750" algn="just">
              <a:buFont typeface="Arial"/>
              <a:buChar char="•"/>
            </a:pPr>
            <a:endParaRPr lang="pt-BR" sz="1600" b="0" i="0" dirty="0">
              <a:latin typeface="+mj-lt"/>
            </a:endParaRPr>
          </a:p>
          <a:p>
            <a:pPr algn="just"/>
            <a:r>
              <a:rPr lang="pt-BR" sz="1600" i="0" dirty="0">
                <a:latin typeface="+mj-lt"/>
              </a:rPr>
              <a:t>Distribuições que não obedecem à lei de </a:t>
            </a:r>
            <a:r>
              <a:rPr lang="pt-BR" sz="1600" i="0" dirty="0" err="1">
                <a:latin typeface="+mj-lt"/>
              </a:rPr>
              <a:t>Benford</a:t>
            </a:r>
            <a:r>
              <a:rPr lang="pt-BR" sz="1600" i="0" dirty="0">
                <a:latin typeface="+mj-lt"/>
              </a:rPr>
              <a:t>:</a:t>
            </a:r>
            <a:endParaRPr lang="pt-BR" sz="1600" i="0" dirty="0" err="1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possuem números sequenciais, como identificadores de cheques e notas fiscais;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  <a:cs typeface="Arial"/>
              </a:rPr>
              <a:t>tem números que são decididos com base no pensamento humano, como o valor de um preço de 1,99 ou 250,00 reais;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contas que cumprem propósitos específicos de empresas, por exemplo, uma conta que seja específica para reembolsos de 100 reais;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compostas por números sem diferentes ordens de magnitude.</a:t>
            </a:r>
          </a:p>
        </p:txBody>
      </p:sp>
    </p:spTree>
    <p:extLst>
      <p:ext uri="{BB962C8B-B14F-4D97-AF65-F5344CB8AC3E}">
        <p14:creationId xmlns:p14="http://schemas.microsoft.com/office/powerpoint/2010/main" val="198598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FONTES</a:t>
            </a:r>
            <a:endParaRPr lang="pt-BR" sz="1600" b="0" i="0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AC67DF-6803-A69B-9850-02BF3747C318}"/>
              </a:ext>
            </a:extLst>
          </p:cNvPr>
          <p:cNvSpPr txBox="1"/>
          <p:nvPr/>
        </p:nvSpPr>
        <p:spPr>
          <a:xfrm>
            <a:off x="324204" y="1591279"/>
            <a:ext cx="8569190" cy="1345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3"/>
              </a:rPr>
              <a:t>http://lycofs01.lycoming.edu/~sprgene/M400/BenfordsLaw.pdf</a:t>
            </a:r>
            <a:endParaRPr lang="pt-BR" sz="1400" b="0" i="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4"/>
              </a:rPr>
              <a:t>https://www.revistaespacios.com/a14v35n07/14350720.html</a:t>
            </a:r>
            <a:endParaRPr lang="pt-BR" sz="1400" b="0" i="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5"/>
              </a:rPr>
              <a:t>https://www.forbes.com/sites/taxnotes/2021/08/19/can-benfords-law-detect-tax-fraud/?sh=690bca124d70</a:t>
            </a: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Square721 BT"/>
                <a:cs typeface="Arial"/>
                <a:hlinkClick r:id="rId6"/>
              </a:rPr>
              <a:t>https://en.wikipedia.org/wiki/Benford%27s_law</a:t>
            </a:r>
            <a:r>
              <a:rPr lang="pt-BR" sz="1400" b="0" i="0" dirty="0">
                <a:latin typeface="Square721 BT"/>
                <a:cs typeface="Arial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6995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15310</TotalTime>
  <Words>582</Words>
  <Application>Microsoft Office PowerPoint</Application>
  <PresentationFormat>Personalizar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Gotham HTF Medium</vt:lpstr>
      <vt:lpstr>Square721 BT</vt:lpstr>
      <vt:lpstr>Times New Roman</vt:lpstr>
      <vt:lpstr>Wingdings</vt:lpstr>
      <vt:lpstr>Default Design</vt:lpstr>
      <vt:lpstr>Tema do Office</vt:lpstr>
      <vt:lpstr>1_Tema do Office</vt:lpstr>
      <vt:lpstr>4_Personalizar design</vt:lpstr>
      <vt:lpstr>Machine Learning</vt:lpstr>
      <vt:lpstr>Machine Learning</vt:lpstr>
      <vt:lpstr>Machine Learning</vt:lpstr>
      <vt:lpstr>Machine Learning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Gutenberg Silveira</dc:creator>
  <cp:lastModifiedBy>Gabriel Macorin</cp:lastModifiedBy>
  <cp:revision>1928</cp:revision>
  <cp:lastPrinted>2017-11-10T13:58:24Z</cp:lastPrinted>
  <dcterms:created xsi:type="dcterms:W3CDTF">1999-05-02T13:25:21Z</dcterms:created>
  <dcterms:modified xsi:type="dcterms:W3CDTF">2022-06-30T00:56:56Z</dcterms:modified>
</cp:coreProperties>
</file>