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bookmarkIdSeed="2">
  <p:sldMasterIdLst>
    <p:sldMasterId id="2147483648" r:id="rId1"/>
    <p:sldMasterId id="2147483672" r:id="rId2"/>
    <p:sldMasterId id="2147483676" r:id="rId3"/>
    <p:sldMasterId id="2147483674" r:id="rId4"/>
  </p:sldMasterIdLst>
  <p:notesMasterIdLst>
    <p:notesMasterId r:id="rId9"/>
  </p:notesMasterIdLst>
  <p:handoutMasterIdLst>
    <p:handoutMasterId r:id="rId10"/>
  </p:handoutMasterIdLst>
  <p:sldIdLst>
    <p:sldId id="682" r:id="rId5"/>
    <p:sldId id="684" r:id="rId6"/>
    <p:sldId id="685" r:id="rId7"/>
    <p:sldId id="683" r:id="rId8"/>
  </p:sldIdLst>
  <p:sldSz cx="9145588" cy="6858000"/>
  <p:notesSz cx="6797675" cy="987425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5pPr>
    <a:lvl6pPr marL="2286000" algn="l" defTabSz="914400" rtl="0" eaLnBrk="1" latinLnBrk="0" hangingPunct="1"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6pPr>
    <a:lvl7pPr marL="2743200" algn="l" defTabSz="914400" rtl="0" eaLnBrk="1" latinLnBrk="0" hangingPunct="1"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7pPr>
    <a:lvl8pPr marL="3200400" algn="l" defTabSz="914400" rtl="0" eaLnBrk="1" latinLnBrk="0" hangingPunct="1"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8pPr>
    <a:lvl9pPr marL="3657600" algn="l" defTabSz="914400" rtl="0" eaLnBrk="1" latinLnBrk="0" hangingPunct="1"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04">
          <p15:clr>
            <a:srgbClr val="A4A3A4"/>
          </p15:clr>
        </p15:guide>
        <p15:guide id="2" pos="29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  <p15:guide id="3" orient="horz" pos="3110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AD2E7"/>
    <a:srgbClr val="000000"/>
    <a:srgbClr val="FFFC00"/>
    <a:srgbClr val="2E0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5FE559-8412-4080-9F02-DB6CC0436CA3}" v="4914" dt="2022-06-27T22:13:14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5" autoAdjust="0"/>
    <p:restoredTop sz="94669" autoAdjust="0"/>
  </p:normalViewPr>
  <p:slideViewPr>
    <p:cSldViewPr>
      <p:cViewPr varScale="1">
        <p:scale>
          <a:sx n="81" d="100"/>
          <a:sy n="81" d="100"/>
        </p:scale>
        <p:origin x="1550" y="53"/>
      </p:cViewPr>
      <p:guideLst>
        <p:guide orient="horz" pos="3504"/>
        <p:guide pos="29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792" y="-78"/>
      </p:cViewPr>
      <p:guideLst>
        <p:guide orient="horz" pos="3024"/>
        <p:guide pos="2304"/>
        <p:guide orient="horz" pos="3110"/>
        <p:guide pos="214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46" descr="top p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127" y="212895"/>
            <a:ext cx="6546867" cy="548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219" name="Group 147"/>
          <p:cNvGraphicFramePr>
            <a:graphicFrameLocks noGrp="1"/>
          </p:cNvGraphicFramePr>
          <p:nvPr/>
        </p:nvGraphicFramePr>
        <p:xfrm>
          <a:off x="208249" y="9290708"/>
          <a:ext cx="6334058" cy="405876"/>
        </p:xfrm>
        <a:graphic>
          <a:graphicData uri="http://schemas.openxmlformats.org/drawingml/2006/table">
            <a:tbl>
              <a:tblPr/>
              <a:tblGrid>
                <a:gridCol w="542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8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Curso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quare721 BT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Professor 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quare721 BT" pitchFamily="34" charset="0"/>
                      </a:endParaRPr>
                    </a:p>
                  </a:txBody>
                  <a:tcPr marL="87555" marR="87555" marT="44110" marB="44110" anchor="ctr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endParaRPr kumimoji="0" lang="pt-B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7555" marR="87555" marT="44110" marB="44110" anchor="ctr"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07" name="Rectangle 13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05565" y="9099260"/>
            <a:ext cx="2945862" cy="49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pt-BR"/>
              <a:t>Página - </a:t>
            </a:r>
            <a:fld id="{6BF9893E-F767-4E13-8E9D-88AB787E7990}" type="slidenum">
              <a:rPr lang="pt-BR"/>
              <a:pPr>
                <a:defRPr/>
              </a:pPr>
              <a:t>‹#›</a:t>
            </a:fld>
            <a:r>
              <a:rPr lang="pt-B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8279879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689772"/>
            <a:ext cx="4985772" cy="444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456" tIns="46890" rIns="95456" bIns="468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946975" y="9405581"/>
            <a:ext cx="905249" cy="2732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105" tIns="46890" rIns="92105" bIns="46890">
            <a:spAutoFit/>
          </a:bodyPr>
          <a:lstStyle/>
          <a:p>
            <a:pPr algn="ctr" defTabSz="915988">
              <a:lnSpc>
                <a:spcPct val="90000"/>
              </a:lnSpc>
              <a:defRPr/>
            </a:pPr>
            <a:r>
              <a:rPr lang="en-US" sz="1300" b="0" i="0">
                <a:solidFill>
                  <a:schemeClr val="tx1"/>
                </a:solidFill>
                <a:latin typeface="Arial" pitchFamily="34" charset="0"/>
              </a:rPr>
              <a:t>Page </a:t>
            </a:r>
            <a:fld id="{C32E5F2D-79C1-4C48-9211-6C73067C618F}" type="slidenum">
              <a:rPr lang="en-US" sz="1300" b="0" i="0">
                <a:solidFill>
                  <a:schemeClr val="tx1"/>
                </a:solidFill>
                <a:latin typeface="Arial" pitchFamily="34" charset="0"/>
              </a:rPr>
              <a:pPr algn="ctr" defTabSz="915988">
                <a:lnSpc>
                  <a:spcPct val="90000"/>
                </a:lnSpc>
                <a:defRPr/>
              </a:pPr>
              <a:t>‹#›</a:t>
            </a:fld>
            <a:endParaRPr lang="en-US" sz="1300" b="0" i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8213" y="747713"/>
            <a:ext cx="4921250" cy="3689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121903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547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3988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23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18288" y="236538"/>
            <a:ext cx="2057400" cy="585946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236538"/>
            <a:ext cx="6021388" cy="585946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4801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9903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3924609" y="2708921"/>
            <a:ext cx="3529625" cy="7927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426427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3996630" y="2708921"/>
            <a:ext cx="3529625" cy="7927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08771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431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398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398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50678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570"/>
            <a:ext cx="8231188" cy="489992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661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661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33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798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798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798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353425" cy="54009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56" name="Rectangle 35"/>
          <p:cNvSpPr>
            <a:spLocks noGrp="1" noChangeArrowheads="1"/>
          </p:cNvSpPr>
          <p:nvPr>
            <p:ph type="title"/>
          </p:nvPr>
        </p:nvSpPr>
        <p:spPr bwMode="auto">
          <a:xfrm>
            <a:off x="434012" y="284490"/>
            <a:ext cx="7008813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pic>
        <p:nvPicPr>
          <p:cNvPr id="10" name="Picture 2" descr="C:\Users\cl0817\Desktop\MioloBranco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1668"/>
            <a:ext cx="9144000" cy="6854663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rgbClr val="000000"/>
          </a:solidFill>
          <a:latin typeface="+mj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Char char="–"/>
        <a:defRPr>
          <a:solidFill>
            <a:srgbClr val="000000"/>
          </a:solidFill>
          <a:latin typeface="+mj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Char char="»"/>
        <a:defRPr>
          <a:solidFill>
            <a:srgbClr val="000000"/>
          </a:solidFill>
          <a:latin typeface="+mj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rgbClr val="000000"/>
          </a:solidFill>
          <a:latin typeface="+mj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>
          <a:solidFill>
            <a:srgbClr val="000000"/>
          </a:solidFill>
          <a:latin typeface="+mj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l0817\Desktop\CAP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5588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533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5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779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80" y="274638"/>
            <a:ext cx="82310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80" y="1600201"/>
            <a:ext cx="82310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79" y="6356351"/>
            <a:ext cx="21339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743" y="6356351"/>
            <a:ext cx="2896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4338" y="6356351"/>
            <a:ext cx="21339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9AC3C-198E-45D3-AE37-6F309C142D7D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8194" name="Picture 2" descr="C:\Users\cl0817\Desktop\DireitosAutorai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11" y="0"/>
            <a:ext cx="9145588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101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ycofs01.lycoming.edu/~sprgene/M400/BenfordsLaw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Benford%27s_law" TargetMode="External"/><Relationship Id="rId5" Type="http://schemas.openxmlformats.org/officeDocument/2006/relationships/hyperlink" Target="https://www.forbes.com/sites/taxnotes/2021/08/19/can-benfords-law-detect-tax-fraud/?sh=690bca124d70" TargetMode="External"/><Relationship Id="rId4" Type="http://schemas.openxmlformats.org/officeDocument/2006/relationships/hyperlink" Target="https://www.revistaespacios.com/a14v35n07/14350720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4012" y="260560"/>
            <a:ext cx="7008813" cy="4556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 err="1">
                <a:latin typeface="Gotham HTF Medium"/>
              </a:rPr>
              <a:t>Machine</a:t>
            </a:r>
            <a:r>
              <a:rPr lang="pt-BR" dirty="0">
                <a:latin typeface="Gotham HTF Medium"/>
              </a:rPr>
              <a:t> Learning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96214" y="1052670"/>
            <a:ext cx="8353160" cy="4160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i="0" dirty="0">
                <a:latin typeface="+mj-lt"/>
              </a:rPr>
              <a:t>DESCRIÇÃO DO PROBLEMA: IDENTIFICAÇÃO DE POSSÍVEIS FRAUDES</a:t>
            </a:r>
            <a:endParaRPr lang="pt-BR" sz="1600" b="0" i="0" dirty="0">
              <a:latin typeface="+mj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B3EA4CB-F925-4B7E-B100-1333BC66C3B5}"/>
              </a:ext>
            </a:extLst>
          </p:cNvPr>
          <p:cNvSpPr txBox="1"/>
          <p:nvPr/>
        </p:nvSpPr>
        <p:spPr>
          <a:xfrm>
            <a:off x="396214" y="1597173"/>
            <a:ext cx="8353160" cy="36009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600" b="0" i="0" dirty="0">
                <a:latin typeface="+mj-lt"/>
              </a:rPr>
              <a:t>Um problema presente em diversos segmentos da economia é a fraude, tanto para empresas (desvio de dinheiro, manipulações financeiras) como para governos (evasão de tributos/impostos). Quando uma fraude acontece, ela pode levar uma empresa ou governo à perda de credibilidade, valor de mercado e até à falência. </a:t>
            </a:r>
            <a:br>
              <a:rPr lang="pt-BR" sz="1600" b="0" i="0" dirty="0">
                <a:latin typeface="+mj-lt"/>
              </a:rPr>
            </a:br>
            <a:endParaRPr lang="en-US"/>
          </a:p>
          <a:p>
            <a:pPr algn="just"/>
            <a:r>
              <a:rPr lang="pt-BR" sz="1600" b="0" i="0" dirty="0">
                <a:latin typeface="+mj-lt"/>
              </a:rPr>
              <a:t>Há algumas abordagens que utilizam </a:t>
            </a:r>
            <a:r>
              <a:rPr lang="pt-BR" sz="1600" b="0" i="0" dirty="0" err="1">
                <a:latin typeface="+mj-lt"/>
              </a:rPr>
              <a:t>Machine</a:t>
            </a:r>
            <a:r>
              <a:rPr lang="pt-BR" sz="1600" b="0" i="0" dirty="0">
                <a:latin typeface="+mj-lt"/>
              </a:rPr>
              <a:t> Learning para resolver o problema de identificar fraudes, principalmente com algoritmos de </a:t>
            </a:r>
            <a:r>
              <a:rPr lang="pt-BR" sz="1600" b="0" i="0" dirty="0" err="1">
                <a:latin typeface="+mj-lt"/>
              </a:rPr>
              <a:t>clusterização</a:t>
            </a:r>
            <a:r>
              <a:rPr lang="pt-BR" sz="1600" b="0" i="0" dirty="0">
                <a:latin typeface="+mj-lt"/>
              </a:rPr>
              <a:t>. No entanto, há uma solução que não está relacionada à </a:t>
            </a:r>
            <a:r>
              <a:rPr lang="pt-BR" sz="1600" b="0" i="0" dirty="0" err="1">
                <a:latin typeface="+mj-lt"/>
              </a:rPr>
              <a:t>Machine</a:t>
            </a:r>
            <a:r>
              <a:rPr lang="pt-BR" sz="1600" b="0" i="0" dirty="0">
                <a:latin typeface="+mj-lt"/>
              </a:rPr>
              <a:t> Learning, mas apenas à análise de frequência e ao formato da distribuição dos primeiro números de movimentações financeiras, seu nome é: lei de </a:t>
            </a:r>
            <a:r>
              <a:rPr lang="pt-BR" sz="1600" b="0" i="0" dirty="0" err="1">
                <a:latin typeface="+mj-lt"/>
              </a:rPr>
              <a:t>Newcomb-Benford</a:t>
            </a:r>
            <a:r>
              <a:rPr lang="pt-BR" sz="1600" b="0" i="0" dirty="0">
                <a:latin typeface="+mj-lt"/>
              </a:rPr>
              <a:t>. </a:t>
            </a:r>
            <a:br>
              <a:rPr lang="pt-BR" sz="1600" b="0" i="0" dirty="0">
                <a:latin typeface="+mj-lt"/>
                <a:cs typeface="Arial"/>
              </a:rPr>
            </a:br>
            <a:endParaRPr lang="pt-BR" dirty="0">
              <a:cs typeface="Arial"/>
            </a:endParaRPr>
          </a:p>
          <a:p>
            <a:pPr algn="just"/>
            <a:r>
              <a:rPr lang="pt-BR" sz="1600" b="0" i="0" dirty="0">
                <a:latin typeface="+mj-lt"/>
                <a:cs typeface="Arial"/>
              </a:rPr>
              <a:t>Saber que a lei de </a:t>
            </a:r>
            <a:r>
              <a:rPr lang="pt-BR" sz="1600" b="0" i="0" dirty="0" err="1">
                <a:latin typeface="+mj-lt"/>
                <a:cs typeface="Arial"/>
              </a:rPr>
              <a:t>Newcomb-Benford</a:t>
            </a:r>
            <a:r>
              <a:rPr lang="pt-BR" sz="1600" b="0" i="0" dirty="0">
                <a:latin typeface="+mj-lt"/>
                <a:cs typeface="Arial"/>
              </a:rPr>
              <a:t> também pode ser usada para detecção de fraudes é importante, pois é um método baseado em contagem, mais rápido e barato, que não precisa do uso de ML e que já aponta as possíveis fraudes.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948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4012" y="260560"/>
            <a:ext cx="7008813" cy="4556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 err="1">
                <a:latin typeface="Gotham HTF Medium"/>
              </a:rPr>
              <a:t>Machine</a:t>
            </a:r>
            <a:r>
              <a:rPr lang="pt-BR" dirty="0">
                <a:latin typeface="Gotham HTF Medium"/>
              </a:rPr>
              <a:t> Learning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96214" y="1052670"/>
            <a:ext cx="8353160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i="0" dirty="0">
                <a:latin typeface="+mj-lt"/>
              </a:rPr>
              <a:t>SOLUÇÃO: LEI DE NEWCOMB-BENFORD</a:t>
            </a:r>
            <a:endParaRPr lang="pt-BR" sz="1600" b="0" i="0" dirty="0">
              <a:latin typeface="+mj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82B6141-C341-AC59-154A-CE858915F6D1}"/>
              </a:ext>
            </a:extLst>
          </p:cNvPr>
          <p:cNvSpPr txBox="1"/>
          <p:nvPr/>
        </p:nvSpPr>
        <p:spPr>
          <a:xfrm>
            <a:off x="434012" y="1597173"/>
            <a:ext cx="8353160" cy="427809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600" b="0" i="0" dirty="0">
                <a:latin typeface="+mj-lt"/>
              </a:rPr>
              <a:t>A Lei de </a:t>
            </a:r>
            <a:r>
              <a:rPr lang="pt-BR" sz="1600" b="0" i="0" dirty="0" err="1">
                <a:latin typeface="+mj-lt"/>
              </a:rPr>
              <a:t>Newcomb-Benford</a:t>
            </a:r>
            <a:r>
              <a:rPr lang="pt-BR" sz="1600" b="0" i="0" dirty="0">
                <a:latin typeface="+mj-lt"/>
              </a:rPr>
              <a:t>, também é conhecida como a lei do primeiro digito. Ela se baseia em uma observação sobre a distribuição dos dígitos que podem aparecer, por exemplo, em patrimônios ou movimentações de contas. </a:t>
            </a:r>
            <a:br>
              <a:rPr lang="pt-BR" sz="1600" b="0" i="0" dirty="0">
                <a:latin typeface="+mj-lt"/>
              </a:rPr>
            </a:br>
            <a:endParaRPr lang="pt-BR" sz="1600" b="0" i="0" dirty="0">
              <a:latin typeface="Square721 BT"/>
            </a:endParaRPr>
          </a:p>
          <a:p>
            <a:pPr algn="just"/>
            <a:r>
              <a:rPr lang="pt-BR" sz="1600" b="0" i="0" dirty="0">
                <a:latin typeface="+mj-lt"/>
              </a:rPr>
              <a:t>A aplicação da lei consiste em comparar a distribuição de frequência dos primeiros dígitos dos dados analisados com a sua distribuição de acordo com a lei de </a:t>
            </a:r>
            <a:r>
              <a:rPr lang="pt-BR" sz="1600" b="0" i="0" dirty="0" err="1">
                <a:latin typeface="+mj-lt"/>
              </a:rPr>
              <a:t>Benford</a:t>
            </a:r>
            <a:r>
              <a:rPr lang="pt-BR" sz="1600" b="0" i="0" dirty="0">
                <a:latin typeface="+mj-lt"/>
              </a:rPr>
              <a:t>. Ao fazer isso, já aparecem os resultados de frequência anômalos que precisam ser investigados.</a:t>
            </a:r>
            <a:endParaRPr lang="pt-BR" sz="1600" b="0" i="0" dirty="0">
              <a:latin typeface="Square721 BT"/>
            </a:endParaRPr>
          </a:p>
          <a:p>
            <a:pPr algn="just"/>
            <a:r>
              <a:rPr lang="pt-BR" sz="1600" b="0" i="0" dirty="0">
                <a:latin typeface="Arial"/>
                <a:cs typeface="Arial"/>
              </a:rPr>
              <a:t>A fórmula da lei é:</a:t>
            </a:r>
          </a:p>
          <a:p>
            <a:pPr algn="just"/>
            <a:endParaRPr lang="pt-BR" sz="1600" b="0" i="0" dirty="0">
              <a:latin typeface="+mj-lt"/>
              <a:cs typeface="Arial"/>
            </a:endParaRPr>
          </a:p>
          <a:p>
            <a:pPr algn="just"/>
            <a:endParaRPr lang="pt-BR" sz="1600" b="0" i="0" dirty="0">
              <a:latin typeface="+mj-lt"/>
              <a:cs typeface="Arial"/>
            </a:endParaRPr>
          </a:p>
          <a:p>
            <a:pPr algn="just"/>
            <a:endParaRPr lang="pt-BR" sz="1600" b="0" i="0" dirty="0">
              <a:latin typeface="+mj-lt"/>
              <a:cs typeface="Arial"/>
            </a:endParaRPr>
          </a:p>
          <a:p>
            <a:pPr algn="just"/>
            <a:r>
              <a:rPr lang="pt-BR" sz="1600" b="0" i="0" dirty="0">
                <a:latin typeface="+mj-lt"/>
                <a:cs typeface="Arial"/>
              </a:rPr>
              <a:t>No qual d é um primeiro dígito que varia de 1 a 9.</a:t>
            </a:r>
            <a:endParaRPr lang="pt-BR" dirty="0"/>
          </a:p>
          <a:p>
            <a:pPr algn="just"/>
            <a:endParaRPr lang="pt-BR" sz="1600" b="0" i="0" dirty="0">
              <a:latin typeface="+mj-lt"/>
              <a:cs typeface="Arial"/>
            </a:endParaRPr>
          </a:p>
          <a:p>
            <a:pPr algn="just"/>
            <a:r>
              <a:rPr lang="pt-BR" sz="1600" b="0" i="0" dirty="0">
                <a:latin typeface="+mj-lt"/>
                <a:cs typeface="Arial"/>
              </a:rPr>
              <a:t>No caso de um patrimônio, se a frequência do dígito 1 é abaixo de 30%, que geralmente é a frequência do número 1 na distribuição de </a:t>
            </a:r>
            <a:r>
              <a:rPr lang="pt-BR" sz="1600" b="0" i="0" dirty="0" err="1">
                <a:latin typeface="+mj-lt"/>
                <a:cs typeface="Arial"/>
              </a:rPr>
              <a:t>Benford</a:t>
            </a:r>
            <a:r>
              <a:rPr lang="pt-BR" sz="1600" b="0" i="0" dirty="0">
                <a:latin typeface="+mj-lt"/>
                <a:cs typeface="Arial"/>
              </a:rPr>
              <a:t>, isso já seria um indicativo de que é necessário investigar a diferença e que pode ter ocorrido fraude ou erro.</a:t>
            </a:r>
          </a:p>
          <a:p>
            <a:pPr algn="just"/>
            <a:endParaRPr lang="pt-BR" sz="1600" b="0" i="0" dirty="0">
              <a:latin typeface="Arial"/>
              <a:cs typeface="Arial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879E6408-301D-1B07-2075-E7CEDEE2F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29" y="3656089"/>
            <a:ext cx="5721110" cy="64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8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4012" y="260560"/>
            <a:ext cx="7008813" cy="4556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 err="1">
                <a:latin typeface="Gotham HTF Medium"/>
              </a:rPr>
              <a:t>Machine</a:t>
            </a:r>
            <a:r>
              <a:rPr lang="pt-BR" dirty="0">
                <a:latin typeface="Gotham HTF Medium"/>
              </a:rPr>
              <a:t> Learning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96214" y="1052670"/>
            <a:ext cx="8353160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i="0" dirty="0">
                <a:latin typeface="+mj-lt"/>
              </a:rPr>
              <a:t>SOLUÇÃO: LEI DE NEWCOMB-BENFORD</a:t>
            </a:r>
            <a:endParaRPr lang="pt-BR" sz="1600" b="0" i="0" dirty="0">
              <a:latin typeface="+mj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82B6141-C341-AC59-154A-CE858915F6D1}"/>
              </a:ext>
            </a:extLst>
          </p:cNvPr>
          <p:cNvSpPr txBox="1"/>
          <p:nvPr/>
        </p:nvSpPr>
        <p:spPr>
          <a:xfrm>
            <a:off x="434012" y="1597173"/>
            <a:ext cx="8353160" cy="427809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600" b="0" i="0" dirty="0">
                <a:latin typeface="Square721 BT"/>
              </a:rPr>
              <a:t>Assim como todo o método, a lei de </a:t>
            </a:r>
            <a:r>
              <a:rPr lang="pt-BR" sz="1600" b="0" i="0" dirty="0" err="1">
                <a:latin typeface="Square721 BT"/>
              </a:rPr>
              <a:t>Benford</a:t>
            </a:r>
            <a:r>
              <a:rPr lang="pt-BR" sz="1600" b="0" i="0" dirty="0">
                <a:latin typeface="Square721 BT"/>
              </a:rPr>
              <a:t> possui suas limitações. O seu bom uso é dependente de certas propriedades que as distribuições dos dados e os números analisados precisam ter. Listamos abaixo tipos de distribuições que já se sabe que obedecem ou não à lei de </a:t>
            </a:r>
            <a:r>
              <a:rPr lang="pt-BR" sz="1600" b="0" i="0" dirty="0" err="1">
                <a:latin typeface="Square721 BT"/>
              </a:rPr>
              <a:t>Benford</a:t>
            </a:r>
            <a:r>
              <a:rPr lang="pt-BR" sz="1600" b="0" i="0" dirty="0">
                <a:latin typeface="Square721 BT"/>
              </a:rPr>
              <a:t>.</a:t>
            </a:r>
          </a:p>
          <a:p>
            <a:pPr algn="just"/>
            <a:endParaRPr lang="pt-BR" sz="1600" b="0" i="0" dirty="0">
              <a:latin typeface="Square721 BT"/>
            </a:endParaRPr>
          </a:p>
          <a:p>
            <a:pPr algn="just"/>
            <a:r>
              <a:rPr lang="pt-BR" sz="1600" i="0" dirty="0">
                <a:latin typeface="Square721 BT"/>
              </a:rPr>
              <a:t>Distribuições que obedecem à lei de </a:t>
            </a:r>
            <a:r>
              <a:rPr lang="pt-BR" sz="1600" i="0" dirty="0" err="1">
                <a:latin typeface="Square721 BT"/>
              </a:rPr>
              <a:t>Benford</a:t>
            </a:r>
            <a:r>
              <a:rPr lang="pt-BR" sz="1600" i="0" dirty="0">
                <a:latin typeface="Square721 BT"/>
              </a:rPr>
              <a:t>:</a:t>
            </a:r>
            <a:endParaRPr lang="en-US"/>
          </a:p>
          <a:p>
            <a:pPr marL="285750" indent="-285750" algn="just">
              <a:buFont typeface="Arial"/>
              <a:buChar char="•"/>
            </a:pPr>
            <a:r>
              <a:rPr lang="pt-BR" sz="1600" b="0" i="0" dirty="0">
                <a:latin typeface="Square721 BT"/>
              </a:rPr>
              <a:t>possuem média &gt; mediana e enviesamento positivo;</a:t>
            </a:r>
            <a:endParaRPr lang="pt-BR" sz="1600" b="0" i="0" dirty="0"/>
          </a:p>
          <a:p>
            <a:pPr marL="285750" indent="-285750" algn="just">
              <a:buFont typeface="Arial"/>
              <a:buChar char="•"/>
            </a:pPr>
            <a:r>
              <a:rPr lang="pt-BR" sz="1600" b="0" i="0" dirty="0">
                <a:latin typeface="Square721 BT"/>
              </a:rPr>
              <a:t>são compostas de números que resultam da combinação de outros números, como quantidade * preço;</a:t>
            </a:r>
            <a:endParaRPr lang="pt-BR" sz="1600" b="0" i="0" dirty="0"/>
          </a:p>
          <a:p>
            <a:pPr marL="285750" indent="-285750" algn="just">
              <a:buFont typeface="Arial"/>
              <a:buChar char="•"/>
            </a:pPr>
            <a:r>
              <a:rPr lang="pt-BR" sz="1600" b="0" i="0" dirty="0">
                <a:latin typeface="Square721 BT"/>
              </a:rPr>
              <a:t>são dados variados de transações, vendas, reembolsos, montantes.</a:t>
            </a:r>
            <a:br>
              <a:rPr lang="pt-BR" sz="1600" b="0" i="0" dirty="0">
                <a:latin typeface="Square721 BT"/>
              </a:rPr>
            </a:br>
            <a:endParaRPr lang="pt-BR" sz="1600" b="0" i="0" dirty="0"/>
          </a:p>
          <a:p>
            <a:pPr algn="just"/>
            <a:r>
              <a:rPr lang="pt-BR" sz="1600" i="0" dirty="0">
                <a:latin typeface="Square721 BT"/>
              </a:rPr>
              <a:t>Distribuições que não obedecem à lei de </a:t>
            </a:r>
            <a:r>
              <a:rPr lang="pt-BR" sz="1600" i="0" dirty="0" err="1">
                <a:latin typeface="Square721 BT"/>
              </a:rPr>
              <a:t>Benford</a:t>
            </a:r>
            <a:r>
              <a:rPr lang="pt-BR" sz="1600" i="0" dirty="0">
                <a:latin typeface="Square721 BT"/>
              </a:rPr>
              <a:t>:</a:t>
            </a:r>
            <a:endParaRPr lang="pt-BR" sz="1600" i="0" dirty="0" err="1"/>
          </a:p>
          <a:p>
            <a:pPr marL="285750" indent="-285750" algn="just">
              <a:buFont typeface="Arial"/>
              <a:buChar char="•"/>
            </a:pPr>
            <a:r>
              <a:rPr lang="pt-BR" sz="1600" b="0" i="0" dirty="0">
                <a:latin typeface="Square721 BT"/>
              </a:rPr>
              <a:t>possuem números sequenciais, como identificadores de cheques e notas fiscais;</a:t>
            </a:r>
            <a:endParaRPr lang="pt-BR" sz="1600" b="0" i="0" dirty="0"/>
          </a:p>
          <a:p>
            <a:pPr marL="285750" indent="-285750" algn="just">
              <a:buFont typeface="Arial"/>
              <a:buChar char="•"/>
            </a:pPr>
            <a:r>
              <a:rPr lang="pt-BR" sz="1600" b="0" i="0" dirty="0">
                <a:latin typeface="Square721 BT"/>
                <a:cs typeface="Arial"/>
              </a:rPr>
              <a:t>tem números que são decididos com base no pensamento humano, como o valor de um preço de 1,99 ou 250,00 reais;</a:t>
            </a:r>
            <a:endParaRPr lang="pt-BR" sz="1600" b="0" i="0" dirty="0"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pt-BR" sz="1600" b="0" i="0" dirty="0">
                <a:latin typeface="Square721 BT"/>
              </a:rPr>
              <a:t>são contas que cumprem propósitos específicos de empresas, por exemplo, uma conta que seja específica para reembolsos de 100 reais;</a:t>
            </a:r>
            <a:endParaRPr lang="pt-BR" sz="1600" b="0" i="0" dirty="0"/>
          </a:p>
          <a:p>
            <a:pPr marL="285750" indent="-285750" algn="just">
              <a:buFont typeface="Arial"/>
              <a:buChar char="•"/>
            </a:pPr>
            <a:r>
              <a:rPr lang="pt-BR" sz="1600" b="0" i="0" dirty="0">
                <a:latin typeface="Square721 BT"/>
              </a:rPr>
              <a:t>são compostas por números sem diferentes ordens de magnitude.</a:t>
            </a:r>
          </a:p>
        </p:txBody>
      </p:sp>
    </p:spTree>
    <p:extLst>
      <p:ext uri="{BB962C8B-B14F-4D97-AF65-F5344CB8AC3E}">
        <p14:creationId xmlns:p14="http://schemas.microsoft.com/office/powerpoint/2010/main" val="1985987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4012" y="260560"/>
            <a:ext cx="7008813" cy="4556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 err="1">
                <a:latin typeface="Gotham HTF Medium"/>
              </a:rPr>
              <a:t>Machine</a:t>
            </a:r>
            <a:r>
              <a:rPr lang="pt-BR" dirty="0">
                <a:latin typeface="Gotham HTF Medium"/>
              </a:rPr>
              <a:t> Learning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96214" y="1052670"/>
            <a:ext cx="8353160" cy="4160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i="0" dirty="0">
                <a:latin typeface="+mj-lt"/>
              </a:rPr>
              <a:t>FONTES</a:t>
            </a:r>
            <a:endParaRPr lang="pt-BR" sz="1600" b="0" i="0" dirty="0">
              <a:latin typeface="+mj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DAC67DF-6803-A69B-9850-02BF3747C318}"/>
              </a:ext>
            </a:extLst>
          </p:cNvPr>
          <p:cNvSpPr txBox="1"/>
          <p:nvPr/>
        </p:nvSpPr>
        <p:spPr>
          <a:xfrm>
            <a:off x="324204" y="1591279"/>
            <a:ext cx="8569190" cy="13450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 b="0" i="0" dirty="0">
                <a:latin typeface="+mj-lt"/>
                <a:hlinkClick r:id="rId3"/>
              </a:rPr>
              <a:t>http://lycofs01.lycoming.edu/~sprgene/M400/BenfordsLaw.pdf</a:t>
            </a:r>
            <a:endParaRPr lang="pt-BR" sz="1400" b="0" i="0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pt-BR" sz="1400" b="0" i="0" dirty="0">
                <a:latin typeface="+mj-lt"/>
                <a:hlinkClick r:id="rId4"/>
              </a:rPr>
              <a:t>https://www.revistaespacios.com/a14v35n07/14350720.html</a:t>
            </a:r>
            <a:endParaRPr lang="pt-BR" sz="1400" b="0" i="0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pt-BR" sz="1400" b="0" i="0" dirty="0">
                <a:latin typeface="+mj-lt"/>
                <a:hlinkClick r:id="rId5"/>
              </a:rPr>
              <a:t>https://www.forbes.com/sites/taxnotes/2021/08/19/can-benfords-law-detect-tax-fraud/?sh=690bca124d70</a:t>
            </a:r>
          </a:p>
          <a:p>
            <a:pPr algn="just">
              <a:lnSpc>
                <a:spcPct val="150000"/>
              </a:lnSpc>
            </a:pPr>
            <a:r>
              <a:rPr lang="pt-BR" sz="1400" b="0" i="0" dirty="0">
                <a:latin typeface="Square721 BT"/>
                <a:cs typeface="Arial"/>
                <a:hlinkClick r:id="rId6"/>
              </a:rPr>
              <a:t>https://en.wikipedia.org/wiki/Benford%27s_law</a:t>
            </a:r>
            <a:r>
              <a:rPr lang="pt-BR" sz="1400" b="0" i="0" dirty="0">
                <a:latin typeface="Square721 BT"/>
                <a:cs typeface="Arial"/>
              </a:rPr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669959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FFFFCC"/>
      </a:dk2>
      <a:lt2>
        <a:srgbClr val="FFFFFF"/>
      </a:lt2>
      <a:accent1>
        <a:srgbClr val="C0C000"/>
      </a:accent1>
      <a:accent2>
        <a:srgbClr val="FF8000"/>
      </a:accent2>
      <a:accent3>
        <a:srgbClr val="FFFFE2"/>
      </a:accent3>
      <a:accent4>
        <a:srgbClr val="DADADA"/>
      </a:accent4>
      <a:accent5>
        <a:srgbClr val="DCDCAA"/>
      </a:accent5>
      <a:accent6>
        <a:srgbClr val="E77300"/>
      </a:accent6>
      <a:hlink>
        <a:srgbClr val="C00000"/>
      </a:hlink>
      <a:folHlink>
        <a:srgbClr val="808080"/>
      </a:folHlink>
    </a:clrScheme>
    <a:fontScheme name="Default Design">
      <a:majorFont>
        <a:latin typeface="Arial"/>
        <a:ea typeface=""/>
        <a:cs typeface=""/>
      </a:majorFont>
      <a:minorFont>
        <a:latin typeface="Square721 BT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FFFFFF"/>
        </a:dk1>
        <a:lt1>
          <a:srgbClr val="FFFFFF"/>
        </a:lt1>
        <a:dk2>
          <a:srgbClr val="FFFFFF"/>
        </a:dk2>
        <a:lt2>
          <a:srgbClr val="000000"/>
        </a:lt2>
        <a:accent1>
          <a:srgbClr val="C0C000"/>
        </a:accent1>
        <a:accent2>
          <a:srgbClr val="FF8000"/>
        </a:accent2>
        <a:accent3>
          <a:srgbClr val="FFFFFF"/>
        </a:accent3>
        <a:accent4>
          <a:srgbClr val="DADADA"/>
        </a:accent4>
        <a:accent5>
          <a:srgbClr val="DCDCAA"/>
        </a:accent5>
        <a:accent6>
          <a:srgbClr val="E77300"/>
        </a:accent6>
        <a:hlink>
          <a:srgbClr val="C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15306</TotalTime>
  <Words>280</Words>
  <Application>Microsoft Office PowerPoint</Application>
  <PresentationFormat>Custom</PresentationFormat>
  <Paragraphs>14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Default Design</vt:lpstr>
      <vt:lpstr>Tema do Office</vt:lpstr>
      <vt:lpstr>1_Tema do Office</vt:lpstr>
      <vt:lpstr>4_Personalizar design</vt:lpstr>
      <vt:lpstr>Machine Learning</vt:lpstr>
      <vt:lpstr>Machine Learning</vt:lpstr>
      <vt:lpstr>Machine Learning</vt:lpstr>
      <vt:lpstr>Machine Learning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FIAP - FACULDADE DE INFORMÁTICA PAULISTA</dc:title>
  <dc:creator>Gutenberg Silveira</dc:creator>
  <cp:lastModifiedBy>Gabriel Macorin</cp:lastModifiedBy>
  <cp:revision>1927</cp:revision>
  <cp:lastPrinted>2017-11-10T13:58:24Z</cp:lastPrinted>
  <dcterms:created xsi:type="dcterms:W3CDTF">1999-05-02T13:25:21Z</dcterms:created>
  <dcterms:modified xsi:type="dcterms:W3CDTF">2022-06-27T22:14:32Z</dcterms:modified>
</cp:coreProperties>
</file>