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Inconsolat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Inconsolata-bold.fntdata"/><Relationship Id="rId14" Type="http://schemas.openxmlformats.org/officeDocument/2006/relationships/slide" Target="slides/slide9.xml"/><Relationship Id="rId36" Type="http://schemas.openxmlformats.org/officeDocument/2006/relationships/font" Target="fonts/Inconsolat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3b7318038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3b7318038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3b73180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3b73180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3b731803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3b731803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3b731803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3b731803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3b731803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3b731803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3b7318038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3b7318038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3b731803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3b731803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e3b731803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e3b731803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3b7318038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3b7318038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3b731803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3b731803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3b73180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3b73180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3b731803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e3b731803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3b731803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e3b731803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3b731803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3b731803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3b731803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e3b731803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e3b731803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e3b731803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3b731803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e3b731803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3b7318038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3b7318038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3b73180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3b73180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3b731803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3b731803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3b73180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3b73180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3b73180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3b73180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dcfd7e88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dcfd7e88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3b731803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3b731803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3b731803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3b73180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3b731803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e3b731803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3b731803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3b731803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e3b731803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e3b731803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3b731803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e3b731803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earnyouahaskell.github.io/" TargetMode="External"/><Relationship Id="rId4" Type="http://schemas.openxmlformats.org/officeDocument/2006/relationships/hyperlink" Target="https://dl.acm.org/doi/book/10.5555/2584542" TargetMode="External"/><Relationship Id="rId5" Type="http://schemas.openxmlformats.org/officeDocument/2006/relationships/hyperlink" Target="https://gotchamana.github.io/wiwinwl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github.com/orgs/tweag/repositories?type=all&amp;q=visibility%3Apublic+archived%3Afalse+language%3AHaskell" TargetMode="External"/><Relationship Id="rId4" Type="http://schemas.openxmlformats.org/officeDocument/2006/relationships/hyperlink" Target="https://github.com/tweag/webauthn" TargetMode="External"/><Relationship Id="rId9" Type="http://schemas.openxmlformats.org/officeDocument/2006/relationships/hyperlink" Target="https://hackage.haskell.org/package/parsec" TargetMode="External"/><Relationship Id="rId5" Type="http://schemas.openxmlformats.org/officeDocument/2006/relationships/hyperlink" Target="https://github.com/tweag/smtlib-backends/" TargetMode="External"/><Relationship Id="rId6" Type="http://schemas.openxmlformats.org/officeDocument/2006/relationships/hyperlink" Target="https://github.com/costarastrology/websockets-prototype/blob/master/README.md" TargetMode="External"/><Relationship Id="rId7" Type="http://schemas.openxmlformats.org/officeDocument/2006/relationships/hyperlink" Target="https://github.com/facebook/Haxl/blob/main/readme.md" TargetMode="External"/><Relationship Id="rId8" Type="http://schemas.openxmlformats.org/officeDocument/2006/relationships/hyperlink" Target="https://github.com/github/semantic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 1904: Haskell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Higher-Order Patterns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functions in Haskell take one argument!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Partial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Eta reduction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Prefix/infix operators, operator sections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Lazy Evaluation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Main idea: Haskell does not evaluate function arguments until needed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Haskell, arguments are implicitly boxed up inside </a:t>
            </a:r>
            <a:r>
              <a:rPr i="1" lang="en"/>
              <a:t>thunks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Unpackaging and evaluating an argument to inspect it is called </a:t>
            </a:r>
            <a:r>
              <a:rPr i="1" lang="en"/>
              <a:t>forcing</a:t>
            </a:r>
            <a:r>
              <a:rPr lang="en"/>
              <a:t> it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Pattern matching drives evaluation!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alternative: </a:t>
            </a:r>
            <a:r>
              <a:rPr i="1" lang="en"/>
              <a:t>strict</a:t>
            </a:r>
            <a:r>
              <a:rPr i="1" lang="en"/>
              <a:t> evaluation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Pro: much more efficient, we can work with infinite data structures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Con: hard to reason about effects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Type Classes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Ad-hoc polymorphism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Overloading, like</a:t>
            </a:r>
            <a:r>
              <a:rPr lang="en">
                <a:solidFill>
                  <a:srgbClr val="0B5394"/>
                </a:solidFill>
              </a:rPr>
              <a:t> +</a:t>
            </a:r>
            <a:endParaRPr>
              <a:solidFill>
                <a:srgbClr val="0B539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behave differently for different 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not be defined for every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 via typeclasses!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1800"/>
              <a:t>Common typeclasses: Show, Eq, Ord, Num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Type Classes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class Eq a where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(==), (/=) :: a -&gt; a -&gt; Bool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x == y = not (x /= y)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x /= y =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not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(x == y)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instance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(Eq a) =&gt; Eq (List a) where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Nil   Nil = True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Cons x xs == Cons y ys = x == y &amp;&amp; xs == ys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_ == _ = False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&amp; Conventions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naming unused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extra parentheses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Capital letters for types (not type variables), lowercase letters for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xs</a:t>
            </a:r>
            <a:r>
              <a:rPr lang="en"/>
              <a:t>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ys</a:t>
            </a:r>
            <a:r>
              <a:rPr lang="en"/>
              <a:t>, etc. for lists,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xss</a:t>
            </a:r>
            <a:r>
              <a:rPr lang="en"/>
              <a:t>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yss</a:t>
            </a:r>
            <a:r>
              <a:rPr lang="en"/>
              <a:t>, etc. for lists of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a</a:t>
            </a:r>
            <a:r>
              <a:rPr lang="en"/>
              <a:t>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/>
              <a:t>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c</a:t>
            </a:r>
            <a:r>
              <a:rPr lang="en"/>
              <a:t>, etc. are conventionally used for types, other variables for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Exception: things like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b</a:t>
            </a:r>
            <a:r>
              <a:rPr lang="en" sz="1800"/>
              <a:t> for a boolean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Do not use the same variable for a type and a value of that type</a:t>
            </a:r>
            <a:br>
              <a:rPr lang="en" sz="1800"/>
            </a:br>
            <a:r>
              <a:rPr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	foo :: [a] -&gt; [a]</a:t>
            </a:r>
            <a:br>
              <a:rPr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	</a:t>
            </a:r>
            <a:r>
              <a:rPr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oo a = … </a:t>
            </a:r>
            <a:endParaRPr sz="1800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&amp; Conventions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variable shadowing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 x =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case x of</a:t>
            </a:r>
            <a:b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Foo x -&gt; x</a:t>
            </a:r>
            <a:b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Bar -&gt; x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Q: Do both branches return the same thing here?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&amp; Conventions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variable shadowing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x =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case x of</a:t>
            </a:r>
            <a:b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Foo x -&gt; x</a:t>
            </a:r>
            <a:b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Bar -&gt; x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Q: Do both branches return the same thing here?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A: No! In fact, this may not even type check.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&amp; Conventions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variable shadowing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=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case </a:t>
            </a:r>
            <a:r>
              <a:rPr b="1"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of</a:t>
            </a:r>
            <a:b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Foo </a:t>
            </a:r>
            <a:r>
              <a:rPr lang="en" sz="1800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-&gt; </a:t>
            </a:r>
            <a:r>
              <a:rPr lang="en" sz="1800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b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Bar -&gt; </a:t>
            </a:r>
            <a:r>
              <a:rPr b="1"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/>
              <a:t> </a:t>
            </a:r>
            <a:r>
              <a:rPr lang="en"/>
              <a:t>a</a:t>
            </a:r>
            <a:r>
              <a:rPr lang="en"/>
              <a:t>nd </a:t>
            </a:r>
            <a:r>
              <a:rPr b="1"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 </a:t>
            </a:r>
            <a:r>
              <a:rPr lang="en"/>
              <a:t>are different conceptual variables using the same symbol.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first branch returns </a:t>
            </a:r>
            <a:r>
              <a:rPr lang="en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/>
              <a:t>, i.e., the variable that is </a:t>
            </a:r>
            <a:r>
              <a:rPr i="1" lang="en"/>
              <a:t>bound</a:t>
            </a:r>
            <a:r>
              <a:rPr lang="en"/>
              <a:t> in the first pattern,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</a:t>
            </a:r>
            <a:r>
              <a:rPr lang="en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/>
              <a:t>.</a:t>
            </a:r>
            <a:br>
              <a:rPr lang="en"/>
            </a:br>
            <a:r>
              <a:rPr lang="en"/>
              <a:t>The second branch returns , i.e., the variable that is </a:t>
            </a:r>
            <a:r>
              <a:rPr i="1" lang="en"/>
              <a:t>bound</a:t>
            </a:r>
            <a:r>
              <a:rPr lang="en"/>
              <a:t> at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 </a:t>
            </a:r>
            <a:r>
              <a:rPr b="1"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&amp; Conventions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variable shadowing</a:t>
            </a:r>
            <a:endParaRPr/>
          </a:p>
        </p:txBody>
      </p:sp>
      <p:cxnSp>
        <p:nvCxnSpPr>
          <p:cNvPr id="158" name="Google Shape;158;p30"/>
          <p:cNvCxnSpPr/>
          <p:nvPr/>
        </p:nvCxnSpPr>
        <p:spPr>
          <a:xfrm flipH="1">
            <a:off x="2756688" y="2316700"/>
            <a:ext cx="1476000" cy="12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30"/>
          <p:cNvCxnSpPr/>
          <p:nvPr/>
        </p:nvCxnSpPr>
        <p:spPr>
          <a:xfrm>
            <a:off x="4232688" y="2316700"/>
            <a:ext cx="1476000" cy="12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30"/>
          <p:cNvSpPr txBox="1"/>
          <p:nvPr/>
        </p:nvSpPr>
        <p:spPr>
          <a:xfrm>
            <a:off x="4001400" y="1855000"/>
            <a:ext cx="5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</a:t>
            </a:r>
            <a:r>
              <a:rPr b="1"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b="1" sz="1800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2498200" y="3434375"/>
            <a:ext cx="5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sz="1800" u="sng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>
            <a:off x="5708700" y="3434375"/>
            <a:ext cx="5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b="1" sz="1800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3" name="Google Shape;163;p30"/>
          <p:cNvSpPr txBox="1"/>
          <p:nvPr/>
        </p:nvSpPr>
        <p:spPr>
          <a:xfrm rot="2360798">
            <a:off x="4792476" y="2445793"/>
            <a:ext cx="570653" cy="461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Bar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 rot="-2466419">
            <a:off x="2944041" y="2414910"/>
            <a:ext cx="92171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</a:t>
            </a:r>
            <a:r>
              <a:rPr lang="en" sz="1800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sz="1800" u="sng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1715250" y="1700925"/>
            <a:ext cx="5170800" cy="2616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Scope of</a:t>
            </a:r>
            <a:r>
              <a:rPr lang="en"/>
              <a:t> </a:t>
            </a:r>
            <a:r>
              <a:rPr b="1"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/>
              <a:t> </a:t>
            </a:r>
            <a:endParaRPr/>
          </a:p>
        </p:txBody>
      </p:sp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 &amp; Conventions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8520600" cy="4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variable shadowing</a:t>
            </a:r>
            <a:endParaRPr/>
          </a:p>
        </p:txBody>
      </p:sp>
      <p:cxnSp>
        <p:nvCxnSpPr>
          <p:cNvPr id="172" name="Google Shape;172;p31"/>
          <p:cNvCxnSpPr/>
          <p:nvPr/>
        </p:nvCxnSpPr>
        <p:spPr>
          <a:xfrm flipH="1">
            <a:off x="2756688" y="2316700"/>
            <a:ext cx="1476000" cy="12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1"/>
          <p:cNvCxnSpPr/>
          <p:nvPr/>
        </p:nvCxnSpPr>
        <p:spPr>
          <a:xfrm>
            <a:off x="4232688" y="2316700"/>
            <a:ext cx="1476000" cy="12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31"/>
          <p:cNvSpPr txBox="1"/>
          <p:nvPr/>
        </p:nvSpPr>
        <p:spPr>
          <a:xfrm>
            <a:off x="4001400" y="1855000"/>
            <a:ext cx="5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 </a:t>
            </a:r>
            <a:r>
              <a:rPr b="1"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b="1" sz="1800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2498200" y="3434375"/>
            <a:ext cx="5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sz="1800" u="sng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6" name="Google Shape;176;p31"/>
          <p:cNvSpPr txBox="1"/>
          <p:nvPr/>
        </p:nvSpPr>
        <p:spPr>
          <a:xfrm>
            <a:off x="5708700" y="3434375"/>
            <a:ext cx="57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b="1" sz="1800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7" name="Google Shape;177;p31"/>
          <p:cNvSpPr txBox="1"/>
          <p:nvPr/>
        </p:nvSpPr>
        <p:spPr>
          <a:xfrm rot="2360798">
            <a:off x="4792476" y="2445793"/>
            <a:ext cx="570653" cy="4617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Bar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8" name="Google Shape;178;p31"/>
          <p:cNvSpPr txBox="1"/>
          <p:nvPr/>
        </p:nvSpPr>
        <p:spPr>
          <a:xfrm rot="-2466419">
            <a:off x="2944041" y="2414910"/>
            <a:ext cx="921719" cy="46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</a:t>
            </a:r>
            <a:r>
              <a:rPr lang="en" sz="1800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endParaRPr sz="1800" u="sng">
              <a:solidFill>
                <a:srgbClr val="85200C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9" name="Google Shape;179;p31"/>
          <p:cNvSpPr/>
          <p:nvPr/>
        </p:nvSpPr>
        <p:spPr>
          <a:xfrm>
            <a:off x="1914475" y="3036050"/>
            <a:ext cx="1086600" cy="805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Scope of</a:t>
            </a:r>
            <a:r>
              <a:rPr lang="en"/>
              <a:t> </a:t>
            </a:r>
            <a:r>
              <a:rPr lang="en" sz="1800" u="sng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x</a:t>
            </a:r>
            <a:r>
              <a:rPr lang="en"/>
              <a:t> </a:t>
            </a:r>
            <a:endParaRPr/>
          </a:p>
        </p:txBody>
      </p:sp>
      <p:sp>
        <p:nvSpPr>
          <p:cNvPr id="180" name="Google Shape;180;p31"/>
          <p:cNvSpPr txBox="1"/>
          <p:nvPr/>
        </p:nvSpPr>
        <p:spPr>
          <a:xfrm>
            <a:off x="0" y="4453775"/>
            <a:ext cx="910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Usually, a symbol refers to the most recently bound variable in scope using that symbol.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HW6 due yesterday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homework this week (next one will be released March 20, due March 26)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class next week (spring break)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Software Engineering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Preferentially use pattern matching over if/then/else (and guards)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partial functions (e.g.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head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Think about argument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explicit recursion - use library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effectful and non-effectful code separate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We will see this more when we get to monads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data types to capture constraints on values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E.g., if an input number can never be negative,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Natural</a:t>
            </a:r>
            <a:r>
              <a:rPr lang="en" sz="1800"/>
              <a:t> may be better than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Int</a:t>
            </a:r>
            <a:endParaRPr i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Haskell is a functional language!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Good Software Engineering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code concise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Avoid redundant cases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Eta reduce, both top-level and with anonymous functions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simplify with function composition, fold, operator sections,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 functions small, generalize when possible, and reuse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Test, test,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your code!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Comments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Top-level type annotations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as if you will have to extend it a year from now</a:t>
            </a:r>
            <a:endParaRPr sz="18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oo :: [Int] -&gt; String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oo [ ] = …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oo (x : xs) = …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Different people have different styles, but this is often the preferred way to pattern match on an argument.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:: [Int] -&gt; String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[ ] = …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(0 : xs) =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(1 : xs) =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(x : xs) = …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nest pattern matches and pattern match on </a:t>
            </a:r>
            <a:r>
              <a:rPr i="1" lang="en"/>
              <a:t>literals</a:t>
            </a:r>
            <a:r>
              <a:rPr lang="en"/>
              <a:t>, i.e., concrete constant values like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0</a:t>
            </a:r>
            <a:r>
              <a:rPr lang="en"/>
              <a:t> and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/>
              <a:t>. This is usually preferred to using guards like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x == 0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:: [Int]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-&gt; String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[ ] = …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(x : xs) | x &lt; 0 =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(x : xs) = …</a:t>
            </a:r>
            <a:endParaRPr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Guards are good for cases when we want to restrict a case in a way that we cannot pattern match for, or where we want to match a whole set of related inputs,</a:t>
            </a:r>
            <a:br>
              <a:rPr lang="en"/>
            </a:br>
            <a:r>
              <a:rPr lang="en"/>
              <a:t>i</a:t>
            </a:r>
            <a:r>
              <a:rPr lang="en"/>
              <a:t>n this case, all nonempty inputs where the first element is negative.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</a:t>
            </a:r>
            <a:endParaRPr/>
          </a:p>
        </p:txBody>
      </p:sp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:: [Int] -&gt; String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xs = case filter (&lt;= 3) xs of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[] -&gt;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y : ys -&gt;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br>
              <a:rPr lang="en"/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case</a:t>
            </a:r>
            <a:r>
              <a:rPr lang="en"/>
              <a:t> is good for matching mid-function.</a:t>
            </a:r>
            <a:br>
              <a:rPr lang="en"/>
            </a:br>
            <a:r>
              <a:rPr lang="en"/>
              <a:t>Again, this is preferable to if/then/else </a:t>
            </a:r>
            <a:r>
              <a:rPr b="1" lang="en"/>
              <a:t>unless</a:t>
            </a:r>
            <a:r>
              <a:rPr b="1" i="1" lang="en"/>
              <a:t> </a:t>
            </a:r>
            <a:r>
              <a:rPr lang="en"/>
              <a:t>the condition is already a boolean.</a:t>
            </a:r>
            <a:br>
              <a:rPr lang="en"/>
            </a:br>
            <a:r>
              <a:rPr lang="en"/>
              <a:t>E.g., the above is preferable to 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if null (filter (&lt;= 3) xs)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then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else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 matching: common pitfall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:: [Int] -&gt; String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foo xs =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let </a:t>
            </a:r>
            <a:r>
              <a:rPr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= length xs in 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case filter (&lt;= 3) xs of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[] -&gt; …</a:t>
            </a:r>
            <a:b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		</a:t>
            </a:r>
            <a:r>
              <a:rPr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 : ys -&gt;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are not the same </a:t>
            </a:r>
            <a:r>
              <a:rPr lang="en">
                <a:solidFill>
                  <a:srgbClr val="85200C"/>
                </a:solidFill>
                <a:latin typeface="Inconsolata"/>
                <a:ea typeface="Inconsolata"/>
                <a:cs typeface="Inconsolata"/>
                <a:sym typeface="Inconsolata"/>
              </a:rPr>
              <a:t>y</a:t>
            </a:r>
            <a:r>
              <a:rPr lang="en"/>
              <a:t>! This is an instance of </a:t>
            </a:r>
            <a:r>
              <a:rPr i="1" lang="en"/>
              <a:t>variable shadowing</a:t>
            </a:r>
            <a:r>
              <a:rPr lang="en"/>
              <a:t>.</a:t>
            </a:r>
            <a:br>
              <a:rPr lang="en"/>
            </a:br>
            <a:r>
              <a:rPr lang="en"/>
              <a:t>We can match on </a:t>
            </a:r>
            <a:r>
              <a:rPr i="1" lang="en"/>
              <a:t>literals</a:t>
            </a:r>
            <a:r>
              <a:rPr lang="en"/>
              <a:t> (e.g.,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True</a:t>
            </a:r>
            <a:r>
              <a:rPr lang="en"/>
              <a:t>, </a:t>
            </a:r>
            <a:r>
              <a:rPr lang="en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0</a:t>
            </a:r>
            <a:r>
              <a:rPr lang="en"/>
              <a:t>), not previously-bound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Strengths &amp; Weaknesses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8520600" cy="38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Strengths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Excellent for parsing/compilers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Strong type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High-assurance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Strong type system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strong testing support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type-driven development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concurrency (see: software transactional memory)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Pure, functional code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for data analysis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Laziness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Strengths &amp; Weaknesses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Weaknesses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good for low-level systems code/embedded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Laziness can be confusing in the presence of some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 adoption than e.g. Java means less existing tooling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240" name="Google Shape;240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Learn You A Haskell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Beginning Haskell: A Project-Based Approach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Project-based textbook, includes material on the software ecosystem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What I Wish I Knew When Learning Haskell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Online, very detailed, includes logistics like package managers, etc.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CIS 5520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Final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Homeworks available online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Haskell Basics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language researchers wanted to study design of languages that are: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Statically typed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Along the way, key features emerged: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Monads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Higher-order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Algebraic data types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example Haskell repos</a:t>
            </a:r>
            <a:endParaRPr/>
          </a:p>
        </p:txBody>
      </p:sp>
      <p:sp>
        <p:nvSpPr>
          <p:cNvPr id="246" name="Google Shape;246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all public Tweag Haskell libraries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a Tweag web authentication library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a Tweag library for SMTLib backends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Costar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Haxl (Facebook)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Semantic (GitHub)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Parsec</a:t>
            </a:r>
            <a:r>
              <a:rPr lang="en"/>
              <a:t> - a Haskell parsing library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Haskell Basics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theme of Haskell: abstraction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repeated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 code in a way that conveys the logical ideas behind it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Code should look like math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Algebraic Data Types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make types out of </a:t>
            </a:r>
            <a:r>
              <a:rPr lang="en"/>
              <a:t>other</a:t>
            </a:r>
            <a:r>
              <a:rPr lang="en"/>
              <a:t> types!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types: we have one of each of the component types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</a:t>
            </a:r>
            <a:r>
              <a:rPr lang="en" sz="1800"/>
              <a:t>.g.,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p :: (a, b)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types: we have exactly one of the component types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e.g.,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data Temperature = Celsius Int | Fahrenheit Int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</a:t>
            </a:r>
            <a:r>
              <a:rPr lang="en" sz="1800"/>
              <a:t>.g.,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List a = Nil | Cons a (List a)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e.g.,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Shape = Point | Line Int | Rectangle Int Int 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Algebraic Data Types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</a:t>
            </a:r>
            <a:r>
              <a:rPr i="1" lang="en"/>
              <a:t>construct</a:t>
            </a:r>
            <a:r>
              <a:rPr lang="en"/>
              <a:t> an ADT with 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</a:t>
            </a:r>
            <a:r>
              <a:rPr i="1" lang="en"/>
              <a:t>destruct </a:t>
            </a:r>
            <a:r>
              <a:rPr lang="en"/>
              <a:t>ADTs with pattern matching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Haskell-style ADTs vs. Java-style classes/interfaces: the </a:t>
            </a:r>
            <a:r>
              <a:rPr i="1" lang="en"/>
              <a:t>expression problem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Haskell: it is easy to add a new function, hard to add a new constructor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Java: it is easy to add a new implementation, hard to add a new function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Polymorphism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symbol is </a:t>
            </a:r>
            <a:r>
              <a:rPr i="1" lang="en"/>
              <a:t>polymorphic</a:t>
            </a:r>
            <a:r>
              <a:rPr lang="en"/>
              <a:t> if it can have more than one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Parametric polymorphism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E.g., </a:t>
            </a:r>
            <a:r>
              <a:rPr lang="en" sz="1800">
                <a:solidFill>
                  <a:srgbClr val="0B5394"/>
                </a:solidFill>
                <a:latin typeface="Inconsolata"/>
                <a:ea typeface="Inconsolata"/>
                <a:cs typeface="Inconsolata"/>
                <a:sym typeface="Inconsolata"/>
              </a:rPr>
              <a:t>length :: [a] -&gt; Natural</a:t>
            </a:r>
            <a:endParaRPr sz="1800">
              <a:solidFill>
                <a:srgbClr val="0B5394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Ad-hoc polymorphism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Recursion Patterns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filter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</a:t>
            </a:r>
            <a:r>
              <a:rPr lang="en"/>
              <a:t>old(r)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learned so far: Higher-Order Patterns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Recall: functions in Haskell are </a:t>
            </a:r>
            <a:r>
              <a:rPr i="1" lang="en"/>
              <a:t>first-class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be passed around as inputs to other functions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be returned as outputs of other functions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function that takes in OR returns another function is called </a:t>
            </a:r>
            <a:r>
              <a:rPr i="1" lang="en"/>
              <a:t>higher-order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 composition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