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5"/>
  </p:handoutMasterIdLst>
  <p:sldIdLst>
    <p:sldId id="256" r:id="rId2"/>
    <p:sldId id="278" r:id="rId3"/>
    <p:sldId id="271" r:id="rId4"/>
    <p:sldId id="267" r:id="rId5"/>
    <p:sldId id="258" r:id="rId6"/>
    <p:sldId id="268" r:id="rId7"/>
    <p:sldId id="265" r:id="rId8"/>
    <p:sldId id="259" r:id="rId9"/>
    <p:sldId id="260" r:id="rId10"/>
    <p:sldId id="262" r:id="rId11"/>
    <p:sldId id="282" r:id="rId12"/>
    <p:sldId id="280" r:id="rId13"/>
    <p:sldId id="269" r:id="rId14"/>
    <p:sldId id="273" r:id="rId15"/>
    <p:sldId id="274" r:id="rId16"/>
    <p:sldId id="275" r:id="rId17"/>
    <p:sldId id="281" r:id="rId18"/>
    <p:sldId id="276" r:id="rId19"/>
    <p:sldId id="270" r:id="rId20"/>
    <p:sldId id="277" r:id="rId21"/>
    <p:sldId id="284" r:id="rId22"/>
    <p:sldId id="27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  <p:cmAuthor id="7" name="Microsoft Office User" initials="Office [7]" lastIdx="1" clrIdx="6">
    <p:extLst/>
  </p:cmAuthor>
  <p:cmAuthor id="8" name="Microsoft Office User" initials="Office [8]" lastIdx="1" clrIdx="7">
    <p:extLst/>
  </p:cmAuthor>
  <p:cmAuthor id="9" name="Microsoft Office User" initials="Office [9]" lastIdx="1" clrIdx="8">
    <p:extLst/>
  </p:cmAuthor>
  <p:cmAuthor id="10" name="Microsoft Office User" initials="Office [10]" lastIdx="1" clrIdx="9">
    <p:extLst/>
  </p:cmAuthor>
  <p:cmAuthor id="11" name="Microsoft Office User" initials="Office [11]" lastIdx="1" clrIdx="10">
    <p:extLst/>
  </p:cmAuthor>
  <p:cmAuthor id="12" name="Microsoft Office User" initials="Office [12]" lastIdx="1" clrIdx="11">
    <p:extLst/>
  </p:cmAuthor>
  <p:cmAuthor id="13" name="Microsoft Office User" initials="Office [13]" lastIdx="1" clrIdx="12">
    <p:extLst/>
  </p:cmAuthor>
  <p:cmAuthor id="14" name="Microsoft Office User" initials="Office [14]" lastIdx="1" clrIdx="13">
    <p:extLst/>
  </p:cmAuthor>
  <p:cmAuthor id="15" name="Microsoft Office User" initials="Office [15]" lastIdx="1" clrIdx="1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5683"/>
  </p:normalViewPr>
  <p:slideViewPr>
    <p:cSldViewPr snapToGrid="0" snapToObjects="1">
      <p:cViewPr varScale="1">
        <p:scale>
          <a:sx n="74" d="100"/>
          <a:sy n="74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B67EF-773F-46AA-A733-ED010D4A812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F7FFC-30ED-4366-963C-63A2C9285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2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65B8-EEB5-CB4D-BA93-4DDCFD2346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7BC-2983-EF42-BAAC-F1580C1C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2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65B8-EEB5-CB4D-BA93-4DDCFD2346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7BC-2983-EF42-BAAC-F1580C1C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65B8-EEB5-CB4D-BA93-4DDCFD2346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7BC-2983-EF42-BAAC-F1580C1C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65B8-EEB5-CB4D-BA93-4DDCFD2346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7BC-2983-EF42-BAAC-F1580C1C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6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65B8-EEB5-CB4D-BA93-4DDCFD2346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7BC-2983-EF42-BAAC-F1580C1C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65B8-EEB5-CB4D-BA93-4DDCFD2346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7BC-2983-EF42-BAAC-F1580C1C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8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65B8-EEB5-CB4D-BA93-4DDCFD2346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7BC-2983-EF42-BAAC-F1580C1C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65B8-EEB5-CB4D-BA93-4DDCFD2346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7BC-2983-EF42-BAAC-F1580C1C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4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65B8-EEB5-CB4D-BA93-4DDCFD2346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7BC-2983-EF42-BAAC-F1580C1C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0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65B8-EEB5-CB4D-BA93-4DDCFD2346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7BC-2983-EF42-BAAC-F1580C1C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65B8-EEB5-CB4D-BA93-4DDCFD2346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97BC-2983-EF42-BAAC-F1580C1C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65B8-EEB5-CB4D-BA93-4DDCFD23463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B97BC-2983-EF42-BAAC-F1580C1C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detroitmi.gov/Public-Safety/2015-Fire-Data/g7tj-vvtd" TargetMode="External"/><Relationship Id="rId2" Type="http://schemas.openxmlformats.org/officeDocument/2006/relationships/hyperlink" Target="https://data.detroitmi.gov/Public-Safety/2016-Fire-Data/7q9y-f8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detroitmi.gov/Public-Safety/DFD-Stations/v73y-bee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cgis.com/home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Data Scientist as an Expert Problem Solver: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Towards a How-to Manual</a:t>
            </a:r>
          </a:p>
          <a:p>
            <a:r>
              <a:rPr lang="en-US" dirty="0" smtClean="0"/>
              <a:t>Cassie DeWitt</a:t>
            </a:r>
          </a:p>
          <a:p>
            <a:r>
              <a:rPr lang="en-US" dirty="0" smtClean="0"/>
              <a:t>Donald Buckeye Lecture, Department of Mathematics and Statistics</a:t>
            </a:r>
            <a:r>
              <a:rPr lang="en-US" smtClean="0"/>
              <a:t>, </a:t>
            </a:r>
          </a:p>
          <a:p>
            <a:r>
              <a:rPr lang="en-US" smtClean="0"/>
              <a:t>Eastern </a:t>
            </a:r>
            <a:r>
              <a:rPr lang="en-US" dirty="0" smtClean="0"/>
              <a:t>Michigan University</a:t>
            </a:r>
          </a:p>
          <a:p>
            <a:r>
              <a:rPr lang="en-US" dirty="0" smtClean="0"/>
              <a:t>April 6, 2016</a:t>
            </a:r>
          </a:p>
        </p:txBody>
      </p:sp>
    </p:spTree>
    <p:extLst>
      <p:ext uri="{BB962C8B-B14F-4D97-AF65-F5344CB8AC3E}">
        <p14:creationId xmlns:p14="http://schemas.microsoft.com/office/powerpoint/2010/main" val="2817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Step 5</a:t>
            </a:r>
            <a:r>
              <a:rPr lang="en-US" dirty="0" smtClean="0"/>
              <a:t>: Attract Key Partners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Step 4 and Step 5 are in a different order</a:t>
            </a:r>
          </a:p>
          <a:p>
            <a:r>
              <a:rPr lang="en-US" dirty="0" smtClean="0"/>
              <a:t>Example from Building Fire Reduction project</a:t>
            </a:r>
          </a:p>
          <a:p>
            <a:r>
              <a:rPr lang="en-US" dirty="0" smtClean="0"/>
              <a:t>Illustrations of political considerations</a:t>
            </a:r>
          </a:p>
          <a:p>
            <a:r>
              <a:rPr lang="en-US" dirty="0" smtClean="0"/>
              <a:t>Commentary on ideal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8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Step 6</a:t>
            </a:r>
            <a:r>
              <a:rPr lang="en-US" dirty="0"/>
              <a:t>: Prototype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where the data scientist, DFD, and their partners “try it out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Dress </a:t>
            </a:r>
            <a:r>
              <a:rPr lang="en-US" dirty="0" smtClean="0"/>
              <a:t>rehearsal</a:t>
            </a:r>
          </a:p>
          <a:p>
            <a:endParaRPr lang="en-US" dirty="0"/>
          </a:p>
          <a:p>
            <a:r>
              <a:rPr lang="en-US" dirty="0" smtClean="0"/>
              <a:t>Must approach with flexibility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--It </a:t>
            </a:r>
            <a:r>
              <a:rPr lang="en-US" dirty="0"/>
              <a:t>will become clear what is </a:t>
            </a:r>
            <a:r>
              <a:rPr lang="en-US" dirty="0" err="1" smtClean="0"/>
              <a:t>pragamtic</a:t>
            </a:r>
            <a:r>
              <a:rPr lang="en-US" dirty="0" smtClean="0"/>
              <a:t> </a:t>
            </a:r>
            <a:r>
              <a:rPr lang="en-US" dirty="0"/>
              <a:t>and what is theoretical</a:t>
            </a:r>
          </a:p>
          <a:p>
            <a:pPr marL="0" indent="0">
              <a:buNone/>
            </a:pPr>
            <a:r>
              <a:rPr lang="en-US" dirty="0" smtClean="0"/>
              <a:t>   --In </a:t>
            </a:r>
            <a:r>
              <a:rPr lang="en-US" dirty="0"/>
              <a:t>practice, nothing runs smoothly</a:t>
            </a:r>
          </a:p>
          <a:p>
            <a:pPr marL="0" indent="0">
              <a:buNone/>
            </a:pPr>
            <a:r>
              <a:rPr lang="en-US" dirty="0" smtClean="0"/>
              <a:t>   --In </a:t>
            </a:r>
            <a:r>
              <a:rPr lang="en-US" dirty="0"/>
              <a:t>practice, not every obstacle can be anticipated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819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Lessons from Building Fire Reduction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Stick to the methodology</a:t>
            </a:r>
          </a:p>
          <a:p>
            <a:r>
              <a:rPr lang="en-US" dirty="0" smtClean="0"/>
              <a:t>Issues decision makers grapple with may pop up; integrate them-if possible-into the methodology</a:t>
            </a:r>
          </a:p>
          <a:p>
            <a:r>
              <a:rPr lang="en-US" dirty="0" smtClean="0"/>
              <a:t>Grab bits of buy-in along the way</a:t>
            </a:r>
          </a:p>
          <a:p>
            <a:r>
              <a:rPr lang="en-US" dirty="0" smtClean="0"/>
              <a:t>For the larger projects: focus on output of analysis in small bits. This will produce momentum and keep decision makers enticed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1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Step 1</a:t>
            </a:r>
            <a:r>
              <a:rPr lang="en-US" dirty="0" smtClean="0"/>
              <a:t>: Identify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Identification of issue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-Initially a project to reduce building fires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-Has now transitioned to included optimization of limited manpower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resources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-Optimization problem identified through discussion at one of the 	EFC’s weekly cabinet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Step 2</a:t>
            </a:r>
            <a:r>
              <a:rPr lang="en-US" dirty="0"/>
              <a:t>: </a:t>
            </a:r>
            <a:r>
              <a:rPr lang="en-US" dirty="0" smtClean="0"/>
              <a:t>Determine if problem </a:t>
            </a:r>
            <a:r>
              <a:rPr lang="en-US" dirty="0"/>
              <a:t>can incorporate analytics as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trip with Fire Marshal Turner demonstrated: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--Analysis could help highlight variables associated with fires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--These variables could be used in a model to weight variables most 	associated with fires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--This knowledge could be used to decrease building fires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--These variables could be used to calculate a risk score for each 	building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--Risk score could be used to prioritize building inspections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Step 3</a:t>
            </a:r>
            <a:r>
              <a:rPr lang="en-US" dirty="0" smtClean="0"/>
              <a:t>: Prioritization of Issues to be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Prioritization of building fire reduction over EMS runs and arson incidents </a:t>
            </a:r>
          </a:p>
          <a:p>
            <a:r>
              <a:rPr lang="en-US" dirty="0" smtClean="0"/>
              <a:t>Building Fire Reduction Project is a gateway to analysis of incendiary, suspicious, and undetermined events</a:t>
            </a:r>
          </a:p>
          <a:p>
            <a:r>
              <a:rPr lang="en-US" dirty="0" smtClean="0"/>
              <a:t>Analysis of medical runs is already occurring</a:t>
            </a:r>
          </a:p>
          <a:p>
            <a:r>
              <a:rPr lang="en-US" dirty="0" smtClean="0"/>
              <a:t>DFD is heading towards Community Risk Reduction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--Building Fire Reduction Project is first step at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Steps 4 &amp; 5</a:t>
            </a:r>
            <a:r>
              <a:rPr lang="en-US" dirty="0" smtClean="0"/>
              <a:t>: Development of Methodology and Attraction of Key Partners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fire reduction project: these two went hand in hand</a:t>
            </a:r>
          </a:p>
          <a:p>
            <a:r>
              <a:rPr lang="en-US" dirty="0" smtClean="0"/>
              <a:t>Order interchanged frequently</a:t>
            </a:r>
          </a:p>
          <a:p>
            <a:r>
              <a:rPr lang="en-US" dirty="0" smtClean="0"/>
              <a:t>Organic and started with dialogue on where analytical projects were headed</a:t>
            </a:r>
          </a:p>
          <a:p>
            <a:r>
              <a:rPr lang="en-US" dirty="0" smtClean="0"/>
              <a:t>Methodology created to demonstrate power of analytics and mapping</a:t>
            </a:r>
          </a:p>
          <a:p>
            <a:r>
              <a:rPr lang="en-US" dirty="0" smtClean="0"/>
              <a:t>General conception by Cassie DeWitt and Scott </a:t>
            </a:r>
            <a:r>
              <a:rPr lang="en-US" dirty="0" err="1" smtClean="0"/>
              <a:t>Oppmann</a:t>
            </a:r>
            <a:endParaRPr lang="en-US" dirty="0" smtClean="0"/>
          </a:p>
          <a:p>
            <a:r>
              <a:rPr lang="en-US" dirty="0" smtClean="0"/>
              <a:t>Scott Hayes (DoIT) and </a:t>
            </a:r>
            <a:r>
              <a:rPr lang="en-US" dirty="0" err="1" smtClean="0"/>
              <a:t>Garlin</a:t>
            </a:r>
            <a:r>
              <a:rPr lang="en-US" dirty="0" smtClean="0"/>
              <a:t> Gilchrest (DoIT) provided key insight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Illustration of Information Problem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Fire Station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fire and EMS runs trending?</a:t>
            </a:r>
          </a:p>
          <a:p>
            <a:r>
              <a:rPr lang="en-US" dirty="0" smtClean="0"/>
              <a:t>Where are the resources located?</a:t>
            </a:r>
          </a:p>
          <a:p>
            <a:r>
              <a:rPr lang="en-US" dirty="0" smtClean="0"/>
              <a:t>What does response time analysis tell us?</a:t>
            </a:r>
          </a:p>
          <a:p>
            <a:r>
              <a:rPr lang="en-US" dirty="0" smtClean="0"/>
              <a:t>What is going on with population movement? </a:t>
            </a:r>
          </a:p>
          <a:p>
            <a:r>
              <a:rPr lang="en-US" dirty="0" smtClean="0"/>
              <a:t>How can data and spatial analysis help DFD wisely allocate/reallocate resources? </a:t>
            </a:r>
          </a:p>
        </p:txBody>
      </p:sp>
    </p:spTree>
    <p:extLst>
      <p:ext uri="{BB962C8B-B14F-4D97-AF65-F5344CB8AC3E}">
        <p14:creationId xmlns:p14="http://schemas.microsoft.com/office/powerpoint/2010/main" val="310187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Prototype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no perfect moment to begin</a:t>
            </a:r>
          </a:p>
          <a:p>
            <a:r>
              <a:rPr lang="en-US" dirty="0" smtClean="0"/>
              <a:t>Ramped up</a:t>
            </a:r>
          </a:p>
          <a:p>
            <a:r>
              <a:rPr lang="en-US" dirty="0" smtClean="0"/>
              <a:t>Currently figuring out some data collection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18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Projects that Highlight Data Quality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2016 Open Fire Data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2015 Open Fire Data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DFD Fire Stations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34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field of urban data science</a:t>
            </a:r>
          </a:p>
          <a:p>
            <a:r>
              <a:rPr lang="en-US" dirty="0" smtClean="0"/>
              <a:t>Origin of knowledge base</a:t>
            </a:r>
          </a:p>
          <a:p>
            <a:r>
              <a:rPr lang="en-US" dirty="0" smtClean="0"/>
              <a:t>Three categories of projects</a:t>
            </a:r>
          </a:p>
          <a:p>
            <a:r>
              <a:rPr lang="en-US" dirty="0" smtClean="0"/>
              <a:t>Discussion of three projects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89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Found along the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political savvy-ness </a:t>
            </a:r>
          </a:p>
          <a:p>
            <a:r>
              <a:rPr lang="en-US" dirty="0" smtClean="0"/>
              <a:t>Analytics and data-in-general must be used</a:t>
            </a:r>
          </a:p>
          <a:p>
            <a:r>
              <a:rPr lang="en-US" dirty="0" smtClean="0"/>
              <a:t>Cities have limited resources—optimization is key</a:t>
            </a:r>
          </a:p>
          <a:p>
            <a:r>
              <a:rPr lang="en-US" dirty="0" smtClean="0"/>
              <a:t>End goal should always be for data, analytics, and information to be used</a:t>
            </a:r>
          </a:p>
          <a:p>
            <a:r>
              <a:rPr lang="en-US" dirty="0" smtClean="0"/>
              <a:t>Data comes with politics but that is ok</a:t>
            </a:r>
          </a:p>
          <a:p>
            <a:r>
              <a:rPr lang="en-US" dirty="0" smtClean="0"/>
              <a:t>A good data team is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26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Resources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ArcGIS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5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Typologies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--</a:t>
            </a:r>
            <a:r>
              <a:rPr lang="en-US" dirty="0" smtClean="0">
                <a:solidFill>
                  <a:srgbClr val="0070C0"/>
                </a:solidFill>
              </a:rPr>
              <a:t>Analytical Products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--</a:t>
            </a:r>
            <a:r>
              <a:rPr lang="en-US" dirty="0" smtClean="0">
                <a:solidFill>
                  <a:srgbClr val="0070C0"/>
                </a:solidFill>
              </a:rPr>
              <a:t>Production of Analysis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--</a:t>
            </a:r>
            <a:r>
              <a:rPr lang="en-US" dirty="0" smtClean="0">
                <a:solidFill>
                  <a:srgbClr val="0070C0"/>
                </a:solidFill>
              </a:rPr>
              <a:t>Open Data Portal</a:t>
            </a:r>
          </a:p>
          <a:p>
            <a:r>
              <a:rPr lang="en-US" dirty="0" smtClean="0"/>
              <a:t>Three main projects</a:t>
            </a:r>
          </a:p>
          <a:p>
            <a:pPr marL="0" indent="0">
              <a:buNone/>
            </a:pPr>
            <a:r>
              <a:rPr lang="en-US" dirty="0" smtClean="0"/>
              <a:t>   --</a:t>
            </a:r>
            <a:r>
              <a:rPr lang="en-US" dirty="0" smtClean="0">
                <a:solidFill>
                  <a:srgbClr val="0070C0"/>
                </a:solidFill>
              </a:rPr>
              <a:t>Building Fire Reduction Project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--</a:t>
            </a:r>
            <a:r>
              <a:rPr lang="en-US" dirty="0" smtClean="0">
                <a:solidFill>
                  <a:srgbClr val="0070C0"/>
                </a:solidFill>
              </a:rPr>
              <a:t>Fire Station Analysis/Resource Optimization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--</a:t>
            </a:r>
            <a:r>
              <a:rPr lang="en-US" dirty="0" smtClean="0">
                <a:solidFill>
                  <a:srgbClr val="0070C0"/>
                </a:solidFill>
              </a:rPr>
              <a:t>Data Quality Control/Open Data Portal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Discussion &amp; 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err="1" smtClean="0"/>
              <a:t>CassieDeWitt@gmail.com</a:t>
            </a:r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6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Categories of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Analytical Products </a:t>
            </a:r>
            <a:r>
              <a:rPr lang="en-US" dirty="0" smtClean="0"/>
              <a:t>as Direct Problem Solver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Production of Analysis </a:t>
            </a:r>
            <a:r>
              <a:rPr lang="en-US" dirty="0" smtClean="0"/>
              <a:t>as Indirect Problem Solver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Analysis of Data Quality </a:t>
            </a:r>
            <a:r>
              <a:rPr lang="en-US" dirty="0" smtClean="0"/>
              <a:t>as Direct Problem Solver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Life Cycle of Analytical Project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96240"/>
              </p:ext>
            </p:extLst>
          </p:nvPr>
        </p:nvGraphicFramePr>
        <p:xfrm>
          <a:off x="4467225" y="1825625"/>
          <a:ext cx="325755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Document" r:id="rId4" imgW="6159500" imgH="8229600" progId="Word.Document.12">
                  <p:embed/>
                </p:oleObj>
              </mc:Choice>
              <mc:Fallback>
                <p:oleObj name="Document" r:id="rId4" imgW="6159500" imgH="822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7225" y="1825625"/>
                        <a:ext cx="325755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0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Step 1</a:t>
            </a:r>
            <a:r>
              <a:rPr lang="en-US" dirty="0" smtClean="0"/>
              <a:t>:  Identify the 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ctively listen to problems in meetings</a:t>
            </a:r>
          </a:p>
          <a:p>
            <a:r>
              <a:rPr lang="en-US" dirty="0" smtClean="0"/>
              <a:t>Participate in one-on-one conversations with decision makers</a:t>
            </a:r>
          </a:p>
          <a:p>
            <a:r>
              <a:rPr lang="en-US" dirty="0" smtClean="0"/>
              <a:t>Participate in one-on-one conversations with other departments on issues that integrate Detroit Fire Department</a:t>
            </a:r>
          </a:p>
          <a:p>
            <a:r>
              <a:rPr lang="en-US" dirty="0" smtClean="0"/>
              <a:t>Anticipate problems that will have to be solved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--Resource allocation challenges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--Problems that grab resident attention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200" i="1" dirty="0" smtClean="0"/>
          </a:p>
          <a:p>
            <a:pPr marL="0" indent="0">
              <a:buNone/>
            </a:pPr>
            <a:r>
              <a:rPr lang="en-US" sz="2200" i="1" dirty="0" smtClean="0"/>
              <a:t>Credit: Here I reference Michael Flowers’s many teachings on the importance of problem identification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25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Important Question to Consider in </a:t>
            </a:r>
            <a:r>
              <a:rPr lang="en-US" dirty="0" smtClean="0">
                <a:solidFill>
                  <a:srgbClr val="0070C0"/>
                </a:solidFill>
              </a:rPr>
              <a:t>Step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be done with the data? </a:t>
            </a:r>
          </a:p>
          <a:p>
            <a:r>
              <a:rPr lang="en-US" dirty="0" smtClean="0"/>
              <a:t>I repeat: what will be done with the data?</a:t>
            </a:r>
          </a:p>
          <a:p>
            <a:r>
              <a:rPr lang="en-US" dirty="0" smtClean="0"/>
              <a:t>And again: what will be done with the data?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000" i="1" dirty="0" smtClean="0"/>
              <a:t>Credit: Here I pull from the lessons Scott Hayes </a:t>
            </a:r>
            <a:r>
              <a:rPr lang="en-US" sz="2000" i="1" dirty="0"/>
              <a:t>(</a:t>
            </a:r>
            <a:r>
              <a:rPr lang="en-US" sz="2000" i="1" dirty="0" smtClean="0"/>
              <a:t>City of Detroit) installed in my education as an urban data scientist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Step 2</a:t>
            </a:r>
            <a:r>
              <a:rPr lang="en-US" dirty="0" smtClean="0"/>
              <a:t>: Decide if problem can incorporate analytics as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types of problems that can bring analytics to bear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A. </a:t>
            </a:r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nformation problem</a:t>
            </a:r>
            <a:r>
              <a:rPr lang="en-US" dirty="0" smtClean="0"/>
              <a:t>—decision maker needs data 	visualized/presented to understand the situation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B. </a:t>
            </a:r>
            <a:r>
              <a:rPr lang="en-US" dirty="0" smtClean="0">
                <a:solidFill>
                  <a:srgbClr val="0070C0"/>
                </a:solidFill>
              </a:rPr>
              <a:t>Decision problem-</a:t>
            </a:r>
            <a:r>
              <a:rPr lang="en-US" dirty="0" smtClean="0"/>
              <a:t>-data needs to be analyzed and presented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   </a:t>
            </a:r>
          </a:p>
          <a:p>
            <a:pPr marL="0" indent="0">
              <a:buNone/>
            </a:pPr>
            <a:r>
              <a:rPr lang="en-US" dirty="0" smtClean="0"/>
              <a:t>        	decision maker so they can solve the problem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C. </a:t>
            </a:r>
            <a:r>
              <a:rPr lang="en-US" dirty="0" smtClean="0">
                <a:solidFill>
                  <a:srgbClr val="0070C0"/>
                </a:solidFill>
              </a:rPr>
              <a:t>Solution problem-</a:t>
            </a:r>
            <a:r>
              <a:rPr lang="en-US" dirty="0" smtClean="0"/>
              <a:t>-problem needs a solution through creative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	thinking and drawing upon an intersection of different </a:t>
            </a:r>
            <a:r>
              <a:rPr lang="en-US" dirty="0"/>
              <a:t> </a:t>
            </a:r>
            <a:r>
              <a:rPr lang="en-US" dirty="0" smtClean="0"/>
              <a:t> 	departments, technology, data analysis, and 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Step 3</a:t>
            </a:r>
            <a:r>
              <a:rPr lang="en-US" dirty="0" smtClean="0"/>
              <a:t>: Prioritize Issues that need to be solved to get from Point A to Point B (or DFD’s vision)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issues are triaged, some issues are put to the side, and some are worked on</a:t>
            </a:r>
          </a:p>
          <a:p>
            <a:r>
              <a:rPr lang="en-US" dirty="0" smtClean="0"/>
              <a:t>Issues I have prioritized are building fires, resource optimization, metric automation, and the open data portal</a:t>
            </a:r>
          </a:p>
          <a:p>
            <a:r>
              <a:rPr lang="en-US" dirty="0" smtClean="0"/>
              <a:t>Issues I have delayed are arson analytics, EMS analytics, and training analytics</a:t>
            </a:r>
          </a:p>
          <a:p>
            <a:r>
              <a:rPr lang="en-US" dirty="0" smtClean="0"/>
              <a:t>There are no issues that I have permanently put to the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Step 4</a:t>
            </a:r>
            <a:r>
              <a:rPr lang="en-US" dirty="0" smtClean="0"/>
              <a:t>: Develop Methodology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363694"/>
              </p:ext>
            </p:extLst>
          </p:nvPr>
        </p:nvGraphicFramePr>
        <p:xfrm>
          <a:off x="4464050" y="1825625"/>
          <a:ext cx="32639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cument" r:id="rId4" imgW="6172200" imgH="8229600" progId="Word.Document.12">
                  <p:embed/>
                </p:oleObj>
              </mc:Choice>
              <mc:Fallback>
                <p:oleObj name="Document" r:id="rId4" imgW="6172200" imgH="822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4050" y="1825625"/>
                        <a:ext cx="3263900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8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4702</TotalTime>
  <Words>868</Words>
  <Application>Microsoft Office PowerPoint</Application>
  <PresentationFormat>Widescreen</PresentationFormat>
  <Paragraphs>132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Document</vt:lpstr>
      <vt:lpstr>The Data Scientist as an Expert Problem Solver:</vt:lpstr>
      <vt:lpstr>Introduction</vt:lpstr>
      <vt:lpstr>Three Categories of Projects</vt:lpstr>
      <vt:lpstr>Life Cycle of Analytical Project</vt:lpstr>
      <vt:lpstr>Step 1:  Identify the  Problem</vt:lpstr>
      <vt:lpstr>Important Question to Consider in Step 1</vt:lpstr>
      <vt:lpstr>Step 2: Decide if problem can incorporate analytics as a solution</vt:lpstr>
      <vt:lpstr>Step 3: Prioritize Issues that need to be solved to get from Point A to Point B (or DFD’s vision)</vt:lpstr>
      <vt:lpstr>Step 4: Develop Methodology</vt:lpstr>
      <vt:lpstr>Step 5: Attract Key Partners</vt:lpstr>
      <vt:lpstr>Step 6: Prototype Implementation</vt:lpstr>
      <vt:lpstr>Lessons from Building Fire Reduction Project</vt:lpstr>
      <vt:lpstr>Step 1: Identify Problem</vt:lpstr>
      <vt:lpstr>Step 2: Determine if problem can incorporate analytics as a solution</vt:lpstr>
      <vt:lpstr>Step 3: Prioritization of Issues to be Solved</vt:lpstr>
      <vt:lpstr>Steps 4 &amp; 5: Development of Methodology and Attraction of Key Partners</vt:lpstr>
      <vt:lpstr>Illustration of Information Problem:  Fire Station Analysis</vt:lpstr>
      <vt:lpstr>Prototype Implementation</vt:lpstr>
      <vt:lpstr>Projects that Highlight Data Quality Issues</vt:lpstr>
      <vt:lpstr>Found along the way</vt:lpstr>
      <vt:lpstr>Additional Resources Used</vt:lpstr>
      <vt:lpstr>Conclusion</vt:lpstr>
      <vt:lpstr>Discussion &amp; Contact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Scientist as an Expert Problem Solver:</dc:title>
  <dc:creator>Microsoft Office User</dc:creator>
  <cp:lastModifiedBy>Cassie Dewitt</cp:lastModifiedBy>
  <cp:revision>58</cp:revision>
  <cp:lastPrinted>2016-04-06T17:11:14Z</cp:lastPrinted>
  <dcterms:created xsi:type="dcterms:W3CDTF">2016-03-20T14:45:16Z</dcterms:created>
  <dcterms:modified xsi:type="dcterms:W3CDTF">2016-04-07T22:16:46Z</dcterms:modified>
</cp:coreProperties>
</file>