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97" r:id="rId3"/>
    <p:sldId id="323" r:id="rId4"/>
    <p:sldId id="258" r:id="rId5"/>
    <p:sldId id="267" r:id="rId6"/>
    <p:sldId id="330" r:id="rId7"/>
    <p:sldId id="266" r:id="rId8"/>
    <p:sldId id="321" r:id="rId9"/>
    <p:sldId id="322" r:id="rId10"/>
    <p:sldId id="274" r:id="rId11"/>
    <p:sldId id="288" r:id="rId12"/>
    <p:sldId id="296" r:id="rId13"/>
    <p:sldId id="333" r:id="rId14"/>
    <p:sldId id="332" r:id="rId15"/>
    <p:sldId id="324" r:id="rId16"/>
    <p:sldId id="325" r:id="rId17"/>
    <p:sldId id="326" r:id="rId18"/>
    <p:sldId id="312" r:id="rId19"/>
    <p:sldId id="327" r:id="rId20"/>
    <p:sldId id="328" r:id="rId21"/>
    <p:sldId id="313" r:id="rId22"/>
    <p:sldId id="314" r:id="rId23"/>
    <p:sldId id="315" r:id="rId24"/>
    <p:sldId id="316" r:id="rId25"/>
    <p:sldId id="317" r:id="rId26"/>
    <p:sldId id="329" r:id="rId27"/>
    <p:sldId id="319" r:id="rId28"/>
    <p:sldId id="320" r:id="rId29"/>
    <p:sldId id="299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625"/>
  </p:normalViewPr>
  <p:slideViewPr>
    <p:cSldViewPr snapToGrid="0" snapToObjects="1">
      <p:cViewPr varScale="1">
        <p:scale>
          <a:sx n="103" d="100"/>
          <a:sy n="103" d="100"/>
        </p:scale>
        <p:origin x="8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Sheet1!$A$2:$A$52</c:f>
              <c:numCache>
                <c:formatCode>d\-mmm</c:formatCode>
                <c:ptCount val="51"/>
                <c:pt idx="0">
                  <c:v>42379</c:v>
                </c:pt>
                <c:pt idx="1">
                  <c:v>42386</c:v>
                </c:pt>
                <c:pt idx="2">
                  <c:v>42393</c:v>
                </c:pt>
                <c:pt idx="3">
                  <c:v>42400</c:v>
                </c:pt>
                <c:pt idx="4">
                  <c:v>42407</c:v>
                </c:pt>
                <c:pt idx="5">
                  <c:v>42414</c:v>
                </c:pt>
                <c:pt idx="6">
                  <c:v>42421</c:v>
                </c:pt>
                <c:pt idx="7">
                  <c:v>42428</c:v>
                </c:pt>
                <c:pt idx="8">
                  <c:v>42436</c:v>
                </c:pt>
                <c:pt idx="9">
                  <c:v>42443</c:v>
                </c:pt>
                <c:pt idx="10">
                  <c:v>42450</c:v>
                </c:pt>
                <c:pt idx="11">
                  <c:v>42457</c:v>
                </c:pt>
                <c:pt idx="12">
                  <c:v>42464</c:v>
                </c:pt>
                <c:pt idx="13">
                  <c:v>42471</c:v>
                </c:pt>
                <c:pt idx="14">
                  <c:v>42478</c:v>
                </c:pt>
                <c:pt idx="15">
                  <c:v>42485</c:v>
                </c:pt>
                <c:pt idx="16">
                  <c:v>42492</c:v>
                </c:pt>
                <c:pt idx="17">
                  <c:v>42499</c:v>
                </c:pt>
                <c:pt idx="18">
                  <c:v>42506</c:v>
                </c:pt>
                <c:pt idx="19">
                  <c:v>42513</c:v>
                </c:pt>
                <c:pt idx="20">
                  <c:v>42520</c:v>
                </c:pt>
                <c:pt idx="21">
                  <c:v>42527</c:v>
                </c:pt>
                <c:pt idx="22">
                  <c:v>42534</c:v>
                </c:pt>
                <c:pt idx="23">
                  <c:v>42541</c:v>
                </c:pt>
                <c:pt idx="24">
                  <c:v>42548</c:v>
                </c:pt>
                <c:pt idx="25">
                  <c:v>42555</c:v>
                </c:pt>
                <c:pt idx="26">
                  <c:v>42562</c:v>
                </c:pt>
                <c:pt idx="27">
                  <c:v>42569</c:v>
                </c:pt>
                <c:pt idx="28">
                  <c:v>42576</c:v>
                </c:pt>
                <c:pt idx="29">
                  <c:v>42583</c:v>
                </c:pt>
                <c:pt idx="30">
                  <c:v>42590</c:v>
                </c:pt>
                <c:pt idx="31">
                  <c:v>42597</c:v>
                </c:pt>
                <c:pt idx="32">
                  <c:v>42604</c:v>
                </c:pt>
                <c:pt idx="33">
                  <c:v>42611</c:v>
                </c:pt>
                <c:pt idx="34">
                  <c:v>42618</c:v>
                </c:pt>
                <c:pt idx="35">
                  <c:v>42625</c:v>
                </c:pt>
                <c:pt idx="36">
                  <c:v>42632</c:v>
                </c:pt>
                <c:pt idx="37">
                  <c:v>42639</c:v>
                </c:pt>
                <c:pt idx="38">
                  <c:v>42646</c:v>
                </c:pt>
                <c:pt idx="39">
                  <c:v>42653</c:v>
                </c:pt>
                <c:pt idx="40">
                  <c:v>42660</c:v>
                </c:pt>
                <c:pt idx="41">
                  <c:v>42667</c:v>
                </c:pt>
                <c:pt idx="42">
                  <c:v>42674</c:v>
                </c:pt>
                <c:pt idx="43">
                  <c:v>42681</c:v>
                </c:pt>
                <c:pt idx="44">
                  <c:v>42688</c:v>
                </c:pt>
                <c:pt idx="45">
                  <c:v>42695</c:v>
                </c:pt>
                <c:pt idx="46">
                  <c:v>42702</c:v>
                </c:pt>
                <c:pt idx="47">
                  <c:v>42709</c:v>
                </c:pt>
                <c:pt idx="48">
                  <c:v>42716</c:v>
                </c:pt>
                <c:pt idx="49">
                  <c:v>42723</c:v>
                </c:pt>
                <c:pt idx="50">
                  <c:v>42730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23</c:v>
                </c:pt>
                <c:pt idx="1">
                  <c:v>32</c:v>
                </c:pt>
                <c:pt idx="2">
                  <c:v>35</c:v>
                </c:pt>
                <c:pt idx="3">
                  <c:v>29</c:v>
                </c:pt>
                <c:pt idx="4">
                  <c:v>20</c:v>
                </c:pt>
                <c:pt idx="5">
                  <c:v>27</c:v>
                </c:pt>
                <c:pt idx="6">
                  <c:v>31</c:v>
                </c:pt>
                <c:pt idx="7">
                  <c:v>30</c:v>
                </c:pt>
                <c:pt idx="8">
                  <c:v>30</c:v>
                </c:pt>
                <c:pt idx="9">
                  <c:v>27</c:v>
                </c:pt>
                <c:pt idx="10">
                  <c:v>18</c:v>
                </c:pt>
                <c:pt idx="11">
                  <c:v>24</c:v>
                </c:pt>
                <c:pt idx="12">
                  <c:v>29</c:v>
                </c:pt>
                <c:pt idx="13">
                  <c:v>26</c:v>
                </c:pt>
                <c:pt idx="14">
                  <c:v>23</c:v>
                </c:pt>
                <c:pt idx="15">
                  <c:v>32</c:v>
                </c:pt>
                <c:pt idx="16">
                  <c:v>42</c:v>
                </c:pt>
                <c:pt idx="17">
                  <c:v>27</c:v>
                </c:pt>
                <c:pt idx="18">
                  <c:v>37</c:v>
                </c:pt>
                <c:pt idx="19">
                  <c:v>29</c:v>
                </c:pt>
                <c:pt idx="20">
                  <c:v>32</c:v>
                </c:pt>
                <c:pt idx="21">
                  <c:v>32</c:v>
                </c:pt>
                <c:pt idx="22">
                  <c:v>29</c:v>
                </c:pt>
                <c:pt idx="23">
                  <c:v>31</c:v>
                </c:pt>
                <c:pt idx="24">
                  <c:v>31</c:v>
                </c:pt>
                <c:pt idx="25">
                  <c:v>38</c:v>
                </c:pt>
                <c:pt idx="26">
                  <c:v>33</c:v>
                </c:pt>
                <c:pt idx="27">
                  <c:v>31</c:v>
                </c:pt>
                <c:pt idx="28">
                  <c:v>34</c:v>
                </c:pt>
                <c:pt idx="29">
                  <c:v>32</c:v>
                </c:pt>
                <c:pt idx="30">
                  <c:v>36</c:v>
                </c:pt>
                <c:pt idx="31">
                  <c:v>37</c:v>
                </c:pt>
                <c:pt idx="32">
                  <c:v>42</c:v>
                </c:pt>
                <c:pt idx="33">
                  <c:v>36</c:v>
                </c:pt>
                <c:pt idx="34">
                  <c:v>30</c:v>
                </c:pt>
                <c:pt idx="35">
                  <c:v>30</c:v>
                </c:pt>
                <c:pt idx="36">
                  <c:v>34</c:v>
                </c:pt>
                <c:pt idx="37">
                  <c:v>46</c:v>
                </c:pt>
                <c:pt idx="38">
                  <c:v>33</c:v>
                </c:pt>
                <c:pt idx="39">
                  <c:v>43</c:v>
                </c:pt>
                <c:pt idx="40">
                  <c:v>21</c:v>
                </c:pt>
                <c:pt idx="41">
                  <c:v>35</c:v>
                </c:pt>
                <c:pt idx="42">
                  <c:v>20</c:v>
                </c:pt>
                <c:pt idx="43">
                  <c:v>30</c:v>
                </c:pt>
                <c:pt idx="44">
                  <c:v>27</c:v>
                </c:pt>
                <c:pt idx="45">
                  <c:v>33</c:v>
                </c:pt>
                <c:pt idx="46">
                  <c:v>33</c:v>
                </c:pt>
                <c:pt idx="47">
                  <c:v>26</c:v>
                </c:pt>
                <c:pt idx="48">
                  <c:v>38</c:v>
                </c:pt>
                <c:pt idx="49">
                  <c:v>33</c:v>
                </c:pt>
                <c:pt idx="5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B1-5445-9732-D6B6EF60A4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Sheet1!$A$2:$A$52</c:f>
              <c:numCache>
                <c:formatCode>d\-mmm</c:formatCode>
                <c:ptCount val="51"/>
                <c:pt idx="0">
                  <c:v>42379</c:v>
                </c:pt>
                <c:pt idx="1">
                  <c:v>42386</c:v>
                </c:pt>
                <c:pt idx="2">
                  <c:v>42393</c:v>
                </c:pt>
                <c:pt idx="3">
                  <c:v>42400</c:v>
                </c:pt>
                <c:pt idx="4">
                  <c:v>42407</c:v>
                </c:pt>
                <c:pt idx="5">
                  <c:v>42414</c:v>
                </c:pt>
                <c:pt idx="6">
                  <c:v>42421</c:v>
                </c:pt>
                <c:pt idx="7">
                  <c:v>42428</c:v>
                </c:pt>
                <c:pt idx="8">
                  <c:v>42436</c:v>
                </c:pt>
                <c:pt idx="9">
                  <c:v>42443</c:v>
                </c:pt>
                <c:pt idx="10">
                  <c:v>42450</c:v>
                </c:pt>
                <c:pt idx="11">
                  <c:v>42457</c:v>
                </c:pt>
                <c:pt idx="12">
                  <c:v>42464</c:v>
                </c:pt>
                <c:pt idx="13">
                  <c:v>42471</c:v>
                </c:pt>
                <c:pt idx="14">
                  <c:v>42478</c:v>
                </c:pt>
                <c:pt idx="15">
                  <c:v>42485</c:v>
                </c:pt>
                <c:pt idx="16">
                  <c:v>42492</c:v>
                </c:pt>
                <c:pt idx="17">
                  <c:v>42499</c:v>
                </c:pt>
                <c:pt idx="18">
                  <c:v>42506</c:v>
                </c:pt>
                <c:pt idx="19">
                  <c:v>42513</c:v>
                </c:pt>
                <c:pt idx="20">
                  <c:v>42520</c:v>
                </c:pt>
                <c:pt idx="21">
                  <c:v>42527</c:v>
                </c:pt>
                <c:pt idx="22">
                  <c:v>42534</c:v>
                </c:pt>
                <c:pt idx="23">
                  <c:v>42541</c:v>
                </c:pt>
                <c:pt idx="24">
                  <c:v>42548</c:v>
                </c:pt>
                <c:pt idx="25">
                  <c:v>42555</c:v>
                </c:pt>
                <c:pt idx="26">
                  <c:v>42562</c:v>
                </c:pt>
                <c:pt idx="27">
                  <c:v>42569</c:v>
                </c:pt>
                <c:pt idx="28">
                  <c:v>42576</c:v>
                </c:pt>
                <c:pt idx="29">
                  <c:v>42583</c:v>
                </c:pt>
                <c:pt idx="30">
                  <c:v>42590</c:v>
                </c:pt>
                <c:pt idx="31">
                  <c:v>42597</c:v>
                </c:pt>
                <c:pt idx="32">
                  <c:v>42604</c:v>
                </c:pt>
                <c:pt idx="33">
                  <c:v>42611</c:v>
                </c:pt>
                <c:pt idx="34">
                  <c:v>42618</c:v>
                </c:pt>
                <c:pt idx="35">
                  <c:v>42625</c:v>
                </c:pt>
                <c:pt idx="36">
                  <c:v>42632</c:v>
                </c:pt>
                <c:pt idx="37">
                  <c:v>42639</c:v>
                </c:pt>
                <c:pt idx="38">
                  <c:v>42646</c:v>
                </c:pt>
                <c:pt idx="39">
                  <c:v>42653</c:v>
                </c:pt>
                <c:pt idx="40">
                  <c:v>42660</c:v>
                </c:pt>
                <c:pt idx="41">
                  <c:v>42667</c:v>
                </c:pt>
                <c:pt idx="42">
                  <c:v>42674</c:v>
                </c:pt>
                <c:pt idx="43">
                  <c:v>42681</c:v>
                </c:pt>
                <c:pt idx="44">
                  <c:v>42688</c:v>
                </c:pt>
                <c:pt idx="45">
                  <c:v>42695</c:v>
                </c:pt>
                <c:pt idx="46">
                  <c:v>42702</c:v>
                </c:pt>
                <c:pt idx="47">
                  <c:v>42709</c:v>
                </c:pt>
                <c:pt idx="48">
                  <c:v>42716</c:v>
                </c:pt>
                <c:pt idx="49">
                  <c:v>42723</c:v>
                </c:pt>
                <c:pt idx="50">
                  <c:v>42730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21</c:v>
                </c:pt>
                <c:pt idx="1">
                  <c:v>18</c:v>
                </c:pt>
                <c:pt idx="2">
                  <c:v>17</c:v>
                </c:pt>
                <c:pt idx="3">
                  <c:v>22</c:v>
                </c:pt>
                <c:pt idx="4">
                  <c:v>11</c:v>
                </c:pt>
                <c:pt idx="5">
                  <c:v>13</c:v>
                </c:pt>
                <c:pt idx="6">
                  <c:v>8</c:v>
                </c:pt>
                <c:pt idx="7">
                  <c:v>15</c:v>
                </c:pt>
                <c:pt idx="8">
                  <c:v>14</c:v>
                </c:pt>
                <c:pt idx="9">
                  <c:v>18</c:v>
                </c:pt>
                <c:pt idx="10">
                  <c:v>22</c:v>
                </c:pt>
                <c:pt idx="11">
                  <c:v>18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18</c:v>
                </c:pt>
                <c:pt idx="16">
                  <c:v>11</c:v>
                </c:pt>
                <c:pt idx="17">
                  <c:v>17</c:v>
                </c:pt>
                <c:pt idx="18">
                  <c:v>0</c:v>
                </c:pt>
                <c:pt idx="19">
                  <c:v>16</c:v>
                </c:pt>
                <c:pt idx="20">
                  <c:v>19</c:v>
                </c:pt>
                <c:pt idx="21">
                  <c:v>18</c:v>
                </c:pt>
                <c:pt idx="22">
                  <c:v>9</c:v>
                </c:pt>
                <c:pt idx="23">
                  <c:v>19</c:v>
                </c:pt>
                <c:pt idx="24">
                  <c:v>29</c:v>
                </c:pt>
                <c:pt idx="25">
                  <c:v>23</c:v>
                </c:pt>
                <c:pt idx="26">
                  <c:v>16</c:v>
                </c:pt>
                <c:pt idx="27">
                  <c:v>7</c:v>
                </c:pt>
                <c:pt idx="28">
                  <c:v>20</c:v>
                </c:pt>
                <c:pt idx="29">
                  <c:v>12</c:v>
                </c:pt>
                <c:pt idx="30">
                  <c:v>24</c:v>
                </c:pt>
                <c:pt idx="31">
                  <c:v>23</c:v>
                </c:pt>
                <c:pt idx="32">
                  <c:v>17</c:v>
                </c:pt>
                <c:pt idx="33">
                  <c:v>22</c:v>
                </c:pt>
                <c:pt idx="34">
                  <c:v>27</c:v>
                </c:pt>
                <c:pt idx="35">
                  <c:v>30</c:v>
                </c:pt>
                <c:pt idx="36">
                  <c:v>22</c:v>
                </c:pt>
                <c:pt idx="37">
                  <c:v>17</c:v>
                </c:pt>
                <c:pt idx="38">
                  <c:v>18</c:v>
                </c:pt>
                <c:pt idx="39">
                  <c:v>17</c:v>
                </c:pt>
                <c:pt idx="40">
                  <c:v>9</c:v>
                </c:pt>
                <c:pt idx="41">
                  <c:v>16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15</c:v>
                </c:pt>
                <c:pt idx="46">
                  <c:v>12</c:v>
                </c:pt>
                <c:pt idx="47">
                  <c:v>17</c:v>
                </c:pt>
                <c:pt idx="48">
                  <c:v>16</c:v>
                </c:pt>
                <c:pt idx="49">
                  <c:v>11</c:v>
                </c:pt>
                <c:pt idx="5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B1-5445-9732-D6B6EF60A4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Sheet1!$A$2:$A$52</c:f>
              <c:numCache>
                <c:formatCode>d\-mmm</c:formatCode>
                <c:ptCount val="51"/>
                <c:pt idx="0">
                  <c:v>42379</c:v>
                </c:pt>
                <c:pt idx="1">
                  <c:v>42386</c:v>
                </c:pt>
                <c:pt idx="2">
                  <c:v>42393</c:v>
                </c:pt>
                <c:pt idx="3">
                  <c:v>42400</c:v>
                </c:pt>
                <c:pt idx="4">
                  <c:v>42407</c:v>
                </c:pt>
                <c:pt idx="5">
                  <c:v>42414</c:v>
                </c:pt>
                <c:pt idx="6">
                  <c:v>42421</c:v>
                </c:pt>
                <c:pt idx="7">
                  <c:v>42428</c:v>
                </c:pt>
                <c:pt idx="8">
                  <c:v>42436</c:v>
                </c:pt>
                <c:pt idx="9">
                  <c:v>42443</c:v>
                </c:pt>
                <c:pt idx="10">
                  <c:v>42450</c:v>
                </c:pt>
                <c:pt idx="11">
                  <c:v>42457</c:v>
                </c:pt>
                <c:pt idx="12">
                  <c:v>42464</c:v>
                </c:pt>
                <c:pt idx="13">
                  <c:v>42471</c:v>
                </c:pt>
                <c:pt idx="14">
                  <c:v>42478</c:v>
                </c:pt>
                <c:pt idx="15">
                  <c:v>42485</c:v>
                </c:pt>
                <c:pt idx="16">
                  <c:v>42492</c:v>
                </c:pt>
                <c:pt idx="17">
                  <c:v>42499</c:v>
                </c:pt>
                <c:pt idx="18">
                  <c:v>42506</c:v>
                </c:pt>
                <c:pt idx="19">
                  <c:v>42513</c:v>
                </c:pt>
                <c:pt idx="20">
                  <c:v>42520</c:v>
                </c:pt>
                <c:pt idx="21">
                  <c:v>42527</c:v>
                </c:pt>
                <c:pt idx="22">
                  <c:v>42534</c:v>
                </c:pt>
                <c:pt idx="23">
                  <c:v>42541</c:v>
                </c:pt>
                <c:pt idx="24">
                  <c:v>42548</c:v>
                </c:pt>
                <c:pt idx="25">
                  <c:v>42555</c:v>
                </c:pt>
                <c:pt idx="26">
                  <c:v>42562</c:v>
                </c:pt>
                <c:pt idx="27">
                  <c:v>42569</c:v>
                </c:pt>
                <c:pt idx="28">
                  <c:v>42576</c:v>
                </c:pt>
                <c:pt idx="29">
                  <c:v>42583</c:v>
                </c:pt>
                <c:pt idx="30">
                  <c:v>42590</c:v>
                </c:pt>
                <c:pt idx="31">
                  <c:v>42597</c:v>
                </c:pt>
                <c:pt idx="32">
                  <c:v>42604</c:v>
                </c:pt>
                <c:pt idx="33">
                  <c:v>42611</c:v>
                </c:pt>
                <c:pt idx="34">
                  <c:v>42618</c:v>
                </c:pt>
                <c:pt idx="35">
                  <c:v>42625</c:v>
                </c:pt>
                <c:pt idx="36">
                  <c:v>42632</c:v>
                </c:pt>
                <c:pt idx="37">
                  <c:v>42639</c:v>
                </c:pt>
                <c:pt idx="38">
                  <c:v>42646</c:v>
                </c:pt>
                <c:pt idx="39">
                  <c:v>42653</c:v>
                </c:pt>
                <c:pt idx="40">
                  <c:v>42660</c:v>
                </c:pt>
                <c:pt idx="41">
                  <c:v>42667</c:v>
                </c:pt>
                <c:pt idx="42">
                  <c:v>42674</c:v>
                </c:pt>
                <c:pt idx="43">
                  <c:v>42681</c:v>
                </c:pt>
                <c:pt idx="44">
                  <c:v>42688</c:v>
                </c:pt>
                <c:pt idx="45">
                  <c:v>42695</c:v>
                </c:pt>
                <c:pt idx="46">
                  <c:v>42702</c:v>
                </c:pt>
                <c:pt idx="47">
                  <c:v>42709</c:v>
                </c:pt>
                <c:pt idx="48">
                  <c:v>42716</c:v>
                </c:pt>
                <c:pt idx="49">
                  <c:v>42723</c:v>
                </c:pt>
                <c:pt idx="50">
                  <c:v>42730</c:v>
                </c:pt>
              </c:numCache>
            </c:num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13</c:v>
                </c:pt>
                <c:pt idx="1">
                  <c:v>16</c:v>
                </c:pt>
                <c:pt idx="2">
                  <c:v>14</c:v>
                </c:pt>
                <c:pt idx="3">
                  <c:v>18</c:v>
                </c:pt>
                <c:pt idx="4">
                  <c:v>17</c:v>
                </c:pt>
                <c:pt idx="5">
                  <c:v>13</c:v>
                </c:pt>
                <c:pt idx="6">
                  <c:v>10</c:v>
                </c:pt>
                <c:pt idx="7">
                  <c:v>14</c:v>
                </c:pt>
                <c:pt idx="8">
                  <c:v>25</c:v>
                </c:pt>
                <c:pt idx="9">
                  <c:v>24</c:v>
                </c:pt>
                <c:pt idx="10">
                  <c:v>16</c:v>
                </c:pt>
                <c:pt idx="11">
                  <c:v>7</c:v>
                </c:pt>
                <c:pt idx="12">
                  <c:v>24</c:v>
                </c:pt>
                <c:pt idx="13">
                  <c:v>10</c:v>
                </c:pt>
                <c:pt idx="14">
                  <c:v>12</c:v>
                </c:pt>
                <c:pt idx="15">
                  <c:v>8</c:v>
                </c:pt>
                <c:pt idx="16">
                  <c:v>22</c:v>
                </c:pt>
                <c:pt idx="17">
                  <c:v>18</c:v>
                </c:pt>
                <c:pt idx="18">
                  <c:v>14</c:v>
                </c:pt>
                <c:pt idx="19">
                  <c:v>12</c:v>
                </c:pt>
                <c:pt idx="20">
                  <c:v>14</c:v>
                </c:pt>
                <c:pt idx="21">
                  <c:v>18</c:v>
                </c:pt>
                <c:pt idx="22">
                  <c:v>14</c:v>
                </c:pt>
                <c:pt idx="23">
                  <c:v>16</c:v>
                </c:pt>
                <c:pt idx="24">
                  <c:v>14</c:v>
                </c:pt>
                <c:pt idx="25">
                  <c:v>14</c:v>
                </c:pt>
                <c:pt idx="26">
                  <c:v>11</c:v>
                </c:pt>
                <c:pt idx="27">
                  <c:v>19</c:v>
                </c:pt>
                <c:pt idx="28">
                  <c:v>14</c:v>
                </c:pt>
                <c:pt idx="29">
                  <c:v>8</c:v>
                </c:pt>
                <c:pt idx="30">
                  <c:v>12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15</c:v>
                </c:pt>
                <c:pt idx="35">
                  <c:v>9</c:v>
                </c:pt>
                <c:pt idx="36">
                  <c:v>11</c:v>
                </c:pt>
                <c:pt idx="37">
                  <c:v>15</c:v>
                </c:pt>
                <c:pt idx="38">
                  <c:v>16</c:v>
                </c:pt>
                <c:pt idx="39">
                  <c:v>9</c:v>
                </c:pt>
                <c:pt idx="40">
                  <c:v>7</c:v>
                </c:pt>
                <c:pt idx="41">
                  <c:v>10</c:v>
                </c:pt>
                <c:pt idx="42">
                  <c:v>7</c:v>
                </c:pt>
                <c:pt idx="43">
                  <c:v>9</c:v>
                </c:pt>
                <c:pt idx="44">
                  <c:v>8</c:v>
                </c:pt>
                <c:pt idx="45">
                  <c:v>3</c:v>
                </c:pt>
                <c:pt idx="46">
                  <c:v>9</c:v>
                </c:pt>
                <c:pt idx="47">
                  <c:v>4</c:v>
                </c:pt>
                <c:pt idx="48">
                  <c:v>13</c:v>
                </c:pt>
                <c:pt idx="49">
                  <c:v>9</c:v>
                </c:pt>
                <c:pt idx="50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B1-5445-9732-D6B6EF60A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1781120"/>
        <c:axId val="2068875136"/>
      </c:lineChart>
      <c:dateAx>
        <c:axId val="-20917811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75136"/>
        <c:crosses val="autoZero"/>
        <c:auto val="0"/>
        <c:lblOffset val="100"/>
        <c:baseTimeUnit val="days"/>
      </c:dateAx>
      <c:valAx>
        <c:axId val="206887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78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3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1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19B3-103D-4D4A-8D82-BD6572AF3E10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C7AF-5B29-3142-9B22-917DF718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troit.fdmaps.com/engine-4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43416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Using Data to Solve Detroit Fire Department Challenges:</a:t>
            </a:r>
          </a:p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From Mobility to Data 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00" y="4991100"/>
            <a:ext cx="86868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Cassie DeWitt—Data Scientist &amp; Data Strategist</a:t>
            </a:r>
          </a:p>
          <a:p>
            <a:r>
              <a:rPr lang="en-US" sz="24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Applied Urban Science Group Discussion Series, CUSP,  April 2018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95112" y="228600"/>
            <a:ext cx="1419087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3105834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Selected Detroit Fire Department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30353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000" y="5058265"/>
            <a:ext cx="86868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January 2015-January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4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39700" y="1041400"/>
            <a:ext cx="11887200" cy="127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700" y="5715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Cited Detroit Fire Department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100" y="16883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QUALITY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1683089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ENGINE 49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4100" y="16883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ISO ANALYSIS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9700" y="29845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6900" y="29972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48700" y="29972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400" y="3286275"/>
            <a:ext cx="3352800" cy="2377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68800" y="3300651"/>
            <a:ext cx="3352800" cy="23388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674100" y="3283309"/>
            <a:ext cx="3352800" cy="23561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9700" y="3305796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Implementation of data quality program that weekly monitored and addressed data quality issues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87850" y="3283309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Comprehensive analysis of Engine 49 feasibility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99500" y="3300651"/>
            <a:ext cx="334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Analysis of response time, response time gaps and apparatus deployment </a:t>
            </a:r>
          </a:p>
        </p:txBody>
      </p:sp>
    </p:spTree>
    <p:extLst>
      <p:ext uri="{BB962C8B-B14F-4D97-AF65-F5344CB8AC3E}">
        <p14:creationId xmlns:p14="http://schemas.microsoft.com/office/powerpoint/2010/main" val="115406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39700" y="1041400"/>
            <a:ext cx="11887200" cy="127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700" y="5715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Cited Detroit Fire Department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100" y="16883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Fire CompStat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1683089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 DATA PORTAL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4100" y="16883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CAMPAIGN INTELLIGENCE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5100" y="34290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6900" y="34417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74100" y="34036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5100" y="4337021"/>
            <a:ext cx="3352800" cy="13271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06900" y="4337020"/>
            <a:ext cx="3352800" cy="13271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648700" y="4337021"/>
            <a:ext cx="3352800" cy="13271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100" y="4337021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Weekly review &amp; interrogation of performance metrics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436395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Publishing of fire data on City of Detroit’s open data 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1400" y="4363953"/>
            <a:ext cx="334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Fast-paced intelligence projects such as Angels’ Night in October</a:t>
            </a:r>
          </a:p>
        </p:txBody>
      </p:sp>
    </p:spTree>
    <p:extLst>
      <p:ext uri="{BB962C8B-B14F-4D97-AF65-F5344CB8AC3E}">
        <p14:creationId xmlns:p14="http://schemas.microsoft.com/office/powerpoint/2010/main" val="163163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3105834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Detroit Fire Department CompStat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30353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000" y="5058265"/>
            <a:ext cx="86868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Processes and Methodology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6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04D1DB-C761-F448-8898-1A8C0C662926}"/>
              </a:ext>
            </a:extLst>
          </p:cNvPr>
          <p:cNvSpPr/>
          <p:nvPr/>
        </p:nvSpPr>
        <p:spPr>
          <a:xfrm>
            <a:off x="0" y="0"/>
            <a:ext cx="12192000" cy="114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 CompStat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0DDE0-8E0C-BC41-BC78-927EB8F7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72746"/>
            <a:ext cx="11368216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3105834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Engine 49 Feasibility Study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30353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000" y="5058265"/>
            <a:ext cx="86868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Processes and Methodology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2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57665"/>
            <a:ext cx="18288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D9C27-AA52-944D-8028-3DF2A8F8CFCC}"/>
              </a:ext>
            </a:extLst>
          </p:cNvPr>
          <p:cNvSpPr/>
          <p:nvPr/>
        </p:nvSpPr>
        <p:spPr>
          <a:xfrm>
            <a:off x="2133600" y="1143165"/>
            <a:ext cx="9614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Context and Timeline of Engine 49</a:t>
            </a:r>
          </a:p>
          <a:p>
            <a:r>
              <a:rPr lang="en-US" sz="2800" b="1" dirty="0"/>
              <a:t>April 2013: </a:t>
            </a:r>
            <a:r>
              <a:rPr lang="en-US" sz="2800" dirty="0"/>
              <a:t>requested bids for closed fire stations</a:t>
            </a:r>
          </a:p>
          <a:p>
            <a:r>
              <a:rPr lang="en-US" sz="2800" b="1" dirty="0"/>
              <a:t>October 2016: </a:t>
            </a:r>
            <a:r>
              <a:rPr lang="en-US" sz="2800" dirty="0"/>
              <a:t>City Council halted the sale of fire stations </a:t>
            </a:r>
          </a:p>
          <a:p>
            <a:r>
              <a:rPr lang="en-US" sz="2800" dirty="0"/>
              <a:t>●One of these stations was Engine 49</a:t>
            </a:r>
          </a:p>
          <a:p>
            <a:r>
              <a:rPr lang="en-US" sz="2800" dirty="0"/>
              <a:t>●Majority of parties wanted to keep the fire station</a:t>
            </a:r>
          </a:p>
          <a:p>
            <a:r>
              <a:rPr lang="en-US" sz="2800" dirty="0">
                <a:hlinkClick r:id="rId3"/>
              </a:rPr>
              <a:t>Example of Engine 49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4D1DB-C761-F448-8898-1A8C0C662926}"/>
              </a:ext>
            </a:extLst>
          </p:cNvPr>
          <p:cNvSpPr/>
          <p:nvPr/>
        </p:nvSpPr>
        <p:spPr>
          <a:xfrm>
            <a:off x="2133600" y="228765"/>
            <a:ext cx="9614452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Introduction to Engine 49</a:t>
            </a:r>
          </a:p>
        </p:txBody>
      </p:sp>
    </p:spTree>
    <p:extLst>
      <p:ext uri="{BB962C8B-B14F-4D97-AF65-F5344CB8AC3E}">
        <p14:creationId xmlns:p14="http://schemas.microsoft.com/office/powerpoint/2010/main" val="117082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57665"/>
            <a:ext cx="18288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D9C27-AA52-944D-8028-3DF2A8F8CFCC}"/>
              </a:ext>
            </a:extLst>
          </p:cNvPr>
          <p:cNvSpPr/>
          <p:nvPr/>
        </p:nvSpPr>
        <p:spPr>
          <a:xfrm>
            <a:off x="2133600" y="1143165"/>
            <a:ext cx="96144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Starting Research Questions</a:t>
            </a:r>
          </a:p>
          <a:p>
            <a:r>
              <a:rPr lang="en-US" sz="2800" dirty="0"/>
              <a:t>●How busy is Engine 49’s boundaries?</a:t>
            </a:r>
          </a:p>
          <a:p>
            <a:r>
              <a:rPr lang="en-US" sz="2800" dirty="0"/>
              <a:t>●How often do surrounding engine companies go out of their </a:t>
            </a:r>
          </a:p>
          <a:p>
            <a:r>
              <a:rPr lang="en-US" sz="2800" dirty="0"/>
              <a:t>   boundaries?</a:t>
            </a:r>
          </a:p>
          <a:p>
            <a:r>
              <a:rPr lang="en-US" sz="2800" dirty="0"/>
              <a:t>●What is the MFR load of Engine 49’s boundaries?</a:t>
            </a:r>
          </a:p>
          <a:p>
            <a:r>
              <a:rPr lang="en-US" sz="2800" dirty="0"/>
              <a:t>●What is the response time gap with and without Engine 49’s </a:t>
            </a:r>
          </a:p>
          <a:p>
            <a:r>
              <a:rPr lang="en-US" sz="2800" dirty="0"/>
              <a:t>   boundaries?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4D1DB-C761-F448-8898-1A8C0C662926}"/>
              </a:ext>
            </a:extLst>
          </p:cNvPr>
          <p:cNvSpPr/>
          <p:nvPr/>
        </p:nvSpPr>
        <p:spPr>
          <a:xfrm>
            <a:off x="2133600" y="228765"/>
            <a:ext cx="9614452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Methodology Overview</a:t>
            </a:r>
          </a:p>
        </p:txBody>
      </p:sp>
    </p:spTree>
    <p:extLst>
      <p:ext uri="{BB962C8B-B14F-4D97-AF65-F5344CB8AC3E}">
        <p14:creationId xmlns:p14="http://schemas.microsoft.com/office/powerpoint/2010/main" val="48420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 Station Boundaries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126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57665"/>
            <a:ext cx="18288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D9C27-AA52-944D-8028-3DF2A8F8CFCC}"/>
              </a:ext>
            </a:extLst>
          </p:cNvPr>
          <p:cNvSpPr/>
          <p:nvPr/>
        </p:nvSpPr>
        <p:spPr>
          <a:xfrm>
            <a:off x="2133600" y="1143165"/>
            <a:ext cx="96144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ISO</a:t>
            </a:r>
          </a:p>
          <a:p>
            <a:r>
              <a:rPr lang="en-US" sz="2800" dirty="0"/>
              <a:t>●Mayor Duggan’s Buy-In</a:t>
            </a:r>
          </a:p>
          <a:p>
            <a:r>
              <a:rPr lang="en-US" sz="2800" dirty="0"/>
              <a:t>●Scaling of Data Science &amp; Civic Technology Projects</a:t>
            </a:r>
          </a:p>
          <a:p>
            <a:r>
              <a:rPr lang="en-US" sz="2800" dirty="0"/>
              <a:t>   -Hydrant Redistricting Project</a:t>
            </a:r>
          </a:p>
          <a:p>
            <a:r>
              <a:rPr lang="en-US" sz="2800" dirty="0"/>
              <a:t>   -Weekly Fire Response Time Metrics</a:t>
            </a:r>
          </a:p>
          <a:p>
            <a:r>
              <a:rPr lang="en-US" sz="2800" dirty="0"/>
              <a:t>   -Application of Engine 49 Feasibility Study</a:t>
            </a:r>
          </a:p>
          <a:p>
            <a:r>
              <a:rPr lang="en-US" sz="2800" u="sng" dirty="0"/>
              <a:t>Fire Station Feasibility Study</a:t>
            </a:r>
          </a:p>
          <a:p>
            <a:r>
              <a:rPr lang="en-US" sz="2800" dirty="0"/>
              <a:t>•Integrative Combination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4D1DB-C761-F448-8898-1A8C0C662926}"/>
              </a:ext>
            </a:extLst>
          </p:cNvPr>
          <p:cNvSpPr/>
          <p:nvPr/>
        </p:nvSpPr>
        <p:spPr>
          <a:xfrm>
            <a:off x="2133600" y="228765"/>
            <a:ext cx="9614452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ISO Analytics &amp; Fire Station Feasibility Study </a:t>
            </a:r>
          </a:p>
        </p:txBody>
      </p:sp>
    </p:spTree>
    <p:extLst>
      <p:ext uri="{BB962C8B-B14F-4D97-AF65-F5344CB8AC3E}">
        <p14:creationId xmlns:p14="http://schemas.microsoft.com/office/powerpoint/2010/main" val="323883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39700" y="1041400"/>
            <a:ext cx="11887200" cy="127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700" y="5715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Introduction and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300" y="1168400"/>
            <a:ext cx="37211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BACKGROUND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0400" y="1177857"/>
            <a:ext cx="3708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HAVE </a:t>
            </a:r>
            <a:r>
              <a:rPr lang="mr-IN" sz="2000" dirty="0"/>
              <a:t>…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661400" y="11420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TODAY  WE’LL BE EXPLORING</a:t>
            </a:r>
            <a:r>
              <a:rPr lang="mr-IN" sz="2000" dirty="0"/>
              <a:t>…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1300" y="2227047"/>
            <a:ext cx="3733800" cy="3757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0400" y="2231608"/>
            <a:ext cx="3708400" cy="372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74100" y="2207196"/>
            <a:ext cx="3352800" cy="37494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1300" y="2255691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Professional</a:t>
            </a:r>
          </a:p>
          <a:p>
            <a:r>
              <a:rPr lang="en-US" sz="2000" dirty="0"/>
              <a:t>●Consultant &amp; Advisor</a:t>
            </a:r>
          </a:p>
          <a:p>
            <a:r>
              <a:rPr lang="en-US" sz="2000" dirty="0"/>
              <a:t>●Data Scientist, Ford Motor Company</a:t>
            </a:r>
          </a:p>
          <a:p>
            <a:r>
              <a:rPr lang="en-US" sz="2000" dirty="0"/>
              <a:t>●Lead Data Scientist, Detroit Fire Department</a:t>
            </a:r>
          </a:p>
          <a:p>
            <a:endParaRPr lang="en-US" sz="2000" u="sng" dirty="0"/>
          </a:p>
          <a:p>
            <a:r>
              <a:rPr lang="en-US" sz="2000" u="sng" dirty="0"/>
              <a:t>Education</a:t>
            </a:r>
          </a:p>
          <a:p>
            <a:r>
              <a:rPr lang="en-US" sz="2000" dirty="0"/>
              <a:t>●Masters of Urban Planning, University of Michigan</a:t>
            </a:r>
          </a:p>
          <a:p>
            <a:r>
              <a:rPr lang="en-US" sz="2000" dirty="0"/>
              <a:t>●English Honors Degree (Double Hons), Wayne State University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7700" y="2255691"/>
            <a:ext cx="3721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●Learned how to utilize analytics and technology to solve urban challenges</a:t>
            </a:r>
          </a:p>
          <a:p>
            <a:endParaRPr lang="en-US" sz="2000" dirty="0"/>
          </a:p>
          <a:p>
            <a:r>
              <a:rPr lang="en-US" sz="2000" dirty="0"/>
              <a:t>●Figured out how analytics best works in fire industry culture</a:t>
            </a:r>
          </a:p>
          <a:p>
            <a:endParaRPr lang="en-US" sz="2000" dirty="0"/>
          </a:p>
          <a:p>
            <a:r>
              <a:rPr lang="en-US" sz="2000" dirty="0"/>
              <a:t>●Tested how analytics can efficiently work in midst of heavy fiscal constraint</a:t>
            </a:r>
          </a:p>
          <a:p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661400" y="2227047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●Overview of approach for utilizing urban data science to solve problems for DFD</a:t>
            </a:r>
          </a:p>
          <a:p>
            <a:endParaRPr lang="en-US" sz="2000" dirty="0"/>
          </a:p>
          <a:p>
            <a:r>
              <a:rPr lang="en-US" sz="2000" dirty="0"/>
              <a:t>●How to approach analytics in fire industry culture</a:t>
            </a:r>
          </a:p>
          <a:p>
            <a:endParaRPr lang="en-US" sz="2000" dirty="0"/>
          </a:p>
          <a:p>
            <a:r>
              <a:rPr lang="en-US" sz="2000" dirty="0"/>
              <a:t>●Exploration of selected works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975100" y="1373690"/>
            <a:ext cx="495300" cy="5334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166100" y="1343977"/>
            <a:ext cx="508000" cy="5334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3105834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Engine 49 Feasibility Study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30353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000" y="5058265"/>
            <a:ext cx="86868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Research Output Sample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3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Engine 49’s Boundaries Just as Busy as  </a:t>
            </a:r>
            <a:br>
              <a:rPr lang="en-US" dirty="0"/>
            </a:br>
            <a:r>
              <a:rPr lang="en-US" dirty="0"/>
              <a:t>Neighboring Engine Boundaries in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/>
          </a:bodyPr>
          <a:lstStyle/>
          <a:p>
            <a:r>
              <a:rPr lang="en-US" dirty="0"/>
              <a:t>Run density and total runs slightly less than median amount in surrounding boundaries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sz="1600" dirty="0"/>
              <a:t>*Median # of runs are 2381.5</a:t>
            </a:r>
          </a:p>
          <a:p>
            <a:pPr marL="0" indent="0">
              <a:buNone/>
            </a:pPr>
            <a:r>
              <a:rPr lang="en-US" sz="1600" dirty="0"/>
              <a:t>**Median run density are 318.482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2000" y="291027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Runs*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per Square Mile**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152.727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291.415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294.912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452.954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342.142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Often do Other Engine Companies go to Other Companies for Fire Runs**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X’s Goes to E30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X’s Goes to E40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#X’s Goes to E42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#X’s Goes to E49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#X’s Goes to E53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#X’s Goes to E55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060732"/>
            <a:ext cx="1056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*Run data based on the first arriving unit</a:t>
            </a:r>
          </a:p>
          <a:p>
            <a:r>
              <a:rPr lang="en-US" dirty="0"/>
              <a:t>**Engine 49 was closed in 2012. As a result, data on the number of runs outside its engine area is not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8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Often do Surrounding Engine Companies go to Other Companies for MFR Runs*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X’s Goes to  E30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#X’s Goes to E40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X’s Goes to E42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#X’s Goes to E49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X’s Goes to E53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X’s Goes to E55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21326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*Run data based on the first arriving unit</a:t>
            </a:r>
          </a:p>
          <a:p>
            <a:r>
              <a:rPr lang="en-US" dirty="0"/>
              <a:t>**Engine 49 was closed in 2012. As a result, data on the number of runs outside its engine area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50788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9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Engine 49’s EMS Runs Indicate an Equally Heavy EMS Load in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Engine 49 experiences EMS runs that slightly larger than median number of EMS runs of surrounding companies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*Median # of runs are 2,516</a:t>
            </a:r>
          </a:p>
          <a:p>
            <a:pPr marL="0" indent="0">
              <a:buNone/>
            </a:pPr>
            <a:r>
              <a:rPr lang="en-US" sz="1600" dirty="0"/>
              <a:t>     **Median run density are 372.709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9624" y="2721134"/>
          <a:ext cx="927275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6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EMS Runs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</a:t>
                      </a:r>
                      <a:r>
                        <a:rPr lang="en-US" baseline="0" dirty="0"/>
                        <a:t> per Square Mile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6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345.476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36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421.722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36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513.786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36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355.904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36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389.513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440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Engine 49 </a:t>
            </a:r>
            <a:br>
              <a:rPr lang="en-US" dirty="0"/>
            </a:br>
            <a:r>
              <a:rPr lang="en-US" dirty="0"/>
              <a:t>2013-2015 Trends of Code 1 Runs by Week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752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3105834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Engine 49 Feasibility Study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30353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000" y="5058265"/>
            <a:ext cx="86868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Spatial Analytics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Response Time Gaps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2401211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Response Time Gaps With </a:t>
            </a:r>
            <a:br>
              <a:rPr lang="en-US" dirty="0"/>
            </a:br>
            <a:r>
              <a:rPr lang="en-US" dirty="0"/>
              <a:t>Engine 49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20216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39700" y="1041400"/>
            <a:ext cx="11887200" cy="127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700" y="5715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Final Thoughts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100" y="1683089"/>
            <a:ext cx="3352800" cy="1384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DFD DATA SCIENCE STRATEGY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1683089"/>
            <a:ext cx="3352800" cy="1384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FIRE INDUSTRY CULTURE &amp; ANALYTICS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4100" y="1688305"/>
            <a:ext cx="3352800" cy="1379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EXPLORATION OF SELECTED WORKS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5100" y="32766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6900" y="32512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74100" y="32512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5100" y="3441700"/>
            <a:ext cx="3352800" cy="253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06900" y="3441700"/>
            <a:ext cx="3352800" cy="253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648700" y="3441700"/>
            <a:ext cx="3352800" cy="253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100" y="3440332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●Listening as a practice</a:t>
            </a:r>
          </a:p>
          <a:p>
            <a:r>
              <a:rPr lang="en-US" sz="2400" dirty="0"/>
              <a:t>●Scaling up of analytics</a:t>
            </a:r>
          </a:p>
          <a:p>
            <a:r>
              <a:rPr lang="en-US" sz="2400" dirty="0"/>
              <a:t>●Strong foundation for long-term projects</a:t>
            </a:r>
          </a:p>
          <a:p>
            <a:r>
              <a:rPr lang="en-US" sz="2400" dirty="0"/>
              <a:t>●Integration of Mobility</a:t>
            </a:r>
          </a:p>
          <a:p>
            <a:r>
              <a:rPr lang="en-US" sz="2400" dirty="0"/>
              <a:t>●Application of Scientific Method</a:t>
            </a:r>
          </a:p>
          <a:p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81500" y="3451299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●Importance of actionable insight &amp; visualization</a:t>
            </a:r>
          </a:p>
          <a:p>
            <a:r>
              <a:rPr lang="en-US" sz="2400" dirty="0"/>
              <a:t>●Ease into paramilitary culture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3300" y="3434438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●Engine 49</a:t>
            </a:r>
          </a:p>
          <a:p>
            <a:r>
              <a:rPr lang="en-US" sz="2400" dirty="0"/>
              <a:t>●Fire CompStat</a:t>
            </a:r>
          </a:p>
          <a:p>
            <a:r>
              <a:rPr lang="en-US" sz="2400" dirty="0"/>
              <a:t>●Campaign intelligence</a:t>
            </a:r>
          </a:p>
          <a:p>
            <a:r>
              <a:rPr lang="en-US" sz="2400" dirty="0"/>
              <a:t>●Crisis Management</a:t>
            </a:r>
          </a:p>
          <a:p>
            <a:r>
              <a:rPr lang="en-US" sz="2400" dirty="0"/>
              <a:t>●Data quality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32130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57665"/>
            <a:ext cx="18288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D9C27-AA52-944D-8028-3DF2A8F8CFCC}"/>
              </a:ext>
            </a:extLst>
          </p:cNvPr>
          <p:cNvSpPr/>
          <p:nvPr/>
        </p:nvSpPr>
        <p:spPr>
          <a:xfrm>
            <a:off x="2133600" y="1143165"/>
            <a:ext cx="9614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●High Fire &amp; EMS Response Time Averages</a:t>
            </a:r>
          </a:p>
          <a:p>
            <a:r>
              <a:rPr lang="en-US" sz="2800" dirty="0"/>
              <a:t>●High EMS Runs</a:t>
            </a:r>
          </a:p>
          <a:p>
            <a:r>
              <a:rPr lang="en-US" sz="2800" dirty="0"/>
              <a:t>●High Arson Numbers</a:t>
            </a:r>
          </a:p>
          <a:p>
            <a:r>
              <a:rPr lang="en-US" sz="2800" dirty="0"/>
              <a:t>●Old &amp; Worn Out Apparatus</a:t>
            </a:r>
          </a:p>
          <a:p>
            <a:r>
              <a:rPr lang="en-US" sz="2800" dirty="0"/>
              <a:t>●Decreasing Fire Load</a:t>
            </a:r>
          </a:p>
          <a:p>
            <a:r>
              <a:rPr lang="en-US" sz="2800" i="1" dirty="0"/>
              <a:t>●Tightened Fiscal Oversight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4D1DB-C761-F448-8898-1A8C0C662926}"/>
              </a:ext>
            </a:extLst>
          </p:cNvPr>
          <p:cNvSpPr/>
          <p:nvPr/>
        </p:nvSpPr>
        <p:spPr>
          <a:xfrm>
            <a:off x="2133600" y="228765"/>
            <a:ext cx="9614452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Context of Business Challenges</a:t>
            </a:r>
          </a:p>
        </p:txBody>
      </p:sp>
    </p:spTree>
    <p:extLst>
      <p:ext uri="{BB962C8B-B14F-4D97-AF65-F5344CB8AC3E}">
        <p14:creationId xmlns:p14="http://schemas.microsoft.com/office/powerpoint/2010/main" val="2447173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3105834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Thank You and Discussion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18288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4658497"/>
            <a:ext cx="9855200" cy="12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2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@</a:t>
            </a:r>
            <a:r>
              <a:rPr lang="en-US" sz="3200" i="1" dirty="0" err="1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cassie_dewitt</a:t>
            </a:r>
            <a:r>
              <a:rPr lang="en-US" sz="3200" i="1" dirty="0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 | </a:t>
            </a:r>
            <a:r>
              <a:rPr lang="en-US" sz="3200" i="1" dirty="0" err="1">
                <a:solidFill>
                  <a:schemeClr val="tx1"/>
                </a:solidFill>
                <a:latin typeface="Diwan Kufi" charset="-78"/>
                <a:ea typeface="Diwan Kufi" charset="-78"/>
                <a:cs typeface="Diwan Kufi" charset="-78"/>
              </a:rPr>
              <a:t>www.cassiedewitt.com</a:t>
            </a:r>
            <a:endParaRPr lang="en-US" sz="3200" i="1" dirty="0">
              <a:solidFill>
                <a:schemeClr val="tx1"/>
              </a:solidFill>
              <a:latin typeface="Diwan Kufi" charset="-78"/>
              <a:ea typeface="Diwan Kufi" charset="-78"/>
              <a:cs typeface="Diwan Kufi" charset="-78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8500" y="2711166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Overview of  Data Science Strategy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30353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526" y="957767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Operational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9125" y="379562"/>
            <a:ext cx="1073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DFD Long-Term Analytical Project Framework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5086" y="939915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Prototype Plan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24523" y="942586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Review &amp; Feedback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01427" y="1414967"/>
            <a:ext cx="599535" cy="0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73960" y="929886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Finalize Plan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47649" y="1986253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35952" y="1960957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Implement Prototype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04845" y="1961112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DoIT &amp; DFD Critique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526" y="3227818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Improve Prototype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00962" y="3246108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Revised Project Plan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50398" y="3218487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Collect Additional Data</a:t>
            </a:r>
          </a:p>
        </p:txBody>
      </p:sp>
      <p:cxnSp>
        <p:nvCxnSpPr>
          <p:cNvPr id="62" name="Straight Arrow Connector 61"/>
          <p:cNvCxnSpPr>
            <a:stCxn id="62" idx="3"/>
          </p:cNvCxnSpPr>
          <p:nvPr/>
        </p:nvCxnSpPr>
        <p:spPr>
          <a:xfrm>
            <a:off x="5824988" y="1414967"/>
            <a:ext cx="599535" cy="0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873344" y="1397115"/>
            <a:ext cx="599535" cy="0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2" idx="3"/>
            <a:endCxn id="15" idx="3"/>
          </p:cNvCxnSpPr>
          <p:nvPr/>
        </p:nvCxnSpPr>
        <p:spPr>
          <a:xfrm flipH="1">
            <a:off x="10597551" y="1387086"/>
            <a:ext cx="1326311" cy="1056367"/>
          </a:xfrm>
          <a:prstGeom prst="bentConnector3">
            <a:avLst>
              <a:gd name="adj1" fmla="val -17236"/>
            </a:avLst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7585854" y="2405509"/>
            <a:ext cx="561795" cy="25296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545043" y="2407285"/>
            <a:ext cx="590909" cy="36168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4" idx="1"/>
          </p:cNvCxnSpPr>
          <p:nvPr/>
        </p:nvCxnSpPr>
        <p:spPr>
          <a:xfrm rot="10800000" flipV="1">
            <a:off x="1328469" y="2418312"/>
            <a:ext cx="776377" cy="809506"/>
          </a:xfrm>
          <a:prstGeom prst="bentConnector2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1" idx="3"/>
          </p:cNvCxnSpPr>
          <p:nvPr/>
        </p:nvCxnSpPr>
        <p:spPr>
          <a:xfrm>
            <a:off x="2801427" y="3703308"/>
            <a:ext cx="599535" cy="0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50864" y="3725136"/>
            <a:ext cx="599535" cy="0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445925" y="3218487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Implement Project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00300" y="3721395"/>
            <a:ext cx="545625" cy="0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47649" y="4348038"/>
            <a:ext cx="24499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Scheduled Validation</a:t>
            </a:r>
          </a:p>
        </p:txBody>
      </p:sp>
      <p:cxnSp>
        <p:nvCxnSpPr>
          <p:cNvPr id="86" name="Elbow Connector 85"/>
          <p:cNvCxnSpPr/>
          <p:nvPr/>
        </p:nvCxnSpPr>
        <p:spPr>
          <a:xfrm flipH="1">
            <a:off x="10621274" y="3703308"/>
            <a:ext cx="1326311" cy="1183367"/>
          </a:xfrm>
          <a:prstGeom prst="bentConnector3">
            <a:avLst>
              <a:gd name="adj1" fmla="val -17236"/>
            </a:avLst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rminator 88"/>
          <p:cNvSpPr/>
          <p:nvPr/>
        </p:nvSpPr>
        <p:spPr>
          <a:xfrm>
            <a:off x="5106837" y="4450721"/>
            <a:ext cx="2424026" cy="811717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Next Problem</a:t>
            </a:r>
          </a:p>
        </p:txBody>
      </p:sp>
      <p:cxnSp>
        <p:nvCxnSpPr>
          <p:cNvPr id="90" name="Straight Arrow Connector 89"/>
          <p:cNvCxnSpPr>
            <a:stCxn id="85" idx="1"/>
            <a:endCxn id="89" idx="3"/>
          </p:cNvCxnSpPr>
          <p:nvPr/>
        </p:nvCxnSpPr>
        <p:spPr>
          <a:xfrm flipH="1">
            <a:off x="7530863" y="4805238"/>
            <a:ext cx="616786" cy="51342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1525" y="4491580"/>
            <a:ext cx="2450592" cy="255117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Legend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48574" y="5346394"/>
            <a:ext cx="276045" cy="24809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rminator 94"/>
          <p:cNvSpPr/>
          <p:nvPr/>
        </p:nvSpPr>
        <p:spPr>
          <a:xfrm>
            <a:off x="448573" y="6276767"/>
            <a:ext cx="276044" cy="26301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573" y="4905064"/>
            <a:ext cx="276045" cy="24809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48572" y="5823076"/>
            <a:ext cx="276045" cy="248090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43711" y="4856579"/>
            <a:ext cx="782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31011" y="5285773"/>
            <a:ext cx="196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Team*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18311" y="576245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DFD+DoIT**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751" y="6223607"/>
            <a:ext cx="74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75086" y="5477589"/>
            <a:ext cx="8520741" cy="156966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Notes</a:t>
            </a:r>
          </a:p>
          <a:p>
            <a:r>
              <a:rPr lang="en-US" dirty="0"/>
              <a:t>*Project team comprises DoIT, key partners, Public Safety IT, and DFD’s Lead Data Scientist</a:t>
            </a:r>
          </a:p>
          <a:p>
            <a:r>
              <a:rPr lang="en-US" dirty="0"/>
              <a:t>**In this role, DoIT and DFD collaboratively fill the function of traditional critique (questioning assumptions, offering requests for improvement, etc.)</a:t>
            </a:r>
          </a:p>
        </p:txBody>
      </p:sp>
    </p:spTree>
    <p:extLst>
      <p:ext uri="{BB962C8B-B14F-4D97-AF65-F5344CB8AC3E}">
        <p14:creationId xmlns:p14="http://schemas.microsoft.com/office/powerpoint/2010/main" val="153897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125" y="379562"/>
            <a:ext cx="1073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Examples of Scaled Up Analytical Products &amp; Projects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CF9396-2ABF-A448-AE52-B6D4CD6F8EEC}"/>
              </a:ext>
            </a:extLst>
          </p:cNvPr>
          <p:cNvSpPr/>
          <p:nvPr/>
        </p:nvSpPr>
        <p:spPr>
          <a:xfrm>
            <a:off x="3934033" y="2067339"/>
            <a:ext cx="3215341" cy="4790661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Quality Assurance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7A6028-07BF-F945-B2A1-41E4A834688C}"/>
              </a:ext>
            </a:extLst>
          </p:cNvPr>
          <p:cNvSpPr/>
          <p:nvPr/>
        </p:nvSpPr>
        <p:spPr>
          <a:xfrm rot="5400000">
            <a:off x="2368905" y="-921920"/>
            <a:ext cx="2951931" cy="6609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Ad Hoc Projects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784809-ED4C-8045-8E5D-831B5A6F5BE8}"/>
              </a:ext>
            </a:extLst>
          </p:cNvPr>
          <p:cNvSpPr/>
          <p:nvPr/>
        </p:nvSpPr>
        <p:spPr>
          <a:xfrm>
            <a:off x="5695560" y="908789"/>
            <a:ext cx="6496440" cy="4440623"/>
          </a:xfrm>
          <a:prstGeom prst="rect">
            <a:avLst/>
          </a:prstGeom>
          <a:solidFill>
            <a:srgbClr val="7030A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Analytics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F1A8CA-136D-A847-8DF8-65D3DCC78D83}"/>
              </a:ext>
            </a:extLst>
          </p:cNvPr>
          <p:cNvSpPr/>
          <p:nvPr/>
        </p:nvSpPr>
        <p:spPr>
          <a:xfrm>
            <a:off x="5695559" y="3856383"/>
            <a:ext cx="1453809" cy="1490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Improvement of CompStat Data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818DDB-70F4-B24E-B8FF-C2C6B4C76B70}"/>
              </a:ext>
            </a:extLst>
          </p:cNvPr>
          <p:cNvCxnSpPr/>
          <p:nvPr/>
        </p:nvCxnSpPr>
        <p:spPr>
          <a:xfrm>
            <a:off x="540367" y="3858546"/>
            <a:ext cx="660900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60D9F2-6652-124D-8CE6-1C39911C6F17}"/>
              </a:ext>
            </a:extLst>
          </p:cNvPr>
          <p:cNvCxnSpPr>
            <a:cxnSpLocks/>
          </p:cNvCxnSpPr>
          <p:nvPr/>
        </p:nvCxnSpPr>
        <p:spPr>
          <a:xfrm flipV="1">
            <a:off x="540367" y="906618"/>
            <a:ext cx="0" cy="295192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3718E0-9EE0-E040-BAD4-E9665706881E}"/>
              </a:ext>
            </a:extLst>
          </p:cNvPr>
          <p:cNvCxnSpPr/>
          <p:nvPr/>
        </p:nvCxnSpPr>
        <p:spPr>
          <a:xfrm>
            <a:off x="540367" y="906621"/>
            <a:ext cx="660900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1967EC-E13D-DC47-AD02-C617092B93EE}"/>
              </a:ext>
            </a:extLst>
          </p:cNvPr>
          <p:cNvCxnSpPr>
            <a:cxnSpLocks/>
          </p:cNvCxnSpPr>
          <p:nvPr/>
        </p:nvCxnSpPr>
        <p:spPr>
          <a:xfrm>
            <a:off x="5695560" y="2067339"/>
            <a:ext cx="0" cy="32799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A91987-BC4B-1641-BCD8-D07EBEA207E8}"/>
              </a:ext>
            </a:extLst>
          </p:cNvPr>
          <p:cNvCxnSpPr/>
          <p:nvPr/>
        </p:nvCxnSpPr>
        <p:spPr>
          <a:xfrm>
            <a:off x="5695560" y="5347249"/>
            <a:ext cx="64964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1F6EA1-A8D8-3148-AC0D-E83C3E6AB3E7}"/>
              </a:ext>
            </a:extLst>
          </p:cNvPr>
          <p:cNvCxnSpPr/>
          <p:nvPr/>
        </p:nvCxnSpPr>
        <p:spPr>
          <a:xfrm flipV="1">
            <a:off x="3934033" y="2067339"/>
            <a:ext cx="0" cy="17912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5EDF4D-F293-C54A-A57A-0D40B71FF290}"/>
              </a:ext>
            </a:extLst>
          </p:cNvPr>
          <p:cNvCxnSpPr/>
          <p:nvPr/>
        </p:nvCxnSpPr>
        <p:spPr>
          <a:xfrm>
            <a:off x="3934033" y="2067339"/>
            <a:ext cx="32153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366E26-DC73-2748-9467-34D729087DA5}"/>
              </a:ext>
            </a:extLst>
          </p:cNvPr>
          <p:cNvCxnSpPr/>
          <p:nvPr/>
        </p:nvCxnSpPr>
        <p:spPr>
          <a:xfrm>
            <a:off x="7149374" y="2067339"/>
            <a:ext cx="0" cy="47906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BCA2755-DD1E-154E-9E11-4DA4B9618552}"/>
              </a:ext>
            </a:extLst>
          </p:cNvPr>
          <p:cNvSpPr/>
          <p:nvPr/>
        </p:nvSpPr>
        <p:spPr>
          <a:xfrm>
            <a:off x="5695559" y="2065177"/>
            <a:ext cx="1453814" cy="1791207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49 Analysis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0102DE-4966-9948-97BC-63E70455F24E}"/>
              </a:ext>
            </a:extLst>
          </p:cNvPr>
          <p:cNvSpPr/>
          <p:nvPr/>
        </p:nvSpPr>
        <p:spPr>
          <a:xfrm>
            <a:off x="3934031" y="2065176"/>
            <a:ext cx="1761525" cy="17912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Angels Night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172A1C-6D31-FF40-B934-BAFFF5D1997D}"/>
              </a:ext>
            </a:extLst>
          </p:cNvPr>
          <p:cNvCxnSpPr/>
          <p:nvPr/>
        </p:nvCxnSpPr>
        <p:spPr>
          <a:xfrm flipV="1">
            <a:off x="5695556" y="906618"/>
            <a:ext cx="0" cy="44406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00A5DEA-ED27-FD47-813C-4281F5809FBD}"/>
              </a:ext>
            </a:extLst>
          </p:cNvPr>
          <p:cNvCxnSpPr/>
          <p:nvPr/>
        </p:nvCxnSpPr>
        <p:spPr>
          <a:xfrm flipV="1">
            <a:off x="3934031" y="2065176"/>
            <a:ext cx="0" cy="47928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61CC0B4-5A77-AD41-827F-41DCEE6CA893}"/>
              </a:ext>
            </a:extLst>
          </p:cNvPr>
          <p:cNvCxnSpPr/>
          <p:nvPr/>
        </p:nvCxnSpPr>
        <p:spPr>
          <a:xfrm>
            <a:off x="3934031" y="2065176"/>
            <a:ext cx="321533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65E0C41-5789-4740-9F2A-444F2495C9A6}"/>
              </a:ext>
            </a:extLst>
          </p:cNvPr>
          <p:cNvCxnSpPr/>
          <p:nvPr/>
        </p:nvCxnSpPr>
        <p:spPr>
          <a:xfrm>
            <a:off x="540366" y="3856383"/>
            <a:ext cx="66090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6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39700" y="1041400"/>
            <a:ext cx="11887200" cy="127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700" y="5715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Problem Formulation: Listening as an Exercise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800" y="3113153"/>
            <a:ext cx="5740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Initial Learning Moments</a:t>
            </a:r>
          </a:p>
          <a:p>
            <a:pPr algn="ctr"/>
            <a:r>
              <a:rPr lang="en-US" sz="2400" i="1" dirty="0"/>
              <a:t>Formulating a problem before listening to the business increases investment of time</a:t>
            </a:r>
          </a:p>
          <a:p>
            <a:pPr algn="ctr"/>
            <a:r>
              <a:rPr lang="en-US" sz="2400" b="1" u="sng" dirty="0"/>
              <a:t>Initial Learning Examples</a:t>
            </a:r>
          </a:p>
          <a:p>
            <a:pPr algn="ctr"/>
            <a:r>
              <a:rPr lang="en-US" sz="2400" i="1" dirty="0"/>
              <a:t>●Modification of Department-Wide Dashboard</a:t>
            </a:r>
          </a:p>
          <a:p>
            <a:pPr algn="ctr"/>
            <a:r>
              <a:rPr lang="en-US" sz="2400" i="1" dirty="0"/>
              <a:t>●Publication of Open Fire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0" y="3113153"/>
            <a:ext cx="57404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Amended Listening Practices</a:t>
            </a:r>
          </a:p>
          <a:p>
            <a:pPr algn="ctr"/>
            <a:r>
              <a:rPr lang="en-US" sz="2400" i="1" dirty="0"/>
              <a:t>Began taking more time to listen to pain points and for challenges</a:t>
            </a:r>
          </a:p>
          <a:p>
            <a:pPr algn="ctr"/>
            <a:r>
              <a:rPr lang="en-US" sz="2400" b="1" u="sng" dirty="0"/>
              <a:t>Examples of Listening Avenues</a:t>
            </a:r>
          </a:p>
          <a:p>
            <a:pPr algn="ctr"/>
            <a:r>
              <a:rPr lang="en-US" sz="2400" i="1" dirty="0"/>
              <a:t>●Weekly Cabinet Meetings</a:t>
            </a:r>
          </a:p>
          <a:p>
            <a:pPr algn="ctr"/>
            <a:r>
              <a:rPr lang="en-US" sz="2400" i="1" dirty="0"/>
              <a:t>●Monthly Key Staff Meeting</a:t>
            </a:r>
          </a:p>
          <a:p>
            <a:pPr algn="ctr"/>
            <a:r>
              <a:rPr lang="en-US" sz="2400" i="1" dirty="0"/>
              <a:t>●Monthly Community Meetings</a:t>
            </a:r>
          </a:p>
          <a:p>
            <a:pPr algn="ctr"/>
            <a:r>
              <a:rPr lang="en-US" sz="2400" i="1" dirty="0"/>
              <a:t>●One-on-One Meetings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" y="1128763"/>
            <a:ext cx="118491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How to Use Listening to Formulate Great Problem Statements</a:t>
            </a:r>
          </a:p>
          <a:p>
            <a:r>
              <a:rPr lang="en-US" sz="2400" dirty="0"/>
              <a:t>● Listen first without judging</a:t>
            </a:r>
          </a:p>
          <a:p>
            <a:r>
              <a:rPr lang="en-US" sz="2400" dirty="0"/>
              <a:t>● Be aware of biases</a:t>
            </a:r>
          </a:p>
          <a:p>
            <a:r>
              <a:rPr lang="en-US" sz="2400" dirty="0"/>
              <a:t>● Take notes and request confirmation of summary</a:t>
            </a:r>
          </a:p>
          <a:p>
            <a:r>
              <a:rPr lang="en-US" sz="2400" dirty="0"/>
              <a:t>● Walk through problem statement with client/problem owner</a:t>
            </a:r>
          </a:p>
        </p:txBody>
      </p:sp>
    </p:spTree>
    <p:extLst>
      <p:ext uri="{BB962C8B-B14F-4D97-AF65-F5344CB8AC3E}">
        <p14:creationId xmlns:p14="http://schemas.microsoft.com/office/powerpoint/2010/main" val="5501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8500" y="2711166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How to Approach Analytics in Fire Industry Culture?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665"/>
            <a:ext cx="3035300" cy="563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634"/>
            <a:ext cx="12192000" cy="7223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39700" y="1041400"/>
            <a:ext cx="11887200" cy="127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700" y="5715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iwan Kufi" charset="-78"/>
                <a:ea typeface="Diwan Kufi" charset="-78"/>
                <a:cs typeface="Diwan Kufi" charset="-78"/>
              </a:rPr>
              <a:t>Approaching  Analytics in the Fire Industry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100" y="22090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CULTURE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22090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ACTIONABLE INSIGHT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4100" y="2209005"/>
            <a:ext cx="3352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TECHNOLOGY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700" y="1077794"/>
            <a:ext cx="118872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Focus Areas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5100" y="34290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6900" y="34417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74100" y="3403600"/>
            <a:ext cx="335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5100" y="3734596"/>
            <a:ext cx="3352800" cy="22373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6100" y="3740065"/>
            <a:ext cx="3352800" cy="22520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648700" y="3734594"/>
            <a:ext cx="3352800" cy="22575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9700" y="3786133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●Ease into paramilitary structure</a:t>
            </a:r>
          </a:p>
          <a:p>
            <a:r>
              <a:rPr lang="en-US" sz="2400" i="1" dirty="0"/>
              <a:t>●Find allies</a:t>
            </a:r>
          </a:p>
          <a:p>
            <a:r>
              <a:rPr lang="en-US" sz="2400" i="1" dirty="0"/>
              <a:t>●Achieve familiarity with formality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81500" y="371193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●Focus on end use</a:t>
            </a:r>
          </a:p>
          <a:p>
            <a:r>
              <a:rPr lang="en-US" sz="2400" i="1" dirty="0"/>
              <a:t>●Teach decision makers how to interpret visualization products</a:t>
            </a:r>
          </a:p>
          <a:p>
            <a:r>
              <a:rPr lang="en-US" sz="2400" i="1" dirty="0"/>
              <a:t>●Respond to pain points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48700" y="3722631"/>
            <a:ext cx="334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●Focus on automation</a:t>
            </a:r>
          </a:p>
          <a:p>
            <a:r>
              <a:rPr lang="en-US" sz="2400" i="1" dirty="0"/>
              <a:t>●Notice difference between technology problem and decision making problem</a:t>
            </a:r>
          </a:p>
        </p:txBody>
      </p:sp>
    </p:spTree>
    <p:extLst>
      <p:ext uri="{BB962C8B-B14F-4D97-AF65-F5344CB8AC3E}">
        <p14:creationId xmlns:p14="http://schemas.microsoft.com/office/powerpoint/2010/main" val="175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9274</TotalTime>
  <Words>1230</Words>
  <Application>Microsoft Macintosh PowerPoint</Application>
  <PresentationFormat>Widescreen</PresentationFormat>
  <Paragraphs>351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Diwan Kufi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 Station Boundaries</vt:lpstr>
      <vt:lpstr>PowerPoint Presentation</vt:lpstr>
      <vt:lpstr>PowerPoint Presentation</vt:lpstr>
      <vt:lpstr>Engine 49’s Boundaries Just as Busy as   Neighboring Engine Boundaries in 2015</vt:lpstr>
      <vt:lpstr>How Often do Other Engine Companies go to Other Companies for Fire Runs**</vt:lpstr>
      <vt:lpstr>How Often do Surrounding Engine Companies go to Other Companies for MFR Runs*</vt:lpstr>
      <vt:lpstr>Engine 49’s EMS Runs Indicate an Equally Heavy EMS Load in 2015</vt:lpstr>
      <vt:lpstr>Engine 49  2013-2015 Trends of Code 1 Runs by Week</vt:lpstr>
      <vt:lpstr>PowerPoint Presentation</vt:lpstr>
      <vt:lpstr>Analysis of Response Time Gaps</vt:lpstr>
      <vt:lpstr>Analysis of Response Time Gaps With  Engine 49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167</cp:revision>
  <dcterms:created xsi:type="dcterms:W3CDTF">2017-10-14T13:41:31Z</dcterms:created>
  <dcterms:modified xsi:type="dcterms:W3CDTF">2018-04-04T18:02:15Z</dcterms:modified>
</cp:coreProperties>
</file>