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4539-10DF-1E45-A8E6-CB077B44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8F2D0-4C78-DDC2-B259-F6E65E5D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BBE0F-78D2-02A3-3647-A66D7B06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9E7A-64C6-7AEE-BE92-987D8E8F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5B6F-096F-EC52-F6BC-44590CE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1357-92A7-0B6D-022F-F786E91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54988-8453-7C48-9E89-DEA67C3F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40D4-B78F-0FA5-5C43-3C6E7E9C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6022-4B0E-032A-2DE9-BC4A0281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352E-92BD-0E57-904A-B172610B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2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3936A-12AB-6CA0-77DC-7F475DD5B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5C24A-18AC-EE52-5D3A-BDC16BF1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40C8-DBC0-DF9C-4293-192F3307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A73D-E5A4-4AC5-0BAC-13269825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1816-1D67-2A5B-403B-6D69FB7D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5F42-1342-123B-A82E-3AE54485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CDB7-B733-E220-3BF7-DE3A5E11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8B4E-BEDA-80A2-D939-D49AE69E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0E76-F439-C9F5-C514-3917B4C1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DCC7-8F64-C848-9C39-39C6853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91CC-7A49-03B0-0699-DA322402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9988A-08CE-0A28-9977-8344FD5F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849A-A3F9-FBDA-4203-011442D9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9C1D-0F7E-8FF9-E45D-3E401333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79F1-C5FF-D35E-71E3-D1C5728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9611-5563-02C0-853F-6B2AA6E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E77E-BA55-C6F4-D288-8B9094C87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E5D73-DBC1-23D3-E930-7F2D90906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9ED6-5B51-B06C-F8F2-A119AE6F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88EF-849F-08A7-FC73-C7F5B3B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44E6C-467E-5794-5572-8B2881C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CAD4-2284-5B8B-1168-E689457E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5AF6-5336-8805-C5F4-CACE1290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B8034-EEAF-2CBC-A8A1-7E3D5136E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BDB9D-38E3-F4FE-E877-4AA7BB416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ABA8D-E7D8-4DFB-5CEB-ABF8B9F0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126B1-14AA-9DF7-B85A-2324F752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7BC81-73DE-68A9-AC04-721BD73C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CA25F-8246-38E5-56C0-73DA7843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A5B4-830A-F069-3979-1F8A9519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553FF-9ED5-D161-8DE9-59CD28A9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1E153-3076-3CD4-E853-DC7C138D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E7E6-3716-AEFC-B2F7-2E2D4676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F8814-EE5C-CAF0-0E50-E1B0C5F1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46218-04F5-AFAD-15A2-8CA9E8FA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AD14-5BC8-AF27-AF56-17FBF56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7711-06E7-C200-9DC6-93B8A667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01A5-6E3F-EBC4-C100-9C0DB6D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4086-2DB9-21D6-8AD4-2967D185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B52EB-DC02-2375-7877-B29631F8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D151E-020A-F5F2-D50A-6FD3DFA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92938-1FDD-10DB-F56A-6B8FEACA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65A-AF51-6220-4277-737DE490C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98BC4-B317-E1F4-A28F-E929CC4C8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5A6FF-F064-11D2-314F-E8253F91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1732-4536-D3D7-6A55-CDC94A26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0BECB-6A2C-3AA5-E390-9D98199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FA804-21B8-DF03-19A6-8A050AA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E4DC5-E5B9-5EF3-6E17-ABE61F2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2AAB-F592-120F-F07C-3DA0180F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0416-6B0A-5D7D-E4AC-C1663A6E0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1B1F-9AEB-7D47-8642-CACE4D7DFE7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4443-57C2-2079-B67F-2A4D39D8A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DB6FE-009A-3DF2-7464-D0C3C9CBE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B2D8-AAF8-374E-9BF0-FF2969BB2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06F0-5984-227A-AD8D-FFB68072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eROSITA</a:t>
            </a:r>
            <a:r>
              <a:rPr lang="en-US" dirty="0"/>
              <a:t>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6597D-A0D5-11A2-775F-61F8CF7F9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374051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70D2D-BA5F-E2EF-CD92-929596975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102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Aim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8360-4C50-C4CB-5E34-7A91B3C3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5961185" cy="46998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Short term: </a:t>
            </a:r>
          </a:p>
          <a:p>
            <a:r>
              <a:rPr lang="en-US" dirty="0"/>
              <a:t>Create an updated list of BL Lac objects that are candidates for </a:t>
            </a:r>
            <a:r>
              <a:rPr lang="en-US" dirty="0" err="1"/>
              <a:t>TeV</a:t>
            </a:r>
            <a:r>
              <a:rPr lang="en-US" dirty="0"/>
              <a:t> observations using data from the ROSAT bright source catalog and the WISE all-sky survey </a:t>
            </a:r>
          </a:p>
          <a:p>
            <a:r>
              <a:rPr lang="en-US" dirty="0"/>
              <a:t>Expand upon this list using data from the first </a:t>
            </a:r>
            <a:r>
              <a:rPr lang="en-US" dirty="0" err="1"/>
              <a:t>eROSITA</a:t>
            </a:r>
            <a:r>
              <a:rPr lang="en-US" dirty="0"/>
              <a:t> data released (eRASS1) </a:t>
            </a:r>
          </a:p>
          <a:p>
            <a:r>
              <a:rPr lang="en-US" dirty="0"/>
              <a:t>Perform multi-wavelength analysis of these candidate sources to select the most optimal candidates </a:t>
            </a:r>
          </a:p>
          <a:p>
            <a:pPr marL="0" indent="0">
              <a:buNone/>
            </a:pPr>
            <a:r>
              <a:rPr lang="en-US" b="1" u="sng" dirty="0"/>
              <a:t>Long term: </a:t>
            </a:r>
          </a:p>
          <a:p>
            <a:r>
              <a:rPr lang="en-US" dirty="0"/>
              <a:t>Use the knowledge from this list of </a:t>
            </a:r>
            <a:r>
              <a:rPr lang="en-US" dirty="0" err="1"/>
              <a:t>TeV</a:t>
            </a:r>
            <a:r>
              <a:rPr lang="en-US" dirty="0"/>
              <a:t>-emitting BL Lac objects to study the relativistic jet of BL Lac objects &amp; understand how it is such an efficient particle accelerator </a:t>
            </a:r>
          </a:p>
          <a:p>
            <a:r>
              <a:rPr lang="en-US" dirty="0"/>
              <a:t>Make further conjectures about the origin of relativistic jets </a:t>
            </a:r>
          </a:p>
        </p:txBody>
      </p:sp>
      <p:pic>
        <p:nvPicPr>
          <p:cNvPr id="6146" name="Picture 2" descr="Relativistic Jet | College of Science">
            <a:extLst>
              <a:ext uri="{FF2B5EF4-FFF2-40B4-BE49-F238E27FC236}">
                <a16:creationId xmlns:a16="http://schemas.microsoft.com/office/drawing/2014/main" id="{9A04213A-7B61-6696-6F2B-2D7EAB3F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85" y="1690688"/>
            <a:ext cx="4976996" cy="33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15CCE-A550-D46D-8C0A-D3D589180130}"/>
              </a:ext>
            </a:extLst>
          </p:cNvPr>
          <p:cNvSpPr txBox="1"/>
          <p:nvPr/>
        </p:nvSpPr>
        <p:spPr>
          <a:xfrm>
            <a:off x="391886" y="409575"/>
            <a:ext cx="57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Cutting down the WISE Catalog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620C3-2E38-E12C-0319-37491AFE0930}"/>
                  </a:ext>
                </a:extLst>
              </p:cNvPr>
              <p:cNvSpPr txBox="1"/>
              <p:nvPr/>
            </p:nvSpPr>
            <p:spPr>
              <a:xfrm>
                <a:off x="445027" y="1675592"/>
                <a:ext cx="575297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&gt; 747 million </a:t>
                </a:r>
                <a:r>
                  <a:rPr lang="en-US" sz="2000" dirty="0">
                    <a:sym typeface="Wingdings" pitchFamily="2" charset="2"/>
                  </a:rPr>
                  <a:t> </a:t>
                </a:r>
                <a:r>
                  <a:rPr lang="en-US" sz="2000" b="0" dirty="0">
                    <a:solidFill>
                      <a:srgbClr val="000000"/>
                    </a:solidFill>
                    <a:effectLst/>
                  </a:rPr>
                  <a:t>131,021 sources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Did this by making cuts along certain Vega magnitudes in the bands 3.4, 4.6, and 12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b="0" dirty="0">
                    <a:solidFill>
                      <a:srgbClr val="000000"/>
                    </a:solidFill>
                    <a:effectLst/>
                  </a:rPr>
                  <a:t>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These cuts select only the sources that exhibit IR emission in a manner that is characteristic of blazars </a:t>
                </a:r>
                <a:endParaRPr lang="en-US" sz="2000" b="0" dirty="0">
                  <a:solidFill>
                    <a:srgbClr val="000000"/>
                  </a:solidFill>
                  <a:effectLst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620C3-2E38-E12C-0319-37491AFE0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7" y="1675592"/>
                <a:ext cx="5752974" cy="2246769"/>
              </a:xfrm>
              <a:prstGeom prst="rect">
                <a:avLst/>
              </a:prstGeom>
              <a:blipFill>
                <a:blip r:embed="rId2"/>
                <a:stretch>
                  <a:fillRect l="-881" t="-169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B3F0FDD1-F034-8BEC-FF2B-C8647B0B3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0" y="92758"/>
            <a:ext cx="4894633" cy="367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BA8F50A7-B32F-7FBA-06C1-2D85CA6E9BCB}"/>
              </a:ext>
            </a:extLst>
          </p:cNvPr>
          <p:cNvSpPr/>
          <p:nvPr/>
        </p:nvSpPr>
        <p:spPr>
          <a:xfrm>
            <a:off x="9632811" y="1992093"/>
            <a:ext cx="45719" cy="427365"/>
          </a:xfrm>
          <a:custGeom>
            <a:avLst/>
            <a:gdLst>
              <a:gd name="connsiteX0" fmla="*/ 0 w 137160"/>
              <a:gd name="connsiteY0" fmla="*/ 539496 h 539496"/>
              <a:gd name="connsiteX1" fmla="*/ 64008 w 137160"/>
              <a:gd name="connsiteY1" fmla="*/ 155448 h 539496"/>
              <a:gd name="connsiteX2" fmla="*/ 137160 w 137160"/>
              <a:gd name="connsiteY2" fmla="*/ 0 h 5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539496">
                <a:moveTo>
                  <a:pt x="0" y="539496"/>
                </a:moveTo>
                <a:cubicBezTo>
                  <a:pt x="20574" y="392430"/>
                  <a:pt x="41148" y="245364"/>
                  <a:pt x="64008" y="155448"/>
                </a:cubicBezTo>
                <a:cubicBezTo>
                  <a:pt x="86868" y="65532"/>
                  <a:pt x="112014" y="32766"/>
                  <a:pt x="13716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25AB0E-5E2F-78D8-DB25-5005D3FDE9CF}"/>
              </a:ext>
            </a:extLst>
          </p:cNvPr>
          <p:cNvSpPr/>
          <p:nvPr/>
        </p:nvSpPr>
        <p:spPr>
          <a:xfrm>
            <a:off x="9584588" y="2349403"/>
            <a:ext cx="62636" cy="799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D0ED7-C8BE-6EC2-3F8E-00D9EEA60E0C}"/>
              </a:ext>
            </a:extLst>
          </p:cNvPr>
          <p:cNvSpPr txBox="1"/>
          <p:nvPr/>
        </p:nvSpPr>
        <p:spPr>
          <a:xfrm>
            <a:off x="9439580" y="2267666"/>
            <a:ext cx="1231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354E96-2C9C-1CA0-ABD8-DBF2865AD0A8}"/>
              </a:ext>
            </a:extLst>
          </p:cNvPr>
          <p:cNvSpPr/>
          <p:nvPr/>
        </p:nvSpPr>
        <p:spPr>
          <a:xfrm>
            <a:off x="9615906" y="2130148"/>
            <a:ext cx="62636" cy="79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9ABBFA-CD09-F762-5521-B7854C90DBF8}"/>
              </a:ext>
            </a:extLst>
          </p:cNvPr>
          <p:cNvSpPr txBox="1"/>
          <p:nvPr/>
        </p:nvSpPr>
        <p:spPr>
          <a:xfrm>
            <a:off x="9482846" y="2046091"/>
            <a:ext cx="1079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2150FC-B8C0-29B8-8C70-6A5DD71D5786}"/>
              </a:ext>
            </a:extLst>
          </p:cNvPr>
          <p:cNvSpPr/>
          <p:nvPr/>
        </p:nvSpPr>
        <p:spPr>
          <a:xfrm>
            <a:off x="9635443" y="1952131"/>
            <a:ext cx="59992" cy="799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AFC6C6-39F9-BE9B-0FAA-2760CAAED6CF}"/>
              </a:ext>
            </a:extLst>
          </p:cNvPr>
          <p:cNvSpPr txBox="1"/>
          <p:nvPr/>
        </p:nvSpPr>
        <p:spPr>
          <a:xfrm>
            <a:off x="9518835" y="1842327"/>
            <a:ext cx="1079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0A0214-0B9F-591E-A18F-8AAEEA2BAD82}"/>
              </a:ext>
            </a:extLst>
          </p:cNvPr>
          <p:cNvSpPr txBox="1"/>
          <p:nvPr/>
        </p:nvSpPr>
        <p:spPr>
          <a:xfrm>
            <a:off x="8128480" y="3661545"/>
            <a:ext cx="313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Fosbury et al. 2007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D8CD05A3-1691-6A53-602B-3A88700EBA39}"/>
                  </a:ext>
                </a:extLst>
              </p:cNvPr>
              <p:cNvSpPr/>
              <p:nvPr/>
            </p:nvSpPr>
            <p:spPr>
              <a:xfrm>
                <a:off x="297478" y="3728348"/>
                <a:ext cx="3479670" cy="191045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Vega magnitudes of the source must obey the following constraints: </a:t>
                </a:r>
              </a:p>
              <a:p>
                <a:pPr algn="ctr"/>
                <a:r>
                  <a:rPr lang="en-US" b="0" dirty="0">
                    <a:solidFill>
                      <a:schemeClr val="tx1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13.318 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3.4 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&lt;12.642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4.6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&lt;10.760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D8CD05A3-1691-6A53-602B-3A88700EB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8" y="3728348"/>
                <a:ext cx="3479670" cy="19104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B9A478BE-123D-98E4-FD25-6C20837CF024}"/>
              </a:ext>
            </a:extLst>
          </p:cNvPr>
          <p:cNvSpPr/>
          <p:nvPr/>
        </p:nvSpPr>
        <p:spPr>
          <a:xfrm>
            <a:off x="9439580" y="1720298"/>
            <a:ext cx="496295" cy="9247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E9D1BA-0B5F-67DC-0E24-8868E17319B6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5790930" y="2645088"/>
            <a:ext cx="3896798" cy="1324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39C84D2-06E0-1598-CE7C-94C67679C0B1}"/>
              </a:ext>
            </a:extLst>
          </p:cNvPr>
          <p:cNvSpPr/>
          <p:nvPr/>
        </p:nvSpPr>
        <p:spPr>
          <a:xfrm>
            <a:off x="4051095" y="3969322"/>
            <a:ext cx="3479670" cy="15258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 of IR emission must follow: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0.22 mag [3.4]-[4.6] &lt; 0.86 mag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1.60 mag &lt; [4.6]-[12] &lt;2.32 mag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D2B4F4-B7F1-1CC4-D807-61B56D4133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76"/>
          <a:stretch/>
        </p:blipFill>
        <p:spPr>
          <a:xfrm>
            <a:off x="7892348" y="3925687"/>
            <a:ext cx="3606173" cy="26664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25A1BDE-BBDC-6819-EB84-429EC290E701}"/>
              </a:ext>
            </a:extLst>
          </p:cNvPr>
          <p:cNvSpPr txBox="1"/>
          <p:nvPr/>
        </p:nvSpPr>
        <p:spPr>
          <a:xfrm>
            <a:off x="8306726" y="6518210"/>
            <a:ext cx="313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Massaro et al. 2012</a:t>
            </a:r>
          </a:p>
        </p:txBody>
      </p:sp>
    </p:spTree>
    <p:extLst>
      <p:ext uri="{BB962C8B-B14F-4D97-AF65-F5344CB8AC3E}">
        <p14:creationId xmlns:p14="http://schemas.microsoft.com/office/powerpoint/2010/main" val="39562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6210-DA0B-ADBE-C1F9-9B916A12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73" y="236537"/>
            <a:ext cx="3938195" cy="1325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eFEDS</a:t>
            </a:r>
            <a:r>
              <a:rPr lang="en-US" dirty="0">
                <a:latin typeface="+mn-lt"/>
              </a:rPr>
              <a:t> &amp; WISE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CEF181-2ED5-EE64-94B7-6AA92C5D4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22" y="114248"/>
            <a:ext cx="5370105" cy="362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A300-99AF-FABE-865B-0647A3D009A1}"/>
              </a:ext>
            </a:extLst>
          </p:cNvPr>
          <p:cNvSpPr/>
          <p:nvPr/>
        </p:nvSpPr>
        <p:spPr>
          <a:xfrm>
            <a:off x="8650604" y="3740099"/>
            <a:ext cx="3499134" cy="2407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B81C1-3FC8-56B0-CFF6-11DA6B8B4632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906423" y="1781347"/>
            <a:ext cx="744181" cy="3162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D6397E-D2F2-362E-DEFE-2C1D648C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6" y="3830914"/>
            <a:ext cx="3414610" cy="232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017C0C-F62B-1044-6A59-FD36F61D3945}"/>
              </a:ext>
            </a:extLst>
          </p:cNvPr>
          <p:cNvSpPr txBox="1"/>
          <p:nvPr/>
        </p:nvSpPr>
        <p:spPr>
          <a:xfrm>
            <a:off x="311971" y="1327010"/>
            <a:ext cx="5467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reduced WISE catalog, I was able to match sources between the two catalogs to obtain IR data for sources within the </a:t>
            </a:r>
            <a:r>
              <a:rPr lang="en-US" sz="2400" dirty="0" err="1"/>
              <a:t>eFEDS</a:t>
            </a:r>
            <a:r>
              <a:rPr lang="en-US" sz="2400" dirty="0"/>
              <a:t> 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Look for matches between the two catalogs that fall within the positional error supplied in the </a:t>
            </a:r>
            <a:r>
              <a:rPr lang="en-US" sz="2400" dirty="0" err="1"/>
              <a:t>eFEDS</a:t>
            </a:r>
            <a:r>
              <a:rPr lang="en-US" sz="2400" dirty="0"/>
              <a:t> catalog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Unfortunately, the </a:t>
            </a:r>
            <a:r>
              <a:rPr lang="en-US" sz="2400" dirty="0" err="1"/>
              <a:t>eFEDS</a:t>
            </a:r>
            <a:r>
              <a:rPr lang="en-US" sz="2400" dirty="0"/>
              <a:t> catalog is only ~140 sq. degrees and so no matches between the two catalogs were found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A43CE6-2AC8-A83F-1096-FC2AC0D8A16F}"/>
              </a:ext>
            </a:extLst>
          </p:cNvPr>
          <p:cNvSpPr/>
          <p:nvPr/>
        </p:nvSpPr>
        <p:spPr>
          <a:xfrm>
            <a:off x="7799294" y="1252038"/>
            <a:ext cx="731520" cy="6201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6766DC-3498-8CAC-36EF-7FE5D7EA3D9A}"/>
              </a:ext>
            </a:extLst>
          </p:cNvPr>
          <p:cNvCxnSpPr>
            <a:cxnSpLocks/>
            <a:stCxn id="6" idx="7"/>
            <a:endCxn id="13" idx="0"/>
          </p:cNvCxnSpPr>
          <p:nvPr/>
        </p:nvCxnSpPr>
        <p:spPr>
          <a:xfrm>
            <a:off x="8423685" y="1342853"/>
            <a:ext cx="1976486" cy="2397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9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F2EF6-F6E7-0937-406F-A73000F2B40F}"/>
              </a:ext>
            </a:extLst>
          </p:cNvPr>
          <p:cNvSpPr txBox="1"/>
          <p:nvPr/>
        </p:nvSpPr>
        <p:spPr>
          <a:xfrm>
            <a:off x="-462578" y="182880"/>
            <a:ext cx="600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ROSAT &amp; WISE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285F70-C9CF-7EF1-DCBA-7A03E55CB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51" y="1200950"/>
            <a:ext cx="5848629" cy="44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4D96D-CE20-5041-C7E3-B3947F49A2A5}"/>
              </a:ext>
            </a:extLst>
          </p:cNvPr>
          <p:cNvSpPr txBox="1"/>
          <p:nvPr/>
        </p:nvSpPr>
        <p:spPr>
          <a:xfrm>
            <a:off x="656216" y="1183341"/>
            <a:ext cx="4711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received 180 matches between the WISE catalog and ROSAT catalog (to be a match the separation between the two sources must be less than the ROSAT positional error)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Massaro et al. (2013) received 189 matches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 these 180 sources, 73 of them were listed in the ROMA-BZCAT catalog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Of Massaro et al.’s sources, 93 of them were listed in the ROMA-BZCAT catalog</a:t>
            </a:r>
          </a:p>
        </p:txBody>
      </p:sp>
    </p:spTree>
    <p:extLst>
      <p:ext uri="{BB962C8B-B14F-4D97-AF65-F5344CB8AC3E}">
        <p14:creationId xmlns:p14="http://schemas.microsoft.com/office/powerpoint/2010/main" val="347236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F2EF6-F6E7-0937-406F-A73000F2B40F}"/>
              </a:ext>
            </a:extLst>
          </p:cNvPr>
          <p:cNvSpPr txBox="1"/>
          <p:nvPr/>
        </p:nvSpPr>
        <p:spPr>
          <a:xfrm>
            <a:off x="-230758" y="275400"/>
            <a:ext cx="600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ROSAT &amp; WISE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44D96D-CE20-5041-C7E3-B3947F49A2A5}"/>
                  </a:ext>
                </a:extLst>
              </p:cNvPr>
              <p:cNvSpPr txBox="1"/>
              <p:nvPr/>
            </p:nvSpPr>
            <p:spPr>
              <a:xfrm>
                <a:off x="486418" y="1044841"/>
                <a:ext cx="5285591" cy="629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/>
                  <a:t>I defined my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𝛿</m:t>
                    </m:r>
                  </m:oMath>
                </a14:m>
                <a:r>
                  <a:rPr lang="en-US" sz="1700" dirty="0"/>
                  <a:t> parameter as such so that each TBL candidate should have a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𝛿</m:t>
                    </m:r>
                  </m:oMath>
                </a14:m>
                <a:r>
                  <a:rPr lang="en-US" sz="1700" dirty="0"/>
                  <a:t> value &lt; 1.0.</a:t>
                </a:r>
              </a:p>
              <a:p>
                <a:pPr algn="ctr"/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𝛿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nlo" panose="020B0609030804020204" pitchFamily="49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nlo" panose="020B0609030804020204" pitchFamily="49" charset="0"/>
                          </a:rPr>
                          <m:t>𝑑𝑖𝑠𝑡𝑎𝑛𝑐𝑒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enlo" panose="020B0609030804020204" pitchFamily="49" charset="0"/>
                          </a:rPr>
                          <m:t> ∗ </m:t>
                        </m: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enlo" panose="020B0609030804020204" pitchFamily="49" charset="0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Menlo" panose="020B0609030804020204" pitchFamily="49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enlo" panose="020B06090308040202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enlo" panose="020B0609030804020204" pitchFamily="49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Menlo" panose="020B0609030804020204" pitchFamily="49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enlo" panose="020B0609030804020204" pitchFamily="49" charset="0"/>
                      </a:rPr>
                      <m:t>&lt;1</m:t>
                    </m:r>
                  </m:oMath>
                </a14:m>
                <a:endParaRPr lang="en-US" sz="170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Here, distance was defined 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𝑑𝑖𝑠𝑡𝑎𝑛𝑐𝑒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1700" b="0" i="1" smtClean="0">
                              <a:latin typeface="Cambria Math" panose="02040503050406030204" pitchFamily="18" charset="0"/>
                              <a:ea typeface="Menlo" panose="020B0609030804020204" pitchFamily="49" charset="0"/>
                              <a:cs typeface="Menlo" panose="020B0609030804020204" pitchFamily="49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𝑦</m:t>
                              </m:r>
                              <m:r>
                                <a:rPr lang="en-US" sz="1700" b="0" i="1" baseline="-25000" smtClean="0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 −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𝑚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∗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𝑥</m:t>
                              </m:r>
                              <m:r>
                                <a:rPr lang="en-US" sz="1700" i="1" baseline="-25000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0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  −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Menlo" panose="020B0609030804020204" pitchFamily="49" charset="0"/>
                                  <a:cs typeface="Menlo" panose="020B0609030804020204" pitchFamily="49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  <a:ea typeface="Menlo" panose="020B0609030804020204" pitchFamily="49" charset="0"/>
                                      <a:cs typeface="Menlo" panose="020B060903080402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70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sz="170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Massaro et al. found </a:t>
                </a:r>
                <a:r>
                  <a:rPr lang="en-US" sz="17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D</a:t>
                </a:r>
                <a:r>
                  <a:rPr lang="en-US" sz="1700" baseline="-250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max</a:t>
                </a: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 = 0.116 mag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TBL sample w/respect to best fit line: </a:t>
                </a:r>
                <a:r>
                  <a:rPr lang="en-US" sz="17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D</a:t>
                </a:r>
                <a:r>
                  <a:rPr lang="en-US" sz="1700" baseline="-250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max</a:t>
                </a: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 = </a:t>
                </a:r>
                <a:r>
                  <a:rPr lang="en-US" sz="1700" dirty="0"/>
                  <a:t>1.16446 mag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BZCAT matches w/ respect to best fit line: </a:t>
                </a:r>
                <a:r>
                  <a:rPr lang="en-US" sz="17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D</a:t>
                </a:r>
                <a:r>
                  <a:rPr lang="en-US" sz="1700" baseline="-250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max</a:t>
                </a: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 = </a:t>
                </a:r>
                <a:r>
                  <a:rPr lang="en-US" sz="1700" dirty="0"/>
                  <a:t>1.49885 mag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TBL sample w/respect to Massaro et al. best fit line: </a:t>
                </a:r>
                <a:r>
                  <a:rPr lang="en-US" sz="17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D</a:t>
                </a:r>
                <a:r>
                  <a:rPr lang="en-US" sz="1700" baseline="-25000" dirty="0" err="1">
                    <a:ea typeface="Menlo" panose="020B0609030804020204" pitchFamily="49" charset="0"/>
                    <a:cs typeface="Menlo" panose="020B0609030804020204" pitchFamily="49" charset="0"/>
                  </a:rPr>
                  <a:t>max</a:t>
                </a:r>
                <a:r>
                  <a:rPr lang="en-US" sz="1700" baseline="-2500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=</a:t>
                </a:r>
                <a:r>
                  <a:rPr lang="en-US" sz="1700" baseline="-25000" dirty="0"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700" dirty="0"/>
                  <a:t>1.8426 mag</a:t>
                </a:r>
              </a:p>
              <a:p>
                <a:pPr lvl="1"/>
                <a:endParaRPr lang="en-US" sz="1700" dirty="0"/>
              </a:p>
              <a:p>
                <a:r>
                  <a:rPr lang="en-US" sz="1700" dirty="0"/>
                  <a:t>My plot shows much more variation of sources than Massaro et al.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Could this be because sources were introduced/removed from the WISE catalog?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Since this is a maximum, </a:t>
                </a:r>
                <a:r>
                  <a:rPr lang="en-US" sz="1700" b="1" dirty="0">
                    <a:ea typeface="Menlo" panose="020B0609030804020204" pitchFamily="49" charset="0"/>
                    <a:cs typeface="Menlo" panose="020B0609030804020204" pitchFamily="49" charset="0"/>
                  </a:rPr>
                  <a:t>one</a:t>
                </a:r>
                <a:r>
                  <a:rPr lang="en-US" sz="1700" dirty="0">
                    <a:ea typeface="Menlo" panose="020B0609030804020204" pitchFamily="49" charset="0"/>
                    <a:cs typeface="Menlo" panose="020B0609030804020204" pitchFamily="49" charset="0"/>
                  </a:rPr>
                  <a:t> value could be producing this variation</a:t>
                </a:r>
              </a:p>
              <a:p>
                <a:endParaRPr lang="en-US" sz="1700" dirty="0"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endParaRPr lang="en-US" sz="17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44D96D-CE20-5041-C7E3-B3947F49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18" y="1044841"/>
                <a:ext cx="5285591" cy="6295762"/>
              </a:xfrm>
              <a:prstGeom prst="rect">
                <a:avLst/>
              </a:prstGeom>
              <a:blipFill>
                <a:blip r:embed="rId2"/>
                <a:stretch>
                  <a:fillRect l="-719" t="-403" r="-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DC4D68A4-20FE-7581-2377-3CC874DE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38" y="567600"/>
            <a:ext cx="6393628" cy="47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E02AC2-DBB1-AF35-074E-911FD431817E}"/>
              </a:ext>
            </a:extLst>
          </p:cNvPr>
          <p:cNvSpPr txBox="1"/>
          <p:nvPr/>
        </p:nvSpPr>
        <p:spPr>
          <a:xfrm>
            <a:off x="6494033" y="5362821"/>
            <a:ext cx="52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Total TBL sample (180 sources) distance from respective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7381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F31BA-A932-B06A-8EC1-FC2CA61CA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" r="4363"/>
          <a:stretch/>
        </p:blipFill>
        <p:spPr>
          <a:xfrm>
            <a:off x="6473501" y="316523"/>
            <a:ext cx="5425422" cy="5377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ACC54-57B2-36CD-43FD-DC121045DFFF}"/>
              </a:ext>
            </a:extLst>
          </p:cNvPr>
          <p:cNvSpPr txBox="1"/>
          <p:nvPr/>
        </p:nvSpPr>
        <p:spPr>
          <a:xfrm>
            <a:off x="935484" y="316523"/>
            <a:ext cx="4513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Checking my work against Massaro et al. (2013)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B508B-C22F-CAFE-2381-C1CCCF2BCE4B}"/>
              </a:ext>
            </a:extLst>
          </p:cNvPr>
          <p:cNvSpPr txBox="1"/>
          <p:nvPr/>
        </p:nvSpPr>
        <p:spPr>
          <a:xfrm>
            <a:off x="665854" y="1512277"/>
            <a:ext cx="50526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Table 4 contains </a:t>
            </a:r>
            <a:r>
              <a:rPr lang="en-US" sz="2000" b="1" dirty="0"/>
              <a:t>54 sources</a:t>
            </a:r>
            <a:r>
              <a:rPr lang="en-US" sz="2000" dirty="0"/>
              <a:t>, there sources were selected from the </a:t>
            </a:r>
            <a:r>
              <a:rPr lang="en-US" sz="2000" b="1" dirty="0"/>
              <a:t>189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Massaro et al. (2013) </a:t>
            </a:r>
            <a:r>
              <a:rPr lang="en-US" sz="2000" b="1" dirty="0"/>
              <a:t>removed 93 sources </a:t>
            </a:r>
            <a:r>
              <a:rPr lang="en-US" sz="2000" dirty="0"/>
              <a:t>from the 189 that were associated with the ROMA-BZCAT catalog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remaining 96 sources </a:t>
            </a:r>
            <a:r>
              <a:rPr lang="en-US" sz="2000" dirty="0"/>
              <a:t>were analyzed using multifrequency analysis to select the most reliable high-frequency peaked BL Lacs that were candidates for </a:t>
            </a:r>
            <a:r>
              <a:rPr lang="en-US" sz="2000" dirty="0" err="1"/>
              <a:t>TeV</a:t>
            </a:r>
            <a:r>
              <a:rPr lang="en-US" sz="2000" dirty="0"/>
              <a:t>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I am not performing multifrequency analysis and excluding sources, </a:t>
            </a:r>
            <a:r>
              <a:rPr lang="en-US" sz="2000" b="1" dirty="0"/>
              <a:t>I expect to find nearly all sources listed in Table 4 in my list of 180 TBL candidates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2449A-6E26-2285-A74F-AB242DF89CCF}"/>
              </a:ext>
            </a:extLst>
          </p:cNvPr>
          <p:cNvSpPr txBox="1"/>
          <p:nvPr/>
        </p:nvSpPr>
        <p:spPr>
          <a:xfrm>
            <a:off x="6473501" y="5694435"/>
            <a:ext cx="54254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Table 4 from Massaro et al. 2013 </a:t>
            </a:r>
          </a:p>
          <a:p>
            <a:r>
              <a:rPr lang="en-US" sz="900" i="1" dirty="0"/>
              <a:t>Col. (1) ROSAT name. Col. (2) WISE name. Col. (3) Other name if present in literature and in the following order: NVSS, SDSS, AT20G, NED. Cols. (4,5,6) IR colors from WISE. Values in parentheses are 1</a:t>
            </a:r>
            <a:r>
              <a:rPr lang="el-GR" sz="900" i="1" dirty="0"/>
              <a:t>σ </a:t>
            </a:r>
            <a:r>
              <a:rPr lang="en-US" sz="900" i="1" dirty="0"/>
              <a:t>uncertainties. Col. (7) Notes: N = NVSS, F = FIRST, S = SUMSS, A=AT20G, M = 2MASS, s = SDSS dr9, 6 = 6dFGS, x = XMM-Newton or Chandra, X = ROSAT; B=Swift-BAT; f=Fermi; BL = BL Lac (optical spectra available in Jones et al. 2009); v = variability in WISE (var flag &gt; 5 in at least one band); UNID=ROSAT unidentified X-ray source. Col. (10) Redshift: ? = unknown, number? = uncertain.</a:t>
            </a:r>
          </a:p>
        </p:txBody>
      </p:sp>
    </p:spTree>
    <p:extLst>
      <p:ext uri="{BB962C8B-B14F-4D97-AF65-F5344CB8AC3E}">
        <p14:creationId xmlns:p14="http://schemas.microsoft.com/office/powerpoint/2010/main" val="143553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6AAE-7A73-3986-49D2-8B450A2D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does this mean? </a:t>
            </a:r>
          </a:p>
        </p:txBody>
      </p:sp>
      <p:pic>
        <p:nvPicPr>
          <p:cNvPr id="5" name="Content Placeholder 4" descr="A cartoon character in a room&#10;&#10;Description automatically generated">
            <a:extLst>
              <a:ext uri="{FF2B5EF4-FFF2-40B4-BE49-F238E27FC236}">
                <a16:creationId xmlns:a16="http://schemas.microsoft.com/office/drawing/2014/main" id="{B345D52D-742E-B59E-DEF0-795F0CE1E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681" y="1690688"/>
            <a:ext cx="5782638" cy="41030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09634-7BEC-B156-D100-9C7035098FE5}"/>
              </a:ext>
            </a:extLst>
          </p:cNvPr>
          <p:cNvSpPr txBox="1"/>
          <p:nvPr/>
        </p:nvSpPr>
        <p:spPr>
          <a:xfrm>
            <a:off x="1335505" y="1888958"/>
            <a:ext cx="64609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I’m working on matching my results to Massaro Table 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most of the Massaro results are found in my results, in means that the algorithm appears to be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not, there’s a bug somewhere that I need to find </a:t>
            </a:r>
            <a:r>
              <a:rPr lang="en-US" sz="2800" dirty="0">
                <a:sym typeface="Wingdings" pitchFamily="2" charset="2"/>
              </a:rPr>
              <a:t>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7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838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Menlo</vt:lpstr>
      <vt:lpstr>Wingdings</vt:lpstr>
      <vt:lpstr>Office Theme</vt:lpstr>
      <vt:lpstr>eROSITA Project Update</vt:lpstr>
      <vt:lpstr>Aim of this project</vt:lpstr>
      <vt:lpstr>PowerPoint Presentation</vt:lpstr>
      <vt:lpstr>eFEDS &amp; WISE </vt:lpstr>
      <vt:lpstr>PowerPoint Presentation</vt:lpstr>
      <vt:lpstr>PowerPoint Presentation</vt:lpstr>
      <vt:lpstr>PowerPoint Presentation</vt:lpstr>
      <vt:lpstr>So, what does this mean?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eROSITA Project Update</dc:title>
  <dc:creator>Metzger, Cassie</dc:creator>
  <cp:lastModifiedBy>Metzger, Cassidy</cp:lastModifiedBy>
  <cp:revision>4</cp:revision>
  <dcterms:created xsi:type="dcterms:W3CDTF">2023-12-09T17:09:19Z</dcterms:created>
  <dcterms:modified xsi:type="dcterms:W3CDTF">2024-06-25T00:33:38Z</dcterms:modified>
</cp:coreProperties>
</file>