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21" Type="http://schemas.openxmlformats.org/officeDocument/2006/relationships/slide" Target="slides/slide15.xml"/><Relationship Id="rId2" Type="http://schemas.openxmlformats.org/officeDocument/2006/relationships/presProps" Target="presProps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3" Type="http://schemas.openxmlformats.org/officeDocument/2006/relationships/tableStyles" Target="tableStyles.xml"/><Relationship Id="rId11" Type="http://schemas.openxmlformats.org/officeDocument/2006/relationships/slide" Target="slides/slide5.xml"/><Relationship Id="rId20" Type="http://schemas.openxmlformats.org/officeDocument/2006/relationships/slide" Target="slides/slide14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DeepFlow: Large displacement optical flow with deep matching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Published  ICCV‘13 (International Conference on Computer Vision)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implementation (in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language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can be easily adapted to other algorithms.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DeepFlow: Original implementation published with the paper. (Easy baseline.)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FastDeepFlow: Up-to-date optimized code. (Hard baseline.)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-o3: </a:t>
            </a:r>
          </a:p>
          <a:p>
            <a:pPr rtl="0">
              <a:spcBef>
                <a:spcPts val="0"/>
              </a:spcBef>
              <a:buNone/>
            </a:pPr>
            <a:r>
              <a:rPr lang="en" sz="1100"/>
              <a:t>Blocking: unrolling, memory cost is almost the same (row-wise, already exhibit locality)</a:t>
            </a:r>
          </a:p>
          <a:p>
            <a:pPr rtl="0">
              <a:spcBef>
                <a:spcPts val="0"/>
              </a:spcBef>
              <a:buNone/>
            </a:pPr>
            <a:r>
              <a:rPr lang="en" sz="1100"/>
              <a:t>Blocking 2x2: better locality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SSE: a little bit better</a:t>
            </a:r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compute bound: after reweight, the performance is close to peak performance.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 get the RAM peak performance from Geekbench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peak performance without AVX is 2 flops/cycle, it is 16 flops/cycle with AVX. (sandy-bridge)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the intensity is affected by the input image size.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 characteristic: lots of interactions, use as much memory with the increase of size of image for computation use.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The baseline for optical flow estimation is to minimise an energy function based on a data term and a smoothness term. The first one typically assumes that the color and the gradient are constant along the flow while the second assumes that the flow is smooth. A matching term to penalise the difference between input matches and flow estimation is added to the classic data and smoothness terms. The energy is then minimized throw a coarse-to-fine scheme. The flow is estimated at a coarse version of the images and is iteratively refined.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It is then optimised using fixed point iterations and classic linear system solver such as SOR(Successive Over Relaxation).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Algorithm characteristic: lots of interactions, use as much memory with the increase of size of image for computation use.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amount of division flops should not be neglected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100"/>
              <a:t>Match:</a:t>
            </a:r>
          </a:p>
          <a:p>
            <a:pPr rtl="0">
              <a:spcBef>
                <a:spcPts val="0"/>
              </a:spcBef>
              <a:buNone/>
            </a:pPr>
            <a:r>
              <a:rPr lang="en" sz="1100"/>
              <a:t>flags:  -o3 -o0 -core-avx-i -fno-tree-vectorize</a:t>
            </a:r>
          </a:p>
          <a:p>
            <a:pPr rtl="0">
              <a:spcBef>
                <a:spcPts val="0"/>
              </a:spcBef>
              <a:buNone/>
            </a:pPr>
            <a:r>
              <a:rPr lang="en" sz="1100"/>
              <a:t>scalar replacement: reduce duplicate memory access</a:t>
            </a:r>
          </a:p>
          <a:p>
            <a:pPr rtl="0">
              <a:spcBef>
                <a:spcPts val="0"/>
              </a:spcBef>
              <a:buNone/>
            </a:pPr>
            <a:r>
              <a:rPr lang="en" sz="1100"/>
              <a:t>code motion: precompute share division components (very expensive)</a:t>
            </a:r>
          </a:p>
          <a:p>
            <a:pPr rtl="0">
              <a:spcBef>
                <a:spcPts val="0"/>
              </a:spcBef>
              <a:buNone/>
            </a:pPr>
            <a:r>
              <a:rPr lang="en" sz="1100"/>
              <a:t>memory reuse: reuse data structure shared between different iteration levels</a:t>
            </a:r>
          </a:p>
          <a:p>
            <a:pPr rtl="0">
              <a:spcBef>
                <a:spcPts val="0"/>
              </a:spcBef>
              <a:buNone/>
            </a:pPr>
            <a:r>
              <a:rPr lang="en" sz="1100"/>
              <a:t>AVX: unrolling, blocking for memory access. parallel computation.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rtl="0">
              <a:spcBef>
                <a:spcPts val="0"/>
              </a:spcBef>
              <a:buNone/>
            </a:pPr>
            <a:r>
              <a:rPr lang="en" sz="1100"/>
              <a:t>Solver:</a:t>
            </a:r>
            <a:r>
              <a:rPr lang="en" sz="1100">
                <a:solidFill>
                  <a:schemeClr val="dk1"/>
                </a:solidFill>
              </a:rPr>
              <a:t> -o3 -o0 -core-avx-i -fno-tree-vectorize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Code motion:  precompute j * stride + i. Use this as index origin. Although the flops count is not reduced, the performance is improved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Scalar replacement: the data loaded from memory which is reused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Blocking: we did unrolling when blocking. Explain 2x2 matrix</a:t>
            </a:r>
          </a:p>
          <a:p>
            <a:pPr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SSE: </a:t>
            </a:r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100"/>
              <a:t>AVX benefit from blocking and parallel computing</a:t>
            </a:r>
          </a:p>
          <a:p>
            <a:pPr rtl="0">
              <a:spcBef>
                <a:spcPts val="0"/>
              </a:spcBef>
              <a:buNone/>
            </a:pPr>
            <a:r>
              <a:rPr lang="en" sz="1100"/>
              <a:t>Reuse memory: flush the cache of the image head. so this method does not work.</a:t>
            </a:r>
          </a:p>
          <a:p>
            <a:pPr>
              <a:spcBef>
                <a:spcPts val="0"/>
              </a:spcBef>
              <a:buNone/>
            </a:pPr>
            <a:r>
              <a:rPr lang="en" sz="1100"/>
              <a:t>cache has already been flushed when you simultaneously load 18 matrices each round.</a:t>
            </a:r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2381" y="4800600"/>
            <a:ext cx="9141618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1" y="4750737"/>
            <a:ext cx="914161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822959" y="569214"/>
            <a:ext cx="7543799" cy="267461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>
              <a:lnSpc>
                <a:spcPct val="85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22959" y="3339846"/>
            <a:ext cx="75437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indent="0" marL="3429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685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0287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17145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057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24003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22959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764638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68" name="Shape 68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822959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22959" y="1384538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indent="0" marL="342900" rtl="0">
              <a:spcBef>
                <a:spcPts val="0"/>
              </a:spcBef>
              <a:buFont typeface="Calibri"/>
              <a:buNone/>
              <a:defRPr/>
            </a:lvl2pPr>
            <a:lvl3pPr indent="0" marL="685800" rtl="0">
              <a:spcBef>
                <a:spcPts val="0"/>
              </a:spcBef>
              <a:buFont typeface="Calibri"/>
              <a:buNone/>
              <a:defRPr/>
            </a:lvl3pPr>
            <a:lvl4pPr indent="0" marL="1028700" rtl="0">
              <a:spcBef>
                <a:spcPts val="0"/>
              </a:spcBef>
              <a:buFont typeface="Calibri"/>
              <a:buNone/>
              <a:defRPr/>
            </a:lvl4pPr>
            <a:lvl5pPr indent="0" marL="1371600" rtl="0">
              <a:spcBef>
                <a:spcPts val="0"/>
              </a:spcBef>
              <a:buFont typeface="Calibri"/>
              <a:buNone/>
              <a:defRPr/>
            </a:lvl5pPr>
            <a:lvl6pPr indent="0" marL="1714500" rtl="0">
              <a:spcBef>
                <a:spcPts val="0"/>
              </a:spcBef>
              <a:buFont typeface="Calibri"/>
              <a:buNone/>
              <a:defRPr/>
            </a:lvl6pPr>
            <a:lvl7pPr indent="0" marL="2057400" rtl="0">
              <a:spcBef>
                <a:spcPts val="0"/>
              </a:spcBef>
              <a:buFont typeface="Calibri"/>
              <a:buNone/>
              <a:defRPr/>
            </a:lvl7pPr>
            <a:lvl8pPr indent="0" marL="2400300" rtl="0">
              <a:spcBef>
                <a:spcPts val="0"/>
              </a:spcBef>
              <a:buFont typeface="Calibri"/>
              <a:buNone/>
              <a:defRPr/>
            </a:lvl8pPr>
            <a:lvl9pPr indent="0" marL="27432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822959" y="1936750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38100" marL="6350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indent="-63500" marL="2921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indent="-63500" marL="4191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indent="-76200" marL="5588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indent="-63500" marL="6985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indent="-114300" marL="8255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indent="-114300" marL="9779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indent="-114300" marL="11303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indent="-101600" marL="12700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3" type="body"/>
          </p:nvPr>
        </p:nvSpPr>
        <p:spPr>
          <a:xfrm>
            <a:off x="4663439" y="1384538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indent="0" marL="342900" rtl="0">
              <a:spcBef>
                <a:spcPts val="0"/>
              </a:spcBef>
              <a:buFont typeface="Calibri"/>
              <a:buNone/>
              <a:defRPr/>
            </a:lvl2pPr>
            <a:lvl3pPr indent="0" marL="685800" rtl="0">
              <a:spcBef>
                <a:spcPts val="0"/>
              </a:spcBef>
              <a:buFont typeface="Calibri"/>
              <a:buNone/>
              <a:defRPr/>
            </a:lvl3pPr>
            <a:lvl4pPr indent="0" marL="1028700" rtl="0">
              <a:spcBef>
                <a:spcPts val="0"/>
              </a:spcBef>
              <a:buFont typeface="Calibri"/>
              <a:buNone/>
              <a:defRPr/>
            </a:lvl4pPr>
            <a:lvl5pPr indent="0" marL="1371600" rtl="0">
              <a:spcBef>
                <a:spcPts val="0"/>
              </a:spcBef>
              <a:buFont typeface="Calibri"/>
              <a:buNone/>
              <a:defRPr/>
            </a:lvl5pPr>
            <a:lvl6pPr indent="0" marL="1714500" rtl="0">
              <a:spcBef>
                <a:spcPts val="0"/>
              </a:spcBef>
              <a:buFont typeface="Calibri"/>
              <a:buNone/>
              <a:defRPr/>
            </a:lvl6pPr>
            <a:lvl7pPr indent="0" marL="2057400" rtl="0">
              <a:spcBef>
                <a:spcPts val="0"/>
              </a:spcBef>
              <a:buFont typeface="Calibri"/>
              <a:buNone/>
              <a:defRPr/>
            </a:lvl7pPr>
            <a:lvl8pPr indent="0" marL="2400300" rtl="0">
              <a:spcBef>
                <a:spcPts val="0"/>
              </a:spcBef>
              <a:buFont typeface="Calibri"/>
              <a:buNone/>
              <a:defRPr/>
            </a:lvl8pPr>
            <a:lvl9pPr indent="0" marL="27432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4" type="body"/>
          </p:nvPr>
        </p:nvSpPr>
        <p:spPr>
          <a:xfrm>
            <a:off x="4663439" y="1936750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38100" marL="6350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indent="-63500" marL="2921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indent="-63500" marL="4191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indent="-76200" marL="5588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indent="-63500" marL="6985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indent="-114300" marL="8255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indent="-114300" marL="9779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indent="-114300" marL="11303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indent="-101600" marL="12700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22959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2764638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822959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822959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764638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381" y="4800600"/>
            <a:ext cx="9141618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1" y="4750737"/>
            <a:ext cx="914161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822959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764638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11" y="0"/>
            <a:ext cx="3038093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3030053" y="0"/>
            <a:ext cx="48005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42900" y="445769"/>
            <a:ext cx="2400299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600450" y="548640"/>
            <a:ext cx="4869179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38100" marL="6350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indent="-63500" marL="2921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indent="-63500" marL="4191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indent="-76200" marL="5588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indent="-63500" marL="6985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indent="-114300" marL="8255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indent="-114300" marL="9779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indent="-114300" marL="11303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indent="-101600" marL="12700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342900" y="2194560"/>
            <a:ext cx="2400299" cy="253434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indent="0" marL="342900" rtl="0">
              <a:spcBef>
                <a:spcPts val="0"/>
              </a:spcBef>
              <a:buFont typeface="Calibri"/>
              <a:buNone/>
              <a:defRPr/>
            </a:lvl2pPr>
            <a:lvl3pPr indent="0" marL="685800" rtl="0">
              <a:spcBef>
                <a:spcPts val="0"/>
              </a:spcBef>
              <a:buFont typeface="Calibri"/>
              <a:buNone/>
              <a:defRPr/>
            </a:lvl3pPr>
            <a:lvl4pPr indent="0" marL="1028700" rtl="0">
              <a:spcBef>
                <a:spcPts val="0"/>
              </a:spcBef>
              <a:buFont typeface="Calibri"/>
              <a:buNone/>
              <a:defRPr/>
            </a:lvl4pPr>
            <a:lvl5pPr indent="0" marL="1371600" rtl="0">
              <a:spcBef>
                <a:spcPts val="0"/>
              </a:spcBef>
              <a:buFont typeface="Calibri"/>
              <a:buNone/>
              <a:defRPr/>
            </a:lvl5pPr>
            <a:lvl6pPr indent="0" marL="1714500" rtl="0">
              <a:spcBef>
                <a:spcPts val="0"/>
              </a:spcBef>
              <a:buFont typeface="Calibri"/>
              <a:buNone/>
              <a:defRPr/>
            </a:lvl6pPr>
            <a:lvl7pPr indent="0" marL="2057400" rtl="0">
              <a:spcBef>
                <a:spcPts val="0"/>
              </a:spcBef>
              <a:buFont typeface="Calibri"/>
              <a:buNone/>
              <a:defRPr/>
            </a:lvl7pPr>
            <a:lvl8pPr indent="0" marL="2400300" rtl="0">
              <a:spcBef>
                <a:spcPts val="0"/>
              </a:spcBef>
              <a:buFont typeface="Calibri"/>
              <a:buNone/>
              <a:defRPr/>
            </a:lvl8pPr>
            <a:lvl9pPr indent="0" marL="27432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349134" y="4844839"/>
            <a:ext cx="196388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600450" y="4844839"/>
            <a:ext cx="3486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3714750"/>
            <a:ext cx="9141618" cy="1428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1" y="3686307"/>
            <a:ext cx="914161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822959" y="3806189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102" name="Shape 102"/>
          <p:cNvPicPr preferRelativeResize="0"/>
          <p:nvPr>
            <p:ph idx="2" type="pic"/>
          </p:nvPr>
        </p:nvPicPr>
        <p:blipFill/>
        <p:spPr>
          <a:xfrm>
            <a:off x="11" y="0"/>
            <a:ext cx="9143988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03" name="Shape 103"/>
          <p:cNvSpPr txBox="1"/>
          <p:nvPr>
            <p:ph idx="1" type="body"/>
          </p:nvPr>
        </p:nvSpPr>
        <p:spPr>
          <a:xfrm>
            <a:off x="822959" y="4430267"/>
            <a:ext cx="7584948" cy="44576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>
              <a:spcBef>
                <a:spcPts val="0"/>
              </a:spcBef>
              <a:spcAft>
                <a:spcPts val="500"/>
              </a:spcAft>
              <a:buClr>
                <a:srgbClr val="FFFFFF"/>
              </a:buClr>
              <a:buFont typeface="Calibri"/>
              <a:buNone/>
              <a:defRPr/>
            </a:lvl1pPr>
            <a:lvl2pPr indent="0" marL="342900" rtl="0">
              <a:spcBef>
                <a:spcPts val="0"/>
              </a:spcBef>
              <a:buFont typeface="Calibri"/>
              <a:buNone/>
              <a:defRPr/>
            </a:lvl2pPr>
            <a:lvl3pPr indent="0" marL="685800" rtl="0">
              <a:spcBef>
                <a:spcPts val="0"/>
              </a:spcBef>
              <a:buFont typeface="Calibri"/>
              <a:buNone/>
              <a:defRPr/>
            </a:lvl3pPr>
            <a:lvl4pPr indent="0" marL="1028700" rtl="0">
              <a:spcBef>
                <a:spcPts val="0"/>
              </a:spcBef>
              <a:buFont typeface="Calibri"/>
              <a:buNone/>
              <a:defRPr/>
            </a:lvl4pPr>
            <a:lvl5pPr indent="0" marL="1371600" rtl="0">
              <a:spcBef>
                <a:spcPts val="0"/>
              </a:spcBef>
              <a:buFont typeface="Calibri"/>
              <a:buNone/>
              <a:defRPr/>
            </a:lvl5pPr>
            <a:lvl6pPr indent="0" marL="1714500" rtl="0">
              <a:spcBef>
                <a:spcPts val="0"/>
              </a:spcBef>
              <a:buFont typeface="Calibri"/>
              <a:buNone/>
              <a:defRPr/>
            </a:lvl6pPr>
            <a:lvl7pPr indent="0" marL="2057400" rtl="0">
              <a:spcBef>
                <a:spcPts val="0"/>
              </a:spcBef>
              <a:buFont typeface="Calibri"/>
              <a:buNone/>
              <a:defRPr/>
            </a:lvl7pPr>
            <a:lvl8pPr indent="0" marL="2400300" rtl="0">
              <a:spcBef>
                <a:spcPts val="0"/>
              </a:spcBef>
              <a:buFont typeface="Calibri"/>
              <a:buNone/>
              <a:defRPr/>
            </a:lvl8pPr>
            <a:lvl9pPr indent="0" marL="27432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822959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2764638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22959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 rot="5400000">
            <a:off x="3086099" y="-878839"/>
            <a:ext cx="3017520" cy="75437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38100" marL="6350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indent="-63500" marL="2921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indent="-63500" marL="4191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indent="-76200" marL="5588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indent="-63500" marL="6985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indent="-114300" marL="8255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indent="-114300" marL="9779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indent="-114300" marL="11303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indent="-101600" marL="12700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822959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2764638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381" y="4800600"/>
            <a:ext cx="9141618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11" y="4750737"/>
            <a:ext cx="914161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 rot="5400000">
            <a:off x="5370479" y="1484278"/>
            <a:ext cx="4318065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 rot="5400000">
            <a:off x="1369979" y="-430245"/>
            <a:ext cx="4318066" cy="58007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38100" marL="6350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indent="-63500" marL="2921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indent="-63500" marL="4191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indent="-76200" marL="5588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indent="-63500" marL="6985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indent="-114300" marL="8255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indent="-114300" marL="9779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indent="-114300" marL="11303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indent="-101600" marL="12700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822959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2764638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81" y="4800600"/>
            <a:ext cx="9141618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11" y="4750737"/>
            <a:ext cx="914161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ctrTitle"/>
          </p:nvPr>
        </p:nvSpPr>
        <p:spPr>
          <a:xfrm>
            <a:off x="822959" y="569214"/>
            <a:ext cx="7543799" cy="267461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825038" y="3341714"/>
            <a:ext cx="75437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/>
            </a:lvl1pPr>
            <a:lvl2pPr indent="0" marL="3429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2pPr>
            <a:lvl3pPr indent="0" marL="6858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3pPr>
            <a:lvl4pPr indent="0" marL="10287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4pPr>
            <a:lvl5pPr indent="0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5pPr>
            <a:lvl6pPr indent="0" marL="17145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6pPr>
            <a:lvl7pPr indent="0" marL="20574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7pPr>
            <a:lvl8pPr indent="0" marL="24003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8pPr>
            <a:lvl9pPr indent="0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822959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2764638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46" name="Shape 46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822959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marL="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822959" y="1384300"/>
            <a:ext cx="7543799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38100" marL="6350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indent="-63500" marL="2921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indent="-63500" marL="4191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indent="-76200" marL="5588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indent="-63500" marL="6985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indent="-114300" marL="8255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indent="-114300" marL="9779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indent="-114300" marL="11303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indent="-101600" marL="12700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22959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2764638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22959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822959" y="1384300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38100" marL="6350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indent="-63500" marL="2921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indent="-63500" marL="4191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indent="-76200" marL="5588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indent="-63500" marL="6985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indent="-114300" marL="8255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indent="-114300" marL="9779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indent="-114300" marL="11303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indent="-101600" marL="12700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66343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38100" marL="6350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indent="-63500" marL="2921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indent="-63500" marL="4191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indent="-76200" marL="5588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indent="-63500" marL="6985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indent="-114300" marL="8255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indent="-114300" marL="9779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indent="-114300" marL="11303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indent="-101600" marL="127000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22959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2764638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3" Type="http://schemas.openxmlformats.org/officeDocument/2006/relationships/slideLayout" Target="../slideLayouts/slideLayout9.xml"/><Relationship Id="rId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4800600"/>
            <a:ext cx="9144000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822959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sz="1100"/>
            </a:lvl1pPr>
            <a:lvl2pPr indent="0" marL="0" marR="0" rtl="0" algn="l">
              <a:spcBef>
                <a:spcPts val="0"/>
              </a:spcBef>
              <a:buSzPct val="100000"/>
              <a:defRPr sz="1100"/>
            </a:lvl2pPr>
            <a:lvl3pPr indent="0" marL="0" marR="0" rtl="0" algn="l">
              <a:spcBef>
                <a:spcPts val="0"/>
              </a:spcBef>
              <a:buSzPct val="100000"/>
              <a:defRPr sz="1100"/>
            </a:lvl3pPr>
            <a:lvl4pPr indent="0" marL="0" marR="0" rtl="0" algn="l">
              <a:spcBef>
                <a:spcPts val="0"/>
              </a:spcBef>
              <a:buSzPct val="100000"/>
              <a:defRPr sz="1100"/>
            </a:lvl4pPr>
            <a:lvl5pPr indent="0" marL="0" marR="0" rtl="0" algn="l">
              <a:spcBef>
                <a:spcPts val="0"/>
              </a:spcBef>
              <a:buSzPct val="100000"/>
              <a:defRPr sz="1100"/>
            </a:lvl5pPr>
            <a:lvl6pPr indent="0" marL="0" marR="0" rtl="0" algn="l">
              <a:spcBef>
                <a:spcPts val="0"/>
              </a:spcBef>
              <a:buSzPct val="100000"/>
              <a:defRPr sz="1100"/>
            </a:lvl6pPr>
            <a:lvl7pPr indent="0" marL="0" marR="0" rtl="0" algn="l">
              <a:spcBef>
                <a:spcPts val="0"/>
              </a:spcBef>
              <a:buSzPct val="100000"/>
              <a:defRPr sz="1100"/>
            </a:lvl7pPr>
            <a:lvl8pPr indent="0" marL="0" marR="0" rtl="0" algn="l">
              <a:spcBef>
                <a:spcPts val="0"/>
              </a:spcBef>
              <a:buSzPct val="100000"/>
              <a:defRPr sz="1100"/>
            </a:lvl8pPr>
            <a:lvl9pPr indent="0" marL="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22959" y="1384300"/>
            <a:ext cx="7543799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38100" marL="635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1100"/>
            </a:lvl1pPr>
            <a:lvl2pPr indent="-63500" marL="292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/>
            </a:lvl2pPr>
            <a:lvl3pPr indent="-63500" marL="4191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/>
            </a:lvl3pPr>
            <a:lvl4pPr indent="-76200" marL="558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/>
            </a:lvl4pPr>
            <a:lvl5pPr indent="-63500" marL="698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/>
            </a:lvl5pPr>
            <a:lvl6pPr indent="-114300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/>
            </a:lvl6pPr>
            <a:lvl7pPr indent="-114300" marL="977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/>
            </a:lvl7pPr>
            <a:lvl8pPr indent="-114300" marL="113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/>
            </a:lvl8pPr>
            <a:lvl9pPr indent="-101600" marL="12700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/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22959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buSzPct val="100000"/>
              <a:defRPr sz="1100"/>
            </a:lvl1pPr>
            <a:lvl2pPr indent="0" marL="342900" marR="0" rtl="0" algn="l">
              <a:spcBef>
                <a:spcPts val="0"/>
              </a:spcBef>
              <a:buSzPct val="100000"/>
              <a:defRPr sz="1100"/>
            </a:lvl2pPr>
            <a:lvl3pPr indent="0" marL="685800" marR="0" rtl="0" algn="l">
              <a:spcBef>
                <a:spcPts val="0"/>
              </a:spcBef>
              <a:buSzPct val="100000"/>
              <a:defRPr sz="1100"/>
            </a:lvl3pPr>
            <a:lvl4pPr indent="0" marL="1028700" marR="0" rtl="0" algn="l">
              <a:spcBef>
                <a:spcPts val="0"/>
              </a:spcBef>
              <a:buSzPct val="100000"/>
              <a:defRPr sz="1100"/>
            </a:lvl4pPr>
            <a:lvl5pPr indent="0" marL="1371600" marR="0" rtl="0" algn="l">
              <a:spcBef>
                <a:spcPts val="0"/>
              </a:spcBef>
              <a:buSzPct val="100000"/>
              <a:defRPr sz="1100"/>
            </a:lvl5pPr>
            <a:lvl6pPr indent="0" marL="1714500" marR="0" rtl="0" algn="l">
              <a:spcBef>
                <a:spcPts val="0"/>
              </a:spcBef>
              <a:buSzPct val="100000"/>
              <a:defRPr sz="1100"/>
            </a:lvl6pPr>
            <a:lvl7pPr indent="0" marL="2057400" marR="0" rtl="0" algn="l">
              <a:spcBef>
                <a:spcPts val="0"/>
              </a:spcBef>
              <a:buSzPct val="100000"/>
              <a:defRPr sz="1100"/>
            </a:lvl7pPr>
            <a:lvl8pPr indent="0" marL="2400300" marR="0" rtl="0" algn="l">
              <a:spcBef>
                <a:spcPts val="0"/>
              </a:spcBef>
              <a:buSzPct val="100000"/>
              <a:defRPr sz="1100"/>
            </a:lvl8pPr>
            <a:lvl9pPr indent="0" marL="274320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764638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buSzPct val="100000"/>
              <a:defRPr sz="1100"/>
            </a:lvl1pPr>
            <a:lvl2pPr indent="0" marL="342900" marR="0" rtl="0" algn="l">
              <a:spcBef>
                <a:spcPts val="0"/>
              </a:spcBef>
              <a:buSzPct val="100000"/>
              <a:defRPr sz="1100"/>
            </a:lvl2pPr>
            <a:lvl3pPr indent="0" marL="685800" marR="0" rtl="0" algn="l">
              <a:spcBef>
                <a:spcPts val="0"/>
              </a:spcBef>
              <a:buSzPct val="100000"/>
              <a:defRPr sz="1100"/>
            </a:lvl3pPr>
            <a:lvl4pPr indent="0" marL="1028700" marR="0" rtl="0" algn="l">
              <a:spcBef>
                <a:spcPts val="0"/>
              </a:spcBef>
              <a:buSzPct val="100000"/>
              <a:defRPr sz="1100"/>
            </a:lvl4pPr>
            <a:lvl5pPr indent="0" marL="1371600" marR="0" rtl="0" algn="l">
              <a:spcBef>
                <a:spcPts val="0"/>
              </a:spcBef>
              <a:buSzPct val="100000"/>
              <a:defRPr sz="1100"/>
            </a:lvl5pPr>
            <a:lvl6pPr indent="0" marL="1714500" marR="0" rtl="0" algn="l">
              <a:spcBef>
                <a:spcPts val="0"/>
              </a:spcBef>
              <a:buSzPct val="100000"/>
              <a:defRPr sz="1100"/>
            </a:lvl6pPr>
            <a:lvl7pPr indent="0" marL="2057400" marR="0" rtl="0" algn="l">
              <a:spcBef>
                <a:spcPts val="0"/>
              </a:spcBef>
              <a:buSzPct val="100000"/>
              <a:defRPr sz="1100"/>
            </a:lvl7pPr>
            <a:lvl8pPr indent="0" marL="2400300" marR="0" rtl="0" algn="l">
              <a:spcBef>
                <a:spcPts val="0"/>
              </a:spcBef>
              <a:buSzPct val="100000"/>
              <a:defRPr sz="1100"/>
            </a:lvl8pPr>
            <a:lvl9pPr indent="0" marL="274320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37" name="Shape 37"/>
          <p:cNvCxnSpPr/>
          <p:nvPr/>
        </p:nvCxnSpPr>
        <p:spPr>
          <a:xfrm>
            <a:off x="895149" y="1303383"/>
            <a:ext cx="747521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08.png"/><Relationship Id="rId3" Type="http://schemas.openxmlformats.org/officeDocument/2006/relationships/image" Target="../media/image05.png"/><Relationship Id="rId6" Type="http://schemas.openxmlformats.org/officeDocument/2006/relationships/image" Target="../media/image07.png"/><Relationship Id="rId5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Relationship Id="rId6" Type="http://schemas.openxmlformats.org/officeDocument/2006/relationships/image" Target="../media/image09.png"/><Relationship Id="rId5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10.gif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822959" y="569214"/>
            <a:ext cx="7543799" cy="26746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baseline="0" i="0" lang="en" sz="41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Large Displacement Optical Flow Estimation Based on Warping </a:t>
            </a:r>
          </a:p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825038" y="3341714"/>
            <a:ext cx="75437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SAIWEN W., YIFAN S., YIJUN P., XINYUAN Y.</a:t>
            </a:r>
          </a:p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822959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24.05.15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386" y="3893338"/>
            <a:ext cx="1657350" cy="419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822959" y="214952"/>
            <a:ext cx="7543800" cy="10880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en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Performance Plots (</a:t>
            </a:r>
            <a:r>
              <a:rPr lang="en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solver</a:t>
            </a:r>
            <a:r>
              <a:rPr b="0" baseline="0" i="0" lang="en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function)</a:t>
            </a:r>
          </a:p>
        </p:txBody>
      </p:sp>
      <p:sp>
        <p:nvSpPr>
          <p:cNvPr id="212" name="Shape 212"/>
          <p:cNvSpPr txBox="1"/>
          <p:nvPr>
            <p:ph idx="10" type="dt"/>
          </p:nvPr>
        </p:nvSpPr>
        <p:spPr>
          <a:xfrm>
            <a:off x="822959" y="4844839"/>
            <a:ext cx="1854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24.05.15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075" y="1380875"/>
            <a:ext cx="6283338" cy="336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3863900" y="1718675"/>
            <a:ext cx="915899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9x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822959" y="214952"/>
            <a:ext cx="7543800" cy="10880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Roofline (compute_data_and_match)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1797" l="1066" r="1115" t="0"/>
          <a:stretch/>
        </p:blipFill>
        <p:spPr>
          <a:xfrm>
            <a:off x="1381325" y="1303050"/>
            <a:ext cx="5940875" cy="33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7494450" y="3875100"/>
            <a:ext cx="1534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Environment: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Sandy-Bridge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822959" y="214952"/>
            <a:ext cx="7543800" cy="10880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Roofline (solver)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100" y="1344875"/>
            <a:ext cx="5387526" cy="34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725" y="1046750"/>
            <a:ext cx="3651025" cy="274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822959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en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Theory Appendix</a:t>
            </a:r>
          </a:p>
        </p:txBody>
      </p:sp>
      <p:sp>
        <p:nvSpPr>
          <p:cNvPr id="239" name="Shape 239"/>
          <p:cNvSpPr txBox="1"/>
          <p:nvPr>
            <p:ph idx="10" type="dt"/>
          </p:nvPr>
        </p:nvSpPr>
        <p:spPr>
          <a:xfrm>
            <a:off x="822959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24.05.15</a:t>
            </a: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822959" y="1384300"/>
            <a:ext cx="7543799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rIns="0" tIns="34275">
            <a:noAutofit/>
          </a:bodyPr>
          <a:lstStyle/>
          <a:p>
            <a:pPr indent="-152400" lvl="1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Non-convex and non-linear -&gt; incremental coarse to fine warping strategy with down sampling.</a:t>
            </a:r>
          </a:p>
          <a:p>
            <a:pPr indent="-63500" lvl="1" marL="292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1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292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Three loops</a:t>
            </a:r>
          </a:p>
          <a:p>
            <a:pPr indent="-133350" lvl="2" marL="419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Outer loop: Move along the image pyramid.</a:t>
            </a:r>
          </a:p>
          <a:p>
            <a:pPr indent="-133350" lvl="2" marL="419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Middle loop: outer layer fixed point iteration -&gt; update flow increments and non-linear weight iteratively.</a:t>
            </a:r>
          </a:p>
          <a:p>
            <a:pPr indent="-133350" lvl="2" marL="419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Inner loop: inner layer fixed point iteration -&gt; Use successive over-relaxation method to approximate the solution.</a:t>
            </a:r>
          </a:p>
          <a:p>
            <a:pPr indent="-63500" lvl="2" marL="419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1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1" marL="292100" marR="0" rtl="0" algn="l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1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946" y="3856973"/>
            <a:ext cx="5087078" cy="48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2184" y="3193431"/>
            <a:ext cx="6426300" cy="114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822959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en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Performance Appendix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822959" y="1794700"/>
            <a:ext cx="7543800" cy="301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05" r="0" t="-1666"/>
            </a:stretch>
          </a:blipFill>
          <a:ln>
            <a:noFill/>
          </a:ln>
        </p:spPr>
        <p:txBody>
          <a:bodyPr anchorCtr="0" anchor="t" bIns="34275" lIns="0" rIns="0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0" baseline="0" i="0" lang="en" sz="15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50" name="Shape 250"/>
          <p:cNvSpPr txBox="1"/>
          <p:nvPr>
            <p:ph idx="10" type="dt"/>
          </p:nvPr>
        </p:nvSpPr>
        <p:spPr>
          <a:xfrm>
            <a:off x="822959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24.05.15</a:t>
            </a: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52" name="Shape 252"/>
          <p:cNvSpPr txBox="1"/>
          <p:nvPr>
            <p:ph idx="2" type="body"/>
          </p:nvPr>
        </p:nvSpPr>
        <p:spPr>
          <a:xfrm>
            <a:off x="865550" y="1384300"/>
            <a:ext cx="7543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rIns="0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en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With M, N as the height and the width of the input image.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822959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en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822959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24.05.15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144667" y="1419209"/>
            <a:ext cx="7543799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rIns="0" tIns="34275">
            <a:noAutofit/>
          </a:bodyPr>
          <a:lstStyle/>
          <a:p>
            <a:pPr indent="-57150" lvl="0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baseline="0" i="0" lang="en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Find the relative displacement of each pixel in a given pair of images.</a:t>
            </a:r>
          </a:p>
          <a:p>
            <a:pPr indent="3810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765" y="1740957"/>
            <a:ext cx="3267246" cy="1399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5516" y="1740957"/>
            <a:ext cx="3271836" cy="1404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5516" y="3312069"/>
            <a:ext cx="3271836" cy="1392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4667" y="3312069"/>
            <a:ext cx="3275440" cy="1416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22959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en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</a:p>
        </p:txBody>
      </p:sp>
      <p:pic>
        <p:nvPicPr>
          <p:cNvPr id="144" name="Shape 1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587" y="2832242"/>
            <a:ext cx="3552825" cy="619125"/>
          </a:xfrm>
          <a:prstGeom prst="rect">
            <a:avLst/>
          </a:prstGeom>
          <a:noFill/>
          <a:ln cap="flat" cmpd="sng" w="9525">
            <a:solidFill>
              <a:srgbClr val="8D412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5" name="Shape 145"/>
          <p:cNvSpPr txBox="1"/>
          <p:nvPr>
            <p:ph idx="10" type="dt"/>
          </p:nvPr>
        </p:nvSpPr>
        <p:spPr>
          <a:xfrm>
            <a:off x="822959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24.05.15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0587" y="3568438"/>
            <a:ext cx="2057399" cy="342899"/>
          </a:xfrm>
          <a:prstGeom prst="rect">
            <a:avLst/>
          </a:prstGeom>
          <a:noFill/>
          <a:ln cap="flat" cmpd="sng" w="9525">
            <a:solidFill>
              <a:srgbClr val="A39B4E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0587" y="4037690"/>
            <a:ext cx="1943100" cy="342899"/>
          </a:xfrm>
          <a:prstGeom prst="rect">
            <a:avLst/>
          </a:prstGeom>
          <a:noFill/>
          <a:ln cap="flat" cmpd="sng" w="9525">
            <a:solidFill>
              <a:srgbClr val="3F739B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9" name="Shape 149"/>
          <p:cNvSpPr txBox="1"/>
          <p:nvPr/>
        </p:nvSpPr>
        <p:spPr>
          <a:xfrm>
            <a:off x="1938807" y="2262985"/>
            <a:ext cx="85903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rgbClr val="8D4120"/>
                </a:solidFill>
                <a:latin typeface="Calibri"/>
                <a:ea typeface="Calibri"/>
                <a:cs typeface="Calibri"/>
                <a:sym typeface="Calibri"/>
              </a:rPr>
              <a:t>Data Term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2022" y="1658055"/>
            <a:ext cx="3711635" cy="55609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2797860" y="2222294"/>
            <a:ext cx="10686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rgbClr val="A39B4E"/>
                </a:solidFill>
                <a:latin typeface="Calibri"/>
                <a:ea typeface="Calibri"/>
                <a:cs typeface="Calibri"/>
                <a:sym typeface="Calibri"/>
              </a:rPr>
              <a:t>Smooth term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706943" y="2222305"/>
            <a:ext cx="11813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400" u="none" cap="none" strike="noStrike">
                <a:solidFill>
                  <a:srgbClr val="3F739B"/>
                </a:solidFill>
                <a:latin typeface="Calibri"/>
                <a:ea typeface="Calibri"/>
                <a:cs typeface="Calibri"/>
                <a:sym typeface="Calibri"/>
              </a:rPr>
              <a:t>Matching term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30309" y="149352"/>
            <a:ext cx="7543800" cy="10880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Algorithm Flow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175" y="149350"/>
            <a:ext cx="4074374" cy="451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430300" y="1453900"/>
            <a:ext cx="3931500" cy="26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sor_solver: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/>
              <a:t>K iterations of successive over-relaxation method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accent1"/>
                </a:solidFill>
              </a:rPr>
              <a:t>Computational complexity</a:t>
            </a:r>
            <a:r>
              <a:rPr lang="en" sz="1200"/>
              <a:t>: 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200"/>
              <a:t>O(K_pyr * m * n * </a:t>
            </a:r>
            <a:r>
              <a:rPr lang="en" sz="1200">
                <a:solidFill>
                  <a:schemeClr val="dk1"/>
                </a:solidFill>
              </a:rPr>
              <a:t>K_inner * K_solver</a:t>
            </a:r>
            <a:r>
              <a:rPr lang="en" sz="1200"/>
              <a:t>)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accent1"/>
                </a:solidFill>
              </a:rPr>
              <a:t>Memory complexity:</a:t>
            </a:r>
            <a:r>
              <a:rPr lang="en" sz="1200"/>
              <a:t> 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200"/>
              <a:t>O(</a:t>
            </a:r>
            <a:r>
              <a:rPr lang="en" sz="1200">
                <a:solidFill>
                  <a:schemeClr val="dk1"/>
                </a:solidFill>
              </a:rPr>
              <a:t>K_pyr * </a:t>
            </a:r>
            <a:r>
              <a:rPr lang="en" sz="1200"/>
              <a:t>m * n</a:t>
            </a:r>
            <a:r>
              <a:rPr lang="en" sz="1200">
                <a:solidFill>
                  <a:schemeClr val="dk1"/>
                </a:solidFill>
              </a:rPr>
              <a:t> * K_inner * K_solver</a:t>
            </a:r>
            <a:r>
              <a:rPr lang="en" sz="1200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compute_data and_match: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/>
              <a:t>Prepare pixel-wise linear system: Ax’ = b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accent1"/>
                </a:solidFill>
              </a:rPr>
              <a:t>Computational complexity</a:t>
            </a:r>
            <a:r>
              <a:rPr lang="en" sz="1200">
                <a:solidFill>
                  <a:schemeClr val="dk1"/>
                </a:solidFill>
              </a:rPr>
              <a:t>: </a:t>
            </a:r>
          </a:p>
          <a:p>
            <a:pPr indent="-3048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</a:rPr>
              <a:t>O(K_pyr * m * n * K_inner)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accent1"/>
                </a:solidFill>
              </a:rPr>
              <a:t>Memory complexity:</a:t>
            </a:r>
            <a:r>
              <a:rPr lang="en" sz="1200">
                <a:solidFill>
                  <a:schemeClr val="dk1"/>
                </a:solidFill>
              </a:rPr>
              <a:t> </a:t>
            </a:r>
          </a:p>
          <a:p>
            <a:pPr indent="-3048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</a:rPr>
              <a:t>O(K_pyr * m * n * K_inner)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6007600" y="425200"/>
            <a:ext cx="0" cy="150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2" name="Shape 162"/>
          <p:cNvSpPr/>
          <p:nvPr/>
        </p:nvSpPr>
        <p:spPr>
          <a:xfrm>
            <a:off x="5863600" y="4244475"/>
            <a:ext cx="288000" cy="185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3" name="Shape 163"/>
          <p:cNvCxnSpPr>
            <a:stCxn id="162" idx="0"/>
            <a:endCxn id="162" idx="2"/>
          </p:cNvCxnSpPr>
          <p:nvPr/>
        </p:nvCxnSpPr>
        <p:spPr>
          <a:xfrm>
            <a:off x="6007600" y="4244475"/>
            <a:ext cx="0" cy="18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800109" y="377577"/>
            <a:ext cx="7543800" cy="10880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Cost Measure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22959" y="1384300"/>
            <a:ext cx="7543800" cy="301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Perf</a:t>
            </a:r>
            <a:r>
              <a:rPr lang="en" sz="1500">
                <a:solidFill>
                  <a:schemeClr val="dk1"/>
                </a:solidFill>
              </a:rPr>
              <a:t> to measure cycles and memory transfer</a:t>
            </a:r>
          </a:p>
          <a:p>
            <a:pPr indent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Geekbench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measure peak performance of RAM</a:t>
            </a:r>
          </a:p>
          <a:p>
            <a:pPr indent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used in roofline model</a:t>
            </a:r>
          </a:p>
          <a:p>
            <a:pPr indent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flops as (addition, multiply, division, </a:t>
            </a:r>
            <a:r>
              <a:rPr lang="en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square root</a:t>
            </a: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indent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Divisions</a:t>
            </a: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sqrts</a:t>
            </a: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costs 28 cycles, regard them as one flop may underestimate flop count. Which leads to lower performance.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22959" y="183502"/>
            <a:ext cx="7543800" cy="10880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en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Bottlenecks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952813" y="1369243"/>
            <a:ext cx="2827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rIns="0" tIns="34275">
            <a:noAutofit/>
          </a:bodyPr>
          <a:lstStyle/>
          <a:p>
            <a: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en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0" baseline="0" i="0" lang="en" sz="1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google profiler </a:t>
            </a:r>
            <a:r>
              <a:rPr b="0" baseline="0" i="0" lang="en" sz="1500" u="none" cap="none" strike="noStrike">
                <a:latin typeface="Calibri"/>
                <a:ea typeface="Calibri"/>
                <a:cs typeface="Calibri"/>
                <a:sym typeface="Calibri"/>
              </a:rPr>
              <a:t>to plot calling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graph</a:t>
            </a: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baseline="0" i="0" lang="en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Two functions:</a:t>
            </a:r>
          </a:p>
          <a:p>
            <a:pPr indent="-152400" lvl="1" marL="2921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Solver</a:t>
            </a:r>
          </a:p>
          <a:p>
            <a:pPr indent="-152400" lvl="1" marL="292100" marR="0" rtl="0" algn="l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Computer data and match</a:t>
            </a:r>
          </a:p>
        </p:txBody>
      </p:sp>
      <p:sp>
        <p:nvSpPr>
          <p:cNvPr id="176" name="Shape 176"/>
          <p:cNvSpPr txBox="1"/>
          <p:nvPr>
            <p:ph idx="10" type="dt"/>
          </p:nvPr>
        </p:nvSpPr>
        <p:spPr>
          <a:xfrm>
            <a:off x="822959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24.05.15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8" name="Shape 178"/>
          <p:cNvSpPr/>
          <p:nvPr/>
        </p:nvSpPr>
        <p:spPr>
          <a:xfrm>
            <a:off x="4108622" y="1529149"/>
            <a:ext cx="695067" cy="37997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808" y="0"/>
            <a:ext cx="4316669" cy="463911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6454791" y="3126783"/>
            <a:ext cx="916697" cy="464189"/>
          </a:xfrm>
          <a:prstGeom prst="rect">
            <a:avLst/>
          </a:prstGeom>
          <a:solidFill>
            <a:srgbClr val="E48312">
              <a:alpha val="20000"/>
            </a:srgbClr>
          </a:solidFill>
          <a:ln cap="flat" cmpd="sng" w="15875">
            <a:solidFill>
              <a:srgbClr val="A760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6853810" y="4378914"/>
            <a:ext cx="1182799" cy="253808"/>
          </a:xfrm>
          <a:prstGeom prst="rect">
            <a:avLst/>
          </a:prstGeom>
          <a:solidFill>
            <a:srgbClr val="E48312">
              <a:alpha val="20000"/>
            </a:srgbClr>
          </a:solidFill>
          <a:ln cap="flat" cmpd="sng" w="15875">
            <a:solidFill>
              <a:srgbClr val="A760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22959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Optimization Methods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822950" y="1536250"/>
            <a:ext cx="3773399" cy="27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rIns="0" tIns="34275">
            <a:noAutofit/>
          </a:bodyPr>
          <a:lstStyle/>
          <a:p>
            <a:pPr indent="-57150" lvl="0" marL="63500" marR="0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FF9900"/>
              </a:buClr>
              <a:buSzPct val="100000"/>
              <a:buFont typeface="Arial"/>
              <a:buChar char=" "/>
            </a:pPr>
            <a:r>
              <a:rPr lang="en" sz="1500">
                <a:solidFill>
                  <a:srgbClr val="FF9900"/>
                </a:solidFill>
              </a:rPr>
              <a:t>compute_data_and_match:</a:t>
            </a:r>
          </a:p>
          <a:p>
            <a:pPr indent="-57150" lvl="0" marL="63500" marR="0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Char char=" "/>
            </a:pPr>
            <a:r>
              <a:t/>
            </a:r>
            <a:endParaRPr sz="1500"/>
          </a:p>
          <a:p>
            <a:pPr indent="-50800" lvl="0" marL="63500" marR="0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/>
              <a:buChar char=" "/>
            </a:pPr>
            <a:r>
              <a:rPr lang="en" sz="1400"/>
              <a:t>1. compiler flags</a:t>
            </a:r>
          </a:p>
          <a:p>
            <a:pPr indent="-50800" lvl="0" marL="63500" marR="0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/>
              <a:buChar char=" "/>
            </a:pPr>
            <a:r>
              <a:rPr lang="en" sz="1400"/>
              <a:t>2. function inlining</a:t>
            </a:r>
          </a:p>
          <a:p>
            <a:pPr indent="-50800" lvl="0" marL="63500" marR="0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 "/>
            </a:pPr>
            <a:r>
              <a:rPr lang="en" sz="1400"/>
              <a:t>3. scalar replacement</a:t>
            </a:r>
          </a:p>
          <a:p>
            <a:pPr indent="-50800" lvl="0" marL="63500" marR="0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 "/>
            </a:pPr>
            <a:r>
              <a:rPr lang="en" sz="1400"/>
              <a:t>4. code motion</a:t>
            </a:r>
          </a:p>
          <a:p>
            <a:pPr indent="-50800" lvl="0" marL="63500" marR="0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 "/>
            </a:pPr>
            <a:r>
              <a:rPr lang="en" sz="1400"/>
              <a:t>5. memory reuse</a:t>
            </a:r>
          </a:p>
          <a:p>
            <a:pPr indent="-50800" lvl="0" marL="63500" marR="0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 "/>
            </a:pPr>
            <a:r>
              <a:rPr lang="en" sz="1400"/>
              <a:t>6. AVX</a:t>
            </a:r>
          </a:p>
        </p:txBody>
      </p:sp>
      <p:sp>
        <p:nvSpPr>
          <p:cNvPr id="188" name="Shape 188"/>
          <p:cNvSpPr txBox="1"/>
          <p:nvPr>
            <p:ph idx="10" type="dt"/>
          </p:nvPr>
        </p:nvSpPr>
        <p:spPr>
          <a:xfrm>
            <a:off x="822959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24.05.15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4635955" y="1536250"/>
            <a:ext cx="3773399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rIns="0" tIns="34275">
            <a:noAutofit/>
          </a:bodyPr>
          <a:lstStyle/>
          <a:p>
            <a:pPr indent="-57150" lvl="0" marL="63500" marR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FF9900"/>
              </a:buClr>
              <a:buSzPct val="100000"/>
              <a:buFont typeface="Arial"/>
              <a:buChar char=" "/>
            </a:pPr>
            <a:r>
              <a:rPr lang="en" sz="1500">
                <a:solidFill>
                  <a:srgbClr val="FF9900"/>
                </a:solidFill>
              </a:rPr>
              <a:t>sor_solver:</a:t>
            </a:r>
          </a:p>
          <a:p>
            <a:pPr indent="-57150" lvl="0" marL="63500" marR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FF9900"/>
              </a:buClr>
              <a:buFont typeface="Calibri"/>
              <a:buChar char=" "/>
            </a:pPr>
            <a:r>
              <a:t/>
            </a:r>
            <a:endParaRPr sz="1500">
              <a:solidFill>
                <a:srgbClr val="FF9900"/>
              </a:solidFill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/>
              <a:t>compiler flags</a:t>
            </a: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/>
              <a:t>code motion</a:t>
            </a: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/>
              <a:t>scalar replacement</a:t>
            </a: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/>
              <a:t>blocking (1x4, 2x2)</a:t>
            </a: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/>
              <a:t>partial vectorization (SSE)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22959" y="214952"/>
            <a:ext cx="7543800" cy="1088099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Performance Plots (match function 1) 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822959" y="1384300"/>
            <a:ext cx="7543800" cy="3017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925" y="1384300"/>
            <a:ext cx="5349849" cy="31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822959" y="214952"/>
            <a:ext cx="7543799" cy="108806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en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Performance Plots (match function 2)</a:t>
            </a:r>
          </a:p>
        </p:txBody>
      </p:sp>
      <p:sp>
        <p:nvSpPr>
          <p:cNvPr id="203" name="Shape 203"/>
          <p:cNvSpPr txBox="1"/>
          <p:nvPr>
            <p:ph idx="10" type="dt"/>
          </p:nvPr>
        </p:nvSpPr>
        <p:spPr>
          <a:xfrm>
            <a:off x="822959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24.05.15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899" y="1401125"/>
            <a:ext cx="5457449" cy="3345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5243875" y="1693575"/>
            <a:ext cx="903299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6x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