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5" r:id="rId3"/>
    <p:sldId id="266" r:id="rId4"/>
    <p:sldId id="264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5988"/>
  </p:normalViewPr>
  <p:slideViewPr>
    <p:cSldViewPr snapToGrid="0">
      <p:cViewPr varScale="1">
        <p:scale>
          <a:sx n="62" d="100"/>
          <a:sy n="62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ng\Downloads\Plo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ng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ng\Downloads\Plo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wang\Downloads\Plo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>
                <a:solidFill>
                  <a:schemeClr val="accent1"/>
                </a:solidFill>
              </a:rPr>
              <a:t>Compute data and match</a:t>
            </a:r>
          </a:p>
        </c:rich>
      </c:tx>
      <c:layout>
        <c:manualLayout>
          <c:xMode val="edge"/>
          <c:yMode val="edge"/>
          <c:x val="0.28906933508311461"/>
          <c:y val="4.3301834994550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734470691163607"/>
          <c:y val="0.28443774581887071"/>
          <c:w val="0.84209973753280831"/>
          <c:h val="0.54701782806881161"/>
        </c:manualLayout>
      </c:layou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0.16658771762499999</c:v>
                </c:pt>
                <c:pt idx="1">
                  <c:v>0.11759133008823529</c:v>
                </c:pt>
                <c:pt idx="2">
                  <c:v>9.3705591164062504E-2</c:v>
                </c:pt>
                <c:pt idx="3">
                  <c:v>8.0769802484848482E-2</c:v>
                </c:pt>
                <c:pt idx="4">
                  <c:v>7.349458130514705E-2</c:v>
                </c:pt>
                <c:pt idx="5">
                  <c:v>7.6559461717021271E-2</c:v>
                </c:pt>
                <c:pt idx="6">
                  <c:v>7.7988517486863043E-2</c:v>
                </c:pt>
                <c:pt idx="7">
                  <c:v>7.7445137491525415E-2</c:v>
                </c:pt>
                <c:pt idx="8">
                  <c:v>8.2111187389198773E-2</c:v>
                </c:pt>
                <c:pt idx="9">
                  <c:v>9.0047414932432415E-2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Scalar replacement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0.16658771762499999</c:v>
                </c:pt>
                <c:pt idx="1">
                  <c:v>7.1394736124999997E-2</c:v>
                </c:pt>
                <c:pt idx="2">
                  <c:v>9.5699327146276589E-2</c:v>
                </c:pt>
                <c:pt idx="3">
                  <c:v>7.6154385199999994E-2</c:v>
                </c:pt>
                <c:pt idx="4">
                  <c:v>7.7123943344907395E-2</c:v>
                </c:pt>
                <c:pt idx="5">
                  <c:v>7.9608289838495577E-2</c:v>
                </c:pt>
                <c:pt idx="6">
                  <c:v>8.4152558387886586E-2</c:v>
                </c:pt>
                <c:pt idx="7">
                  <c:v>7.8586834850122841E-2</c:v>
                </c:pt>
                <c:pt idx="8">
                  <c:v>8.261390894464285E-2</c:v>
                </c:pt>
                <c:pt idx="9">
                  <c:v>9.3588605407303363E-2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Precomputation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0.24988157643749997</c:v>
                </c:pt>
                <c:pt idx="1">
                  <c:v>0.15377327780769229</c:v>
                </c:pt>
                <c:pt idx="2">
                  <c:v>9.9952630575000007E-2</c:v>
                </c:pt>
                <c:pt idx="3">
                  <c:v>7.917040045544553E-2</c:v>
                </c:pt>
                <c:pt idx="4">
                  <c:v>8.7371180572552429E-2</c:v>
                </c:pt>
                <c:pt idx="5">
                  <c:v>7.9962104460000002E-2</c:v>
                </c:pt>
                <c:pt idx="6">
                  <c:v>7.35387221948198E-2</c:v>
                </c:pt>
                <c:pt idx="7">
                  <c:v>7.917040045544553E-2</c:v>
                </c:pt>
                <c:pt idx="8">
                  <c:v>8.3465598727577306E-2</c:v>
                </c:pt>
                <c:pt idx="9">
                  <c:v>9.4294934504716973E-2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05760"/>
        <c:axId val="142718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4260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image width (px)</a:t>
                </a:r>
              </a:p>
            </c:rich>
          </c:tx>
          <c:layout>
            <c:manualLayout>
              <c:xMode val="edge"/>
              <c:yMode val="edge"/>
              <c:x val="0.4453042432195975"/>
              <c:y val="0.91802343023743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718024"/>
        <c:crosses val="autoZero"/>
        <c:auto val="1"/>
        <c:lblAlgn val="ctr"/>
        <c:lblOffset val="100"/>
        <c:noMultiLvlLbl val="0"/>
      </c:catAx>
      <c:valAx>
        <c:axId val="14271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performance</a:t>
                </a:r>
              </a:p>
              <a:p>
                <a:pPr>
                  <a:defRPr/>
                </a:pPr>
                <a:r>
                  <a:rPr lang="de-CH"/>
                  <a:t>(G flops/s)</a:t>
                </a:r>
              </a:p>
            </c:rich>
          </c:tx>
          <c:layout>
            <c:manualLayout>
              <c:xMode val="edge"/>
              <c:yMode val="edge"/>
              <c:x val="0.11666666666666667"/>
              <c:y val="0.15762204967635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6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>
                <a:solidFill>
                  <a:schemeClr val="accent1"/>
                </a:solidFill>
              </a:rPr>
              <a:t>Solver</a:t>
            </a:r>
          </a:p>
        </c:rich>
      </c:tx>
      <c:layout>
        <c:manualLayout>
          <c:xMode val="edge"/>
          <c:yMode val="edge"/>
          <c:x val="0.44462489063867017"/>
          <c:y val="4.3301834994550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734470691163607"/>
          <c:y val="0.28443774581887071"/>
          <c:w val="0.84209973753280831"/>
          <c:h val="0.54701782806881161"/>
        </c:manualLayout>
      </c:layout>
      <c:lineChart>
        <c:grouping val="standard"/>
        <c:varyColors val="0"/>
        <c:ser>
          <c:idx val="1"/>
          <c:order val="1"/>
          <c:tx>
            <c:strRef>
              <c:f>Sheet1!$B$14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Sheet1!$B$15:$B$24</c:f>
              <c:numCache>
                <c:formatCode>General</c:formatCode>
                <c:ptCount val="10"/>
                <c:pt idx="0">
                  <c:v>0.10911743014705882</c:v>
                </c:pt>
                <c:pt idx="1">
                  <c:v>4.0769149725274727E-2</c:v>
                </c:pt>
                <c:pt idx="2">
                  <c:v>2.7413738608374375E-2</c:v>
                </c:pt>
                <c:pt idx="3">
                  <c:v>1.8411874069478907E-2</c:v>
                </c:pt>
                <c:pt idx="4">
                  <c:v>1.4652419530015797E-2</c:v>
                </c:pt>
                <c:pt idx="5">
                  <c:v>1.2676512386104779E-2</c:v>
                </c:pt>
                <c:pt idx="6">
                  <c:v>1.10604550149063E-2</c:v>
                </c:pt>
                <c:pt idx="7">
                  <c:v>9.0157779465370597E-3</c:v>
                </c:pt>
                <c:pt idx="8">
                  <c:v>7.5304315798376178E-3</c:v>
                </c:pt>
                <c:pt idx="9">
                  <c:v>6.0879432638660967E-3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Precomputing index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Sheet1!$C$15:$C$24</c:f>
              <c:numCache>
                <c:formatCode>General</c:formatCode>
                <c:ptCount val="10"/>
                <c:pt idx="0">
                  <c:v>0.14269202403846154</c:v>
                </c:pt>
                <c:pt idx="1">
                  <c:v>5.082181678082192E-2</c:v>
                </c:pt>
                <c:pt idx="2">
                  <c:v>2.6884004528985497E-2</c:v>
                </c:pt>
                <c:pt idx="3">
                  <c:v>2.3043432453416147E-2</c:v>
                </c:pt>
                <c:pt idx="4">
                  <c:v>1.7836503004807689E-2</c:v>
                </c:pt>
                <c:pt idx="5">
                  <c:v>1.4606270177165349E-2</c:v>
                </c:pt>
                <c:pt idx="6">
                  <c:v>1.2881918836805553E-2</c:v>
                </c:pt>
                <c:pt idx="7">
                  <c:v>1.2738172103004292E-2</c:v>
                </c:pt>
                <c:pt idx="8">
                  <c:v>1.1505835156788422E-2</c:v>
                </c:pt>
                <c:pt idx="9">
                  <c:v>9.3781411147623849E-3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Sheet1!$D$14</c:f>
              <c:strCache>
                <c:ptCount val="1"/>
                <c:pt idx="0">
                  <c:v>Scalar replacement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Sheet1!$D$15:$D$24</c:f>
              <c:numCache>
                <c:formatCode>General</c:formatCode>
                <c:ptCount val="10"/>
                <c:pt idx="0">
                  <c:v>0.14269202403846154</c:v>
                </c:pt>
                <c:pt idx="1">
                  <c:v>5.8888771825396827E-2</c:v>
                </c:pt>
                <c:pt idx="2">
                  <c:v>3.9468006648936155E-2</c:v>
                </c:pt>
                <c:pt idx="3">
                  <c:v>2.4327820491803279E-2</c:v>
                </c:pt>
                <c:pt idx="4">
                  <c:v>2.1321796695402295E-2</c:v>
                </c:pt>
                <c:pt idx="5">
                  <c:v>1.6295721632503656E-2</c:v>
                </c:pt>
                <c:pt idx="6">
                  <c:v>1.434803777624309E-2</c:v>
                </c:pt>
                <c:pt idx="7">
                  <c:v>1.195807453666398E-2</c:v>
                </c:pt>
                <c:pt idx="8">
                  <c:v>1.0453955424232936E-2</c:v>
                </c:pt>
                <c:pt idx="9">
                  <c:v>8.6158676846261016E-3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Sheet1!$E$14</c:f>
              <c:strCache>
                <c:ptCount val="1"/>
                <c:pt idx="0">
                  <c:v>Block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Sheet1!$E$15:$E$24</c:f>
              <c:numCache>
                <c:formatCode>General</c:formatCode>
                <c:ptCount val="10"/>
                <c:pt idx="0">
                  <c:v>0.37099926249999998</c:v>
                </c:pt>
                <c:pt idx="1">
                  <c:v>0.10305535069444444</c:v>
                </c:pt>
                <c:pt idx="2">
                  <c:v>6.2527965589887616E-2</c:v>
                </c:pt>
                <c:pt idx="3">
                  <c:v>4.4431049401197603E-2</c:v>
                </c:pt>
                <c:pt idx="4">
                  <c:v>3.2890005540780136E-2</c:v>
                </c:pt>
                <c:pt idx="5">
                  <c:v>2.9059994451697119E-2</c:v>
                </c:pt>
                <c:pt idx="6">
                  <c:v>2.5560972810039363E-2</c:v>
                </c:pt>
                <c:pt idx="7">
                  <c:v>2.1169715406562054E-2</c:v>
                </c:pt>
                <c:pt idx="8">
                  <c:v>1.7760602992021274E-2</c:v>
                </c:pt>
                <c:pt idx="9">
                  <c:v>1.4828108013589128E-2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70520"/>
        <c:axId val="142823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4237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image width (px)</a:t>
                </a:r>
              </a:p>
            </c:rich>
          </c:tx>
          <c:layout>
            <c:manualLayout>
              <c:xMode val="edge"/>
              <c:yMode val="edge"/>
              <c:x val="0.4453042432195975"/>
              <c:y val="0.91802343023743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823768"/>
        <c:crosses val="autoZero"/>
        <c:auto val="1"/>
        <c:lblAlgn val="ctr"/>
        <c:lblOffset val="100"/>
        <c:noMultiLvlLbl val="0"/>
      </c:catAx>
      <c:valAx>
        <c:axId val="14282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err="1"/>
                  <a:t>performance</a:t>
                </a:r>
                <a:r>
                  <a:rPr lang="de-CH" dirty="0"/>
                  <a:t> </a:t>
                </a:r>
                <a:endParaRPr lang="de-CH" dirty="0" smtClean="0"/>
              </a:p>
              <a:p>
                <a:pPr>
                  <a:defRPr/>
                </a:pPr>
                <a:r>
                  <a:rPr lang="de-CH" dirty="0" smtClean="0"/>
                  <a:t>(G </a:t>
                </a:r>
                <a:r>
                  <a:rPr lang="de-CH" dirty="0" err="1" smtClean="0"/>
                  <a:t>flops</a:t>
                </a:r>
                <a:r>
                  <a:rPr lang="de-CH" dirty="0" smtClean="0"/>
                  <a:t>/s)</a:t>
                </a:r>
                <a:endParaRPr lang="de-CH" dirty="0"/>
              </a:p>
            </c:rich>
          </c:tx>
          <c:layout>
            <c:manualLayout>
              <c:xMode val="edge"/>
              <c:yMode val="edge"/>
              <c:x val="0.12222222222222222"/>
              <c:y val="0.1495166524872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37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>
                <a:solidFill>
                  <a:schemeClr val="accent1"/>
                </a:solidFill>
              </a:rPr>
              <a:t>Convolution Horizontal</a:t>
            </a:r>
          </a:p>
        </c:rich>
      </c:tx>
      <c:layout>
        <c:manualLayout>
          <c:xMode val="edge"/>
          <c:yMode val="edge"/>
          <c:x val="0.35851377952755903"/>
          <c:y val="3.8986838922215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734470691163607"/>
          <c:y val="0.28443774581887071"/>
          <c:w val="0.84209973753280831"/>
          <c:h val="0.54701782806881161"/>
        </c:manualLayout>
      </c:layout>
      <c:lineChart>
        <c:grouping val="standard"/>
        <c:varyColors val="0"/>
        <c:ser>
          <c:idx val="1"/>
          <c:order val="1"/>
          <c:tx>
            <c:strRef>
              <c:f>Sheet1!$B$14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Sheet1!$B$41:$B$50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0.05</c:v>
                </c:pt>
                <c:pt idx="3">
                  <c:v>0.11</c:v>
                </c:pt>
                <c:pt idx="4">
                  <c:v>0.16</c:v>
                </c:pt>
                <c:pt idx="5">
                  <c:v>0.23</c:v>
                </c:pt>
                <c:pt idx="6">
                  <c:v>0.25</c:v>
                </c:pt>
                <c:pt idx="7">
                  <c:v>0.33</c:v>
                </c:pt>
                <c:pt idx="8">
                  <c:v>0.44</c:v>
                </c:pt>
                <c:pt idx="9">
                  <c:v>0.51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Precomputing index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Sheet1!$C$41:$C$50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7.0000000000000007E-2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0.22</c:v>
                </c:pt>
                <c:pt idx="7">
                  <c:v>0.32</c:v>
                </c:pt>
                <c:pt idx="8">
                  <c:v>0.5</c:v>
                </c:pt>
                <c:pt idx="9">
                  <c:v>0.56000000000000005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Sheet1!$D$14</c:f>
              <c:strCache>
                <c:ptCount val="1"/>
                <c:pt idx="0">
                  <c:v>Scalar replacement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Sheet1!$D$41:$D$50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0.14000000000000001</c:v>
                </c:pt>
                <c:pt idx="5">
                  <c:v>0.16</c:v>
                </c:pt>
                <c:pt idx="6">
                  <c:v>0.26</c:v>
                </c:pt>
                <c:pt idx="7">
                  <c:v>0.31</c:v>
                </c:pt>
                <c:pt idx="8">
                  <c:v>0.46</c:v>
                </c:pt>
                <c:pt idx="9">
                  <c:v>0.53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Sheet1!$E$14</c:f>
              <c:strCache>
                <c:ptCount val="1"/>
                <c:pt idx="0">
                  <c:v>Block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Sheet1!$E$41:$E$50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0.05</c:v>
                </c:pt>
                <c:pt idx="5">
                  <c:v>0.13</c:v>
                </c:pt>
                <c:pt idx="6">
                  <c:v>0.15</c:v>
                </c:pt>
                <c:pt idx="7">
                  <c:v>0.27</c:v>
                </c:pt>
                <c:pt idx="8">
                  <c:v>0.25</c:v>
                </c:pt>
                <c:pt idx="9">
                  <c:v>0.34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28752"/>
        <c:axId val="1426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4262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image width (px)</a:t>
                </a:r>
              </a:p>
            </c:rich>
          </c:tx>
          <c:layout>
            <c:manualLayout>
              <c:xMode val="edge"/>
              <c:yMode val="edge"/>
              <c:x val="0.4453042432195975"/>
              <c:y val="0.91802343023743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629536"/>
        <c:crosses val="autoZero"/>
        <c:auto val="1"/>
        <c:lblAlgn val="ctr"/>
        <c:lblOffset val="100"/>
        <c:noMultiLvlLbl val="0"/>
      </c:catAx>
      <c:valAx>
        <c:axId val="1426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Runtime (s)</a:t>
                </a:r>
              </a:p>
            </c:rich>
          </c:tx>
          <c:layout>
            <c:manualLayout>
              <c:xMode val="edge"/>
              <c:yMode val="edge"/>
              <c:x val="0.12222222222222222"/>
              <c:y val="0.1495166524872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6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>
                <a:solidFill>
                  <a:schemeClr val="accent1"/>
                </a:solidFill>
              </a:rPr>
              <a:t>Convolution Vertical</a:t>
            </a:r>
          </a:p>
        </c:rich>
      </c:tx>
      <c:layout>
        <c:manualLayout>
          <c:xMode val="edge"/>
          <c:yMode val="edge"/>
          <c:x val="0.35851377952755903"/>
          <c:y val="3.8986838922215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734470691163607"/>
          <c:y val="0.28443774581887071"/>
          <c:w val="0.84209973753280831"/>
          <c:h val="0.54701782806881161"/>
        </c:manualLayout>
      </c:layout>
      <c:lineChart>
        <c:grouping val="standard"/>
        <c:varyColors val="0"/>
        <c:ser>
          <c:idx val="1"/>
          <c:order val="1"/>
          <c:tx>
            <c:strRef>
              <c:f>Sheet1!$B$14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Sheet1!$B$28:$B$37</c:f>
              <c:numCache>
                <c:formatCode>General</c:formatCode>
                <c:ptCount val="10"/>
                <c:pt idx="0">
                  <c:v>0.01</c:v>
                </c:pt>
                <c:pt idx="1">
                  <c:v>0.03</c:v>
                </c:pt>
                <c:pt idx="2">
                  <c:v>0.09</c:v>
                </c:pt>
                <c:pt idx="3">
                  <c:v>0.17</c:v>
                </c:pt>
                <c:pt idx="4">
                  <c:v>0.19</c:v>
                </c:pt>
                <c:pt idx="5">
                  <c:v>0.27</c:v>
                </c:pt>
                <c:pt idx="6">
                  <c:v>0.35</c:v>
                </c:pt>
                <c:pt idx="7">
                  <c:v>0.47</c:v>
                </c:pt>
                <c:pt idx="8">
                  <c:v>0.63</c:v>
                </c:pt>
                <c:pt idx="9">
                  <c:v>0.71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Precomputing index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Sheet1!$C$28:$C$37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0.08</c:v>
                </c:pt>
                <c:pt idx="3">
                  <c:v>0.09</c:v>
                </c:pt>
                <c:pt idx="4">
                  <c:v>0.16</c:v>
                </c:pt>
                <c:pt idx="5">
                  <c:v>0.24</c:v>
                </c:pt>
                <c:pt idx="6">
                  <c:v>0.31</c:v>
                </c:pt>
                <c:pt idx="7">
                  <c:v>0.37</c:v>
                </c:pt>
                <c:pt idx="8">
                  <c:v>0.55000000000000004</c:v>
                </c:pt>
                <c:pt idx="9">
                  <c:v>0.68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Sheet1!$D$14</c:f>
              <c:strCache>
                <c:ptCount val="1"/>
                <c:pt idx="0">
                  <c:v>Scalar replacement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Sheet1!$A$15:$A$24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0.01</c:v>
                </c:pt>
                <c:pt idx="1">
                  <c:v>0.03</c:v>
                </c:pt>
                <c:pt idx="2">
                  <c:v>0.08</c:v>
                </c:pt>
                <c:pt idx="3">
                  <c:v>0.14000000000000001</c:v>
                </c:pt>
                <c:pt idx="4">
                  <c:v>0.18</c:v>
                </c:pt>
                <c:pt idx="5">
                  <c:v>0.3</c:v>
                </c:pt>
                <c:pt idx="6">
                  <c:v>0.31</c:v>
                </c:pt>
                <c:pt idx="7">
                  <c:v>0.42</c:v>
                </c:pt>
                <c:pt idx="8">
                  <c:v>0.54</c:v>
                </c:pt>
                <c:pt idx="9">
                  <c:v>0.67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Sheet1!$E$14</c:f>
              <c:strCache>
                <c:ptCount val="1"/>
                <c:pt idx="0">
                  <c:v>Block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Sheet1!$E$28:$E$37</c:f>
              <c:numCache>
                <c:formatCode>General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0.08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0.26</c:v>
                </c:pt>
                <c:pt idx="7">
                  <c:v>0.28999999999999998</c:v>
                </c:pt>
                <c:pt idx="8">
                  <c:v>0.42</c:v>
                </c:pt>
                <c:pt idx="9">
                  <c:v>0.56999999999999995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30320"/>
        <c:axId val="1419929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4263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image width (px)</a:t>
                </a:r>
              </a:p>
            </c:rich>
          </c:tx>
          <c:layout>
            <c:manualLayout>
              <c:xMode val="edge"/>
              <c:yMode val="edge"/>
              <c:x val="0.4453042432195975"/>
              <c:y val="0.918023430237437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992968"/>
        <c:crosses val="autoZero"/>
        <c:auto val="1"/>
        <c:lblAlgn val="ctr"/>
        <c:lblOffset val="100"/>
        <c:noMultiLvlLbl val="0"/>
      </c:catAx>
      <c:valAx>
        <c:axId val="14199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Runtime (s)</a:t>
                </a:r>
              </a:p>
            </c:rich>
          </c:tx>
          <c:layout>
            <c:manualLayout>
              <c:xMode val="edge"/>
              <c:yMode val="edge"/>
              <c:x val="0.12222222222222222"/>
              <c:y val="0.1495166524872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63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0.45104</cdr:x>
      <cdr:y>0.16181</cdr:y>
    </cdr:from>
    <cdr:to>
      <cdr:x>0.57188</cdr:x>
      <cdr:y>0.23948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62163" y="476250"/>
          <a:ext cx="5524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CH" sz="1100"/>
        </a:p>
      </cdr:txBody>
    </cdr:sp>
  </cdr:relSizeAnchor>
  <cdr:relSizeAnchor xmlns:cdr="http://schemas.openxmlformats.org/drawingml/2006/chartDrawing">
    <cdr:from>
      <cdr:x>0.23438</cdr:x>
      <cdr:y>0.53548</cdr:y>
    </cdr:from>
    <cdr:to>
      <cdr:x>0.39479</cdr:x>
      <cdr:y>0.61962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71585" y="1678046"/>
          <a:ext cx="733395" cy="263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CH" sz="1100"/>
            <a:t>Baseline</a:t>
          </a:r>
        </a:p>
      </cdr:txBody>
    </cdr:sp>
  </cdr:relSizeAnchor>
  <cdr:relSizeAnchor xmlns:cdr="http://schemas.openxmlformats.org/drawingml/2006/chartDrawing">
    <cdr:from>
      <cdr:x>0.13611</cdr:x>
      <cdr:y>0.65166</cdr:y>
    </cdr:from>
    <cdr:to>
      <cdr:x>0.3698</cdr:x>
      <cdr:y>0.80269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22280" y="2042124"/>
          <a:ext cx="1068430" cy="4732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Scalar replacement</a:t>
          </a:r>
        </a:p>
      </cdr:txBody>
    </cdr:sp>
  </cdr:relSizeAnchor>
  <cdr:relSizeAnchor xmlns:cdr="http://schemas.openxmlformats.org/drawingml/2006/chartDrawing">
    <cdr:from>
      <cdr:x>0.20521</cdr:x>
      <cdr:y>0.39948</cdr:y>
    </cdr:from>
    <cdr:to>
      <cdr:x>0.41146</cdr:x>
      <cdr:y>0.46744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938220" y="1251871"/>
          <a:ext cx="942975" cy="212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CH" sz="1100"/>
            <a:t>Precompute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0.07569</cdr:x>
      <cdr:y>0.68393</cdr:y>
    </cdr:from>
    <cdr:to>
      <cdr:x>0.23611</cdr:x>
      <cdr:y>0.76807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6055" y="2012954"/>
          <a:ext cx="733440" cy="247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Baseline</a:t>
          </a:r>
        </a:p>
      </cdr:txBody>
    </cdr:sp>
  </cdr:relSizeAnchor>
  <cdr:relSizeAnchor xmlns:cdr="http://schemas.openxmlformats.org/drawingml/2006/chartDrawing">
    <cdr:from>
      <cdr:x>0.24861</cdr:x>
      <cdr:y>0.6192</cdr:y>
    </cdr:from>
    <cdr:to>
      <cdr:x>0.4823</cdr:x>
      <cdr:y>0.77023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36630" y="1822439"/>
          <a:ext cx="1068430" cy="444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Scalar replacement</a:t>
          </a:r>
        </a:p>
      </cdr:txBody>
    </cdr:sp>
  </cdr:relSizeAnchor>
  <cdr:relSizeAnchor xmlns:cdr="http://schemas.openxmlformats.org/drawingml/2006/chartDrawing">
    <cdr:from>
      <cdr:x>0.14236</cdr:x>
      <cdr:y>0.7616</cdr:y>
    </cdr:from>
    <cdr:to>
      <cdr:x>0.34861</cdr:x>
      <cdr:y>0.82956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50870" y="2241554"/>
          <a:ext cx="942975" cy="200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Precompute</a:t>
          </a:r>
        </a:p>
      </cdr:txBody>
    </cdr:sp>
  </cdr:relSizeAnchor>
  <cdr:relSizeAnchor xmlns:cdr="http://schemas.openxmlformats.org/drawingml/2006/chartDrawing">
    <cdr:from>
      <cdr:x>0.17777</cdr:x>
      <cdr:y>0.30852</cdr:y>
    </cdr:from>
    <cdr:to>
      <cdr:x>0.38402</cdr:x>
      <cdr:y>0.37648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12780" y="908050"/>
          <a:ext cx="942975" cy="20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Blocking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0.48402</cdr:x>
      <cdr:y>0.53182</cdr:y>
    </cdr:from>
    <cdr:to>
      <cdr:x>0.64444</cdr:x>
      <cdr:y>0.61596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12955" y="1565280"/>
          <a:ext cx="733440" cy="247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Baseline</a:t>
          </a:r>
        </a:p>
      </cdr:txBody>
    </cdr:sp>
  </cdr:relSizeAnchor>
  <cdr:relSizeAnchor xmlns:cdr="http://schemas.openxmlformats.org/drawingml/2006/chartDrawing">
    <cdr:from>
      <cdr:x>0.76631</cdr:x>
      <cdr:y>0.46063</cdr:y>
    </cdr:from>
    <cdr:to>
      <cdr:x>1</cdr:x>
      <cdr:y>0.61166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503569" y="1355726"/>
          <a:ext cx="1068431" cy="444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Scalar replacement</a:t>
          </a:r>
        </a:p>
      </cdr:txBody>
    </cdr:sp>
  </cdr:relSizeAnchor>
  <cdr:relSizeAnchor xmlns:cdr="http://schemas.openxmlformats.org/drawingml/2006/chartDrawing">
    <cdr:from>
      <cdr:x>0.65486</cdr:x>
      <cdr:y>0.29882</cdr:y>
    </cdr:from>
    <cdr:to>
      <cdr:x>0.86111</cdr:x>
      <cdr:y>0.36678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94020" y="879495"/>
          <a:ext cx="942975" cy="200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Precompute</a:t>
          </a:r>
        </a:p>
      </cdr:txBody>
    </cdr:sp>
  </cdr:relSizeAnchor>
  <cdr:relSizeAnchor xmlns:cdr="http://schemas.openxmlformats.org/drawingml/2006/chartDrawing">
    <cdr:from>
      <cdr:x>0.58333</cdr:x>
      <cdr:y>0.70011</cdr:y>
    </cdr:from>
    <cdr:to>
      <cdr:x>0.78958</cdr:x>
      <cdr:y>0.76807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667000" y="2060568"/>
          <a:ext cx="942975" cy="20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SSE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0.70694</cdr:x>
      <cdr:y>0.33765</cdr:y>
    </cdr:from>
    <cdr:to>
      <cdr:x>0.86736</cdr:x>
      <cdr:y>0.42179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32130" y="993784"/>
          <a:ext cx="733440" cy="247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Baseline</a:t>
          </a:r>
        </a:p>
      </cdr:txBody>
    </cdr:sp>
  </cdr:relSizeAnchor>
  <cdr:relSizeAnchor xmlns:cdr="http://schemas.openxmlformats.org/drawingml/2006/chartDrawing">
    <cdr:from>
      <cdr:x>0.56111</cdr:x>
      <cdr:y>0.4315</cdr:y>
    </cdr:from>
    <cdr:to>
      <cdr:x>0.7948</cdr:x>
      <cdr:y>0.58253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65395" y="1269994"/>
          <a:ext cx="1068431" cy="444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Scalar replacement</a:t>
          </a:r>
        </a:p>
      </cdr:txBody>
    </cdr:sp>
  </cdr:relSizeAnchor>
  <cdr:relSizeAnchor xmlns:cdr="http://schemas.openxmlformats.org/drawingml/2006/chartDrawing">
    <cdr:from>
      <cdr:x>0.75486</cdr:x>
      <cdr:y>0.55772</cdr:y>
    </cdr:from>
    <cdr:to>
      <cdr:x>0.96111</cdr:x>
      <cdr:y>0.62568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451220" y="1641484"/>
          <a:ext cx="942975" cy="20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Precompute</a:t>
          </a:r>
        </a:p>
      </cdr:txBody>
    </cdr:sp>
  </cdr:relSizeAnchor>
  <cdr:relSizeAnchor xmlns:cdr="http://schemas.openxmlformats.org/drawingml/2006/chartDrawing">
    <cdr:from>
      <cdr:x>0.58333</cdr:x>
      <cdr:y>0.70011</cdr:y>
    </cdr:from>
    <cdr:to>
      <cdr:x>0.78958</cdr:x>
      <cdr:y>0.76807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667000" y="2060568"/>
          <a:ext cx="942975" cy="20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CH" sz="1100"/>
            <a:t>SSE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57279-5881-4C87-9D04-5F15CE56D6C3}" type="datetimeFigureOut">
              <a:rPr lang="de-CH" smtClean="0"/>
              <a:t>06.05.2015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D19F9-BC32-454B-81D8-1E6222237CE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98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19F9-BC32-454B-81D8-1E6222237CE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2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6996-D9DE-4D02-A8D8-E08F045D4831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6B29-09D4-458E-8B21-0F781451FA5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7D09-4B7F-498A-8BF7-9E795195FD8C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7B5-EB6B-4290-AD23-8BB5901317C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5D1B-95BC-4466-90EF-15D17B579C7B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E813-C843-4EE5-B3E7-9BE750754AF3}" type="datetime1">
              <a:rPr lang="de-CH" smtClean="0"/>
              <a:t>06.05.2015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3096-8B70-43F3-B0F4-61442655305C}" type="datetime1">
              <a:rPr lang="de-CH" smtClean="0"/>
              <a:t>06.05.2015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88E9-26A0-4B97-961F-B26DBCD3977F}" type="datetime1">
              <a:rPr lang="de-CH" smtClean="0"/>
              <a:t>06.05.2015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117-6927-46A8-A1B4-48A71D469E11}" type="datetime1">
              <a:rPr lang="de-CH" smtClean="0"/>
              <a:t>06.05.2015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A09B2C-4259-40E0-A55D-DCEA0B4C4429}" type="datetime1">
              <a:rPr lang="de-CH" smtClean="0"/>
              <a:t>06.05.2015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970C-0688-4F3F-AD61-56CCDF457413}" type="datetime1">
              <a:rPr lang="de-CH" smtClean="0"/>
              <a:t>06.05.2015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F22B2C-5DED-41CE-A0ED-E61F26E32673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B7B13-3913-48B2-8C07-C8E82821FF3E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Large Displacement Optical Flow Estimation Based on Warping </a:t>
            </a:r>
            <a:endParaRPr lang="de-CH" sz="5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Saiwen</a:t>
            </a:r>
            <a:r>
              <a:rPr lang="en-US" dirty="0"/>
              <a:t> W., </a:t>
            </a:r>
            <a:r>
              <a:rPr lang="en-US" dirty="0" err="1"/>
              <a:t>Yifan</a:t>
            </a:r>
            <a:r>
              <a:rPr lang="en-US" dirty="0"/>
              <a:t> S., </a:t>
            </a:r>
            <a:r>
              <a:rPr lang="en-US" dirty="0" err="1"/>
              <a:t>Yijun</a:t>
            </a:r>
            <a:r>
              <a:rPr lang="en-US" dirty="0"/>
              <a:t> P., </a:t>
            </a:r>
            <a:r>
              <a:rPr lang="en-US" dirty="0" err="1"/>
              <a:t>Xinyuan</a:t>
            </a:r>
            <a:r>
              <a:rPr lang="en-US" dirty="0"/>
              <a:t> 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DF8E-0F33-46EF-B66A-42ADF43049BC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00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Performance Plots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2F3-DFA7-4418-BF72-DE64A2C681CF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10</a:t>
            </a:fld>
            <a:endParaRPr lang="de-CH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5444306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66363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86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Performance</a:t>
            </a:r>
            <a:endParaRPr lang="de-CH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Solver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Cost</a:t>
                </a:r>
                <a:r>
                  <a:rPr lang="en-US" dirty="0" smtClean="0"/>
                  <a:t> </a:t>
                </a:r>
                <a:r>
                  <a:rPr lang="en-US" dirty="0" smtClean="0"/>
                  <a:t>41MNK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o </a:t>
                </a:r>
                <a:r>
                  <a:rPr lang="en-US" dirty="0" smtClean="0"/>
                  <a:t>flops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Data</a:t>
                </a:r>
                <a:r>
                  <a:rPr lang="en-US" dirty="0" smtClean="0"/>
                  <a:t> </a:t>
                </a:r>
                <a:r>
                  <a:rPr lang="en-US" dirty="0" smtClean="0"/>
                  <a:t>84MNK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</a:t>
                </a:r>
                <a:r>
                  <a:rPr lang="en-US" dirty="0" smtClean="0"/>
                  <a:t>bytes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Operational intensity </a:t>
                </a:r>
                <a:r>
                  <a:rPr lang="en-US" dirty="0" smtClean="0"/>
                  <a:t>0.48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data and match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Cost</a:t>
                </a:r>
                <a:r>
                  <a:rPr lang="en-US" dirty="0"/>
                  <a:t> </a:t>
                </a:r>
                <a:r>
                  <a:rPr lang="en-US" dirty="0" smtClean="0"/>
                  <a:t>263MNK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</a:t>
                </a:r>
                <a:r>
                  <a:rPr lang="en-US" dirty="0" smtClean="0"/>
                  <a:t>flops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Data</a:t>
                </a:r>
                <a:r>
                  <a:rPr lang="en-US" dirty="0"/>
                  <a:t> </a:t>
                </a:r>
                <a:r>
                  <a:rPr lang="en-US" dirty="0"/>
                  <a:t>136MNK</a:t>
                </a:r>
                <a:r>
                  <a:rPr lang="en-US" baseline="-25000" dirty="0"/>
                  <a:t>m</a:t>
                </a:r>
                <a:r>
                  <a:rPr lang="en-US" dirty="0"/>
                  <a:t>K</a:t>
                </a:r>
                <a:r>
                  <a:rPr lang="en-US" baseline="-25000" dirty="0"/>
                  <a:t>o</a:t>
                </a:r>
                <a:r>
                  <a:rPr lang="en-US" dirty="0"/>
                  <a:t> </a:t>
                </a:r>
                <a:r>
                  <a:rPr lang="en-US" dirty="0" smtClean="0"/>
                  <a:t>bytes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Operational intensity </a:t>
                </a:r>
                <a:r>
                  <a:rPr lang="en-US" dirty="0" smtClean="0"/>
                  <a:t>1.96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A7A7-6F3F-48EE-87F2-00B3D977AE36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2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Runtime Plots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2F3-DFA7-4418-BF72-DE64A2C681CF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12</a:t>
            </a:fld>
            <a:endParaRPr lang="de-CH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362417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2295677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72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Next step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SSE</a:t>
            </a:r>
            <a:r>
              <a:rPr lang="en-US" dirty="0" smtClean="0"/>
              <a:t> to vectorization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Cache analysis</a:t>
            </a:r>
          </a:p>
          <a:p>
            <a:r>
              <a:rPr lang="en-US" dirty="0" smtClean="0"/>
              <a:t>Changing flags</a:t>
            </a:r>
            <a:endParaRPr lang="en-US" dirty="0" smtClean="0"/>
          </a:p>
          <a:p>
            <a:r>
              <a:rPr lang="en-US" dirty="0" smtClean="0"/>
              <a:t>Roofline analysis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B7A6-43CD-48A7-90E5-512D2ED873C8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66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7B5-EB6B-4290-AD23-8BB5901317C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2</a:t>
            </a:fld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224" y="1892279"/>
            <a:ext cx="10058400" cy="4023360"/>
          </a:xfrm>
        </p:spPr>
        <p:txBody>
          <a:bodyPr/>
          <a:lstStyle/>
          <a:p>
            <a:r>
              <a:rPr lang="en-US" dirty="0" smtClean="0"/>
              <a:t>Find the relative displacement of each pixel in a given pair of images.</a:t>
            </a:r>
          </a:p>
          <a:p>
            <a:endParaRPr lang="en-US" dirty="0"/>
          </a:p>
        </p:txBody>
      </p:sp>
      <p:pic>
        <p:nvPicPr>
          <p:cNvPr id="13" name="Picture 12" descr="Screen Shot 2015-05-05 at 11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87" y="2321277"/>
            <a:ext cx="4356329" cy="1865897"/>
          </a:xfrm>
          <a:prstGeom prst="rect">
            <a:avLst/>
          </a:prstGeom>
        </p:spPr>
      </p:pic>
      <p:pic>
        <p:nvPicPr>
          <p:cNvPr id="14" name="Picture 13" descr="Screen Shot 2015-05-05 at 11.4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22" y="2321277"/>
            <a:ext cx="4362448" cy="1873287"/>
          </a:xfrm>
          <a:prstGeom prst="rect">
            <a:avLst/>
          </a:prstGeom>
        </p:spPr>
      </p:pic>
      <p:pic>
        <p:nvPicPr>
          <p:cNvPr id="15" name="Picture 14" descr="Screen Shot 2015-05-05 at 11.43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22" y="4416093"/>
            <a:ext cx="4362448" cy="1856179"/>
          </a:xfrm>
          <a:prstGeom prst="rect">
            <a:avLst/>
          </a:prstGeom>
        </p:spPr>
      </p:pic>
      <p:pic>
        <p:nvPicPr>
          <p:cNvPr id="16" name="Picture 15" descr="Screen Shot 2015-05-05 at 11.43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4" y="4416093"/>
            <a:ext cx="4367254" cy="18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Algorithm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7B5-EB6B-4290-AD23-8BB5901317C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3</a:t>
            </a:fld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4530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/>
              <a:t>DeepFlow: Large displacement optical flow with deep matching</a:t>
            </a:r>
            <a:endParaRPr lang="en-US" dirty="0"/>
          </a:p>
          <a:p>
            <a:r>
              <a:rPr lang="en-US" dirty="0"/>
              <a:t>Philippe </a:t>
            </a:r>
            <a:r>
              <a:rPr lang="en-US" dirty="0" err="1"/>
              <a:t>Weinzaepfel</a:t>
            </a:r>
            <a:r>
              <a:rPr lang="en-US" dirty="0"/>
              <a:t>, Jerome </a:t>
            </a:r>
            <a:r>
              <a:rPr lang="en-US" dirty="0" err="1"/>
              <a:t>Revaud</a:t>
            </a:r>
            <a:r>
              <a:rPr lang="en-US" dirty="0"/>
              <a:t>, Zaid </a:t>
            </a:r>
            <a:r>
              <a:rPr lang="en-US" dirty="0" err="1"/>
              <a:t>Harchaoui</a:t>
            </a:r>
            <a:r>
              <a:rPr lang="en-US" dirty="0"/>
              <a:t> and </a:t>
            </a:r>
            <a:r>
              <a:rPr lang="en-US" dirty="0" err="1"/>
              <a:t>Cordelia</a:t>
            </a:r>
            <a:r>
              <a:rPr lang="en-US" dirty="0"/>
              <a:t> </a:t>
            </a:r>
            <a:r>
              <a:rPr lang="en-US" dirty="0" err="1"/>
              <a:t>Schmid</a:t>
            </a:r>
            <a:r>
              <a:rPr lang="en-US" dirty="0"/>
              <a:t>,</a:t>
            </a:r>
          </a:p>
          <a:p>
            <a:r>
              <a:rPr lang="en-US" i="1" dirty="0"/>
              <a:t>Proc. ICCV‘13, December, 2013.</a:t>
            </a:r>
            <a:endParaRPr lang="en-US" dirty="0"/>
          </a:p>
          <a:p>
            <a:endParaRPr lang="en-US" dirty="0"/>
          </a:p>
          <a:p>
            <a:r>
              <a:rPr lang="en-US" altLang="zh-CN" dirty="0" smtClean="0"/>
              <a:t>M</a:t>
            </a:r>
            <a:r>
              <a:rPr lang="en-US" dirty="0" smtClean="0"/>
              <a:t>odule implementation (in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algorithms.</a:t>
            </a:r>
            <a:endParaRPr lang="en-US" dirty="0" smtClean="0"/>
          </a:p>
          <a:p>
            <a:r>
              <a:rPr lang="en-US" dirty="0" err="1" smtClean="0"/>
              <a:t>DeepFlo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paper.</a:t>
            </a:r>
            <a:r>
              <a:rPr lang="zh-CN" altLang="en-US" dirty="0" smtClean="0"/>
              <a:t> </a:t>
            </a:r>
            <a:r>
              <a:rPr lang="en-US" altLang="zh-CN" dirty="0" smtClean="0"/>
              <a:t>(Easy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baseline.)</a:t>
            </a:r>
            <a:endParaRPr lang="en-US" dirty="0" smtClean="0"/>
          </a:p>
          <a:p>
            <a:r>
              <a:rPr lang="en-US" dirty="0" err="1" smtClean="0"/>
              <a:t>Fast</a:t>
            </a:r>
            <a:r>
              <a:rPr lang="en-US" altLang="zh-CN" dirty="0" err="1" smtClean="0"/>
              <a:t>DeepFlow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Up-to-date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code.</a:t>
            </a:r>
            <a:r>
              <a:rPr lang="zh-CN" altLang="en-US" dirty="0" smtClean="0"/>
              <a:t> </a:t>
            </a:r>
            <a:r>
              <a:rPr lang="en-US" altLang="zh-CN" dirty="0" smtClean="0"/>
              <a:t>(Hard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baseline.)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Theory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450" y="3776323"/>
            <a:ext cx="4737100" cy="8255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7B5-EB6B-4290-AD23-8BB5901317C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4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4757918"/>
            <a:ext cx="2743200" cy="4572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5383587"/>
            <a:ext cx="25908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85076" y="3017314"/>
            <a:ext cx="114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Term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030" y="2210740"/>
            <a:ext cx="4948848" cy="741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65047" y="3330826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Smooth term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0425" y="2963074"/>
            <a:ext cx="15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Matching term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Theory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7B5-EB6B-4290-AD23-8BB5901317C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5</a:t>
            </a:fld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Non-convex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coarse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 sampling.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loops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pyramid.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loop: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iteratively.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over-relaxation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approximate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solution.</a:t>
            </a:r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1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62" y="5142631"/>
            <a:ext cx="6782771" cy="644469"/>
          </a:xfrm>
          <a:prstGeom prst="rect">
            <a:avLst/>
          </a:prstGeom>
        </p:spPr>
      </p:pic>
      <p:pic>
        <p:nvPicPr>
          <p:cNvPr id="16" name="Picture 15" descr="Screen Shot 2015-05-06 at 12.21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57742"/>
            <a:ext cx="8568327" cy="15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Bottlenecks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2651" y="1825625"/>
            <a:ext cx="3770355" cy="435133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google profiler</a:t>
            </a:r>
          </a:p>
          <a:p>
            <a:r>
              <a:rPr lang="en-US" dirty="0" smtClean="0"/>
              <a:t>Two functions:</a:t>
            </a:r>
          </a:p>
          <a:p>
            <a:pPr lvl="1"/>
            <a:r>
              <a:rPr lang="en-US" dirty="0" smtClean="0"/>
              <a:t>Solver</a:t>
            </a:r>
          </a:p>
          <a:p>
            <a:pPr lvl="1"/>
            <a:r>
              <a:rPr lang="en-US" dirty="0" smtClean="0"/>
              <a:t>Computer data and match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02F0-6F38-4AC3-A11F-E637B2C0D854}" type="datetime1">
              <a:rPr lang="de-CH" smtClean="0"/>
              <a:t>06.05.2015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6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5478163" y="2038866"/>
            <a:ext cx="926757" cy="50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78" y="0"/>
            <a:ext cx="5755559" cy="61854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06388" y="4169045"/>
            <a:ext cx="1222263" cy="618920"/>
          </a:xfrm>
          <a:prstGeom prst="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7844389" y="5001501"/>
            <a:ext cx="573606" cy="287315"/>
          </a:xfrm>
          <a:prstGeom prst="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7189326" y="5036348"/>
            <a:ext cx="589966" cy="220303"/>
          </a:xfrm>
          <a:prstGeom prst="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9138415" y="5838552"/>
            <a:ext cx="1577066" cy="338411"/>
          </a:xfrm>
          <a:prstGeom prst="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9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 Validation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diff</a:t>
            </a:r>
            <a:r>
              <a:rPr lang="en-US" dirty="0" smtClean="0"/>
              <a:t> to compare the original version of the flow file and the newly generated file from optimized version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0F4-8D5A-48E4-BCBF-8769146164C8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0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Performance Measurement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M, N as the height and the width of the input image. </a:t>
            </a:r>
          </a:p>
          <a:p>
            <a:r>
              <a:rPr lang="en-US" dirty="0" smtClean="0"/>
              <a:t>Measurements: </a:t>
            </a:r>
          </a:p>
          <a:p>
            <a:pPr lvl="1"/>
            <a:r>
              <a:rPr lang="en-US" dirty="0" smtClean="0"/>
              <a:t>Additions</a:t>
            </a:r>
          </a:p>
          <a:p>
            <a:pPr lvl="1"/>
            <a:r>
              <a:rPr lang="en-US" dirty="0" smtClean="0"/>
              <a:t>Multiplications</a:t>
            </a:r>
          </a:p>
          <a:p>
            <a:pPr lvl="1"/>
            <a:r>
              <a:rPr lang="en-US" dirty="0" smtClean="0"/>
              <a:t>Divisions</a:t>
            </a:r>
          </a:p>
          <a:p>
            <a:pPr lvl="1"/>
            <a:r>
              <a:rPr lang="en-US" dirty="0" smtClean="0"/>
              <a:t>Square root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FC42-59A9-4AA7-9635-37D8A9A3FE40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0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Basic Optimizations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Precomputing</a:t>
            </a:r>
            <a:r>
              <a:rPr lang="en-US" dirty="0" smtClean="0"/>
              <a:t> duplicated computations.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Scalar replacement </a:t>
            </a:r>
            <a:r>
              <a:rPr lang="en-US" dirty="0" smtClean="0"/>
              <a:t>to lower the memory access pressure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Blocking</a:t>
            </a:r>
            <a:r>
              <a:rPr lang="en-US" dirty="0" smtClean="0"/>
              <a:t> to lower the memory access pressure and discover spatial locality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699B-5788-4AB2-9FDE-6DDD49CFA0CF}" type="datetime1">
              <a:rPr lang="de-CH" smtClean="0"/>
              <a:t>06.05.2015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B13-3913-48B2-8C07-C8E82821FF3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6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391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Calibri</vt:lpstr>
      <vt:lpstr>Calibri Light</vt:lpstr>
      <vt:lpstr>Cambria Math</vt:lpstr>
      <vt:lpstr>Retrospect</vt:lpstr>
      <vt:lpstr>Large Displacement Optical Flow Estimation Based on Warping </vt:lpstr>
      <vt:lpstr>Problem</vt:lpstr>
      <vt:lpstr>Algorithm</vt:lpstr>
      <vt:lpstr>Theory</vt:lpstr>
      <vt:lpstr>Theory</vt:lpstr>
      <vt:lpstr>Bottlenecks</vt:lpstr>
      <vt:lpstr>Result Validation</vt:lpstr>
      <vt:lpstr>Performance Measurement</vt:lpstr>
      <vt:lpstr>Basic Optimizations</vt:lpstr>
      <vt:lpstr>Performance Plots</vt:lpstr>
      <vt:lpstr>Performance</vt:lpstr>
      <vt:lpstr>Runtime Plots</vt:lpstr>
      <vt:lpstr>Next step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 Saiwen</dc:creator>
  <cp:lastModifiedBy>Wang  Saiwen</cp:lastModifiedBy>
  <cp:revision>19</cp:revision>
  <dcterms:created xsi:type="dcterms:W3CDTF">2015-05-05T20:22:34Z</dcterms:created>
  <dcterms:modified xsi:type="dcterms:W3CDTF">2015-05-06T11:39:23Z</dcterms:modified>
</cp:coreProperties>
</file>