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595" r:id="rId2"/>
    <p:sldId id="596" r:id="rId3"/>
    <p:sldId id="597" r:id="rId4"/>
    <p:sldId id="598" r:id="rId5"/>
    <p:sldId id="599" r:id="rId6"/>
  </p:sldIdLst>
  <p:sldSz cx="9144000" cy="6858000" type="screen4x3"/>
  <p:notesSz cx="7302500" cy="9586913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676"/>
    <a:srgbClr val="8B3735"/>
    <a:srgbClr val="A8A8DC"/>
    <a:srgbClr val="8F8FD1"/>
    <a:srgbClr val="BBBBE3"/>
    <a:srgbClr val="7F7F7F"/>
    <a:srgbClr val="000000"/>
    <a:srgbClr val="404040"/>
    <a:srgbClr val="001B3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9582" autoAdjust="0"/>
  </p:normalViewPr>
  <p:slideViewPr>
    <p:cSldViewPr snapToObjects="1">
      <p:cViewPr varScale="1">
        <p:scale>
          <a:sx n="157" d="100"/>
          <a:sy n="157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64741641337386E-2"/>
          <c:y val="4.6099290780141841E-2"/>
          <c:w val="0.80057470734139302"/>
          <c:h val="0.86702127659574468"/>
        </c:manualLayout>
      </c:layout>
      <c:lineChart>
        <c:grouping val="standard"/>
        <c:varyColors val="0"/>
        <c:ser>
          <c:idx val="1"/>
          <c:order val="0"/>
          <c:tx>
            <c:v>Spiral SSE</c:v>
          </c:tx>
          <c:spPr>
            <a:ln w="50800">
              <a:solidFill>
                <a:srgbClr val="A03232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A03232"/>
              </a:solidFill>
              <a:ln>
                <a:solidFill>
                  <a:srgbClr val="A03232"/>
                </a:solidFill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float'!$AX$4:$AX$13</c:f>
              <c:numCache>
                <c:formatCode>General</c:formatCode>
                <c:ptCount val="10"/>
                <c:pt idx="0">
                  <c:v>4.1558441558441555</c:v>
                </c:pt>
                <c:pt idx="1">
                  <c:v>4.8780487804878048</c:v>
                </c:pt>
                <c:pt idx="2">
                  <c:v>5.7657657657657655</c:v>
                </c:pt>
                <c:pt idx="3">
                  <c:v>6.2482566248256628</c:v>
                </c:pt>
                <c:pt idx="4">
                  <c:v>6.2173649058894958</c:v>
                </c:pt>
                <c:pt idx="5">
                  <c:v>5.6846780162842343</c:v>
                </c:pt>
                <c:pt idx="6">
                  <c:v>5.5351351351351354</c:v>
                </c:pt>
                <c:pt idx="7">
                  <c:v>5.3368710319340469</c:v>
                </c:pt>
                <c:pt idx="8">
                  <c:v>5.2957527959144093</c:v>
                </c:pt>
                <c:pt idx="9">
                  <c:v>5.1826401798662687</c:v>
                </c:pt>
              </c:numCache>
            </c:numRef>
          </c:val>
          <c:smooth val="0"/>
        </c:ser>
        <c:ser>
          <c:idx val="2"/>
          <c:order val="1"/>
          <c:tx>
            <c:v>Intel MKL interl.</c:v>
          </c:tx>
          <c:spPr>
            <a:ln w="28673">
              <a:solidFill>
                <a:srgbClr val="D6D6F5">
                  <a:lumMod val="50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D6D6F5">
                  <a:lumMod val="50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float'!$AY$4:$AY$13</c:f>
              <c:numCache>
                <c:formatCode>General</c:formatCode>
                <c:ptCount val="10"/>
                <c:pt idx="0">
                  <c:v>0.57786448700000004</c:v>
                </c:pt>
                <c:pt idx="1">
                  <c:v>1.2112671749999999</c:v>
                </c:pt>
                <c:pt idx="2">
                  <c:v>1.966102102</c:v>
                </c:pt>
                <c:pt idx="3">
                  <c:v>2.9559808710000004</c:v>
                </c:pt>
                <c:pt idx="4">
                  <c:v>4.130693602</c:v>
                </c:pt>
                <c:pt idx="5">
                  <c:v>5.1479534060000001</c:v>
                </c:pt>
                <c:pt idx="6">
                  <c:v>5.0644668230000001</c:v>
                </c:pt>
                <c:pt idx="7">
                  <c:v>5.5935608439999998</c:v>
                </c:pt>
                <c:pt idx="8">
                  <c:v>5.2706169099999993</c:v>
                </c:pt>
                <c:pt idx="9">
                  <c:v>4.060841173</c:v>
                </c:pt>
              </c:numCache>
            </c:numRef>
          </c:val>
          <c:smooth val="0"/>
        </c:ser>
        <c:ser>
          <c:idx val="5"/>
          <c:order val="2"/>
          <c:tx>
            <c:v>Spiral C</c:v>
          </c:tx>
          <c:spPr>
            <a:ln w="28673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FFFF">
                  <a:lumMod val="50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float'!$BB$4:$BB$13</c:f>
              <c:numCache>
                <c:formatCode>General</c:formatCode>
                <c:ptCount val="10"/>
                <c:pt idx="0">
                  <c:v>1.7679558011049723</c:v>
                </c:pt>
                <c:pt idx="1">
                  <c:v>2</c:v>
                </c:pt>
                <c:pt idx="2">
                  <c:v>1.9374369323915237</c:v>
                </c:pt>
                <c:pt idx="3">
                  <c:v>1.9805481874447393</c:v>
                </c:pt>
                <c:pt idx="4">
                  <c:v>1.9068901303538175</c:v>
                </c:pt>
                <c:pt idx="5">
                  <c:v>1.8811234487263226</c:v>
                </c:pt>
                <c:pt idx="6">
                  <c:v>1.7653346205564941</c:v>
                </c:pt>
                <c:pt idx="7">
                  <c:v>1.7332430602572784</c:v>
                </c:pt>
                <c:pt idx="8">
                  <c:v>1.702021566142403</c:v>
                </c:pt>
                <c:pt idx="9">
                  <c:v>1.6938380152880588</c:v>
                </c:pt>
              </c:numCache>
            </c:numRef>
          </c:val>
          <c:smooth val="0"/>
        </c:ser>
        <c:ser>
          <c:idx val="6"/>
          <c:order val="3"/>
          <c:tx>
            <c:v>Spiral C vect</c:v>
          </c:tx>
          <c:spPr>
            <a:ln w="28673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0000">
                  <a:lumMod val="65000"/>
                  <a:lumOff val="35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float'!$BC$4:$BC$13</c:f>
              <c:numCache>
                <c:formatCode>General</c:formatCode>
                <c:ptCount val="10"/>
                <c:pt idx="0">
                  <c:v>1.807909604519774</c:v>
                </c:pt>
                <c:pt idx="1">
                  <c:v>2.6143790849673203</c:v>
                </c:pt>
                <c:pt idx="2">
                  <c:v>2.9223744292237441</c:v>
                </c:pt>
                <c:pt idx="3">
                  <c:v>3.1350594821553535</c:v>
                </c:pt>
                <c:pt idx="4">
                  <c:v>2.5246548323471401</c:v>
                </c:pt>
                <c:pt idx="5">
                  <c:v>2.655907780979827</c:v>
                </c:pt>
                <c:pt idx="6">
                  <c:v>2.7271758815382978</c:v>
                </c:pt>
                <c:pt idx="7">
                  <c:v>2.3413011847848679</c:v>
                </c:pt>
                <c:pt idx="8">
                  <c:v>2.407193370815131</c:v>
                </c:pt>
                <c:pt idx="9">
                  <c:v>2.4130477144294344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865664"/>
        <c:axId val="136867200"/>
      </c:lineChart>
      <c:catAx>
        <c:axId val="136865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Gill Sans MT" pitchFamily="34" charset="0"/>
                <a:ea typeface="Arial"/>
                <a:cs typeface="Arial"/>
              </a:defRPr>
            </a:pPr>
            <a:endParaRPr lang="en-US"/>
          </a:p>
        </c:txPr>
        <c:crossAx val="1368672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6867200"/>
        <c:scaling>
          <c:orientation val="minMax"/>
        </c:scaling>
        <c:delete val="0"/>
        <c:axPos val="l"/>
        <c:majorGridlines>
          <c:spPr>
            <a:ln w="15875">
              <a:solidFill>
                <a:srgbClr val="FFFFFF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389">
            <a:noFill/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Gill Sans MT" pitchFamily="34" charset="0"/>
                <a:ea typeface="Arial"/>
                <a:cs typeface="Arial"/>
              </a:defRPr>
            </a:pPr>
            <a:endParaRPr lang="en-US"/>
          </a:p>
        </c:txPr>
        <c:crossAx val="136865664"/>
        <c:crosses val="autoZero"/>
        <c:crossBetween val="midCat"/>
      </c:valAx>
      <c:spPr>
        <a:solidFill>
          <a:srgbClr val="808080">
            <a:lumMod val="20000"/>
            <a:lumOff val="80000"/>
          </a:srgbClr>
        </a:solidFill>
        <a:ln w="19050">
          <a:noFill/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9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0.46325</cdr:x>
      <cdr:y>0.39275</cdr:y>
    </cdr:from>
    <cdr:to>
      <cdr:x>0.47125</cdr:x>
      <cdr:y>0.431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355094" y="2109892"/>
          <a:ext cx="75210" cy="2054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22860" rIns="27432" bIns="2286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925" b="0" i="0" u="none" strike="noStrike" baseline="0" dirty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497205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381000"/>
            <a:ext cx="8329038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88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8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inf.ethz.ch/markusp/teaching/guides/guide-presentation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Title of your presentation</a:t>
            </a:r>
            <a:br>
              <a:rPr lang="en-US" dirty="0" smtClean="0"/>
            </a:br>
            <a:r>
              <a:rPr lang="en-US" sz="2000" b="0" dirty="0" smtClean="0"/>
              <a:t>Jane Doe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Hans Müller</a:t>
            </a:r>
            <a:endParaRPr lang="en-US" sz="2000" b="0" dirty="0"/>
          </a:p>
        </p:txBody>
      </p:sp>
      <p:pic>
        <p:nvPicPr>
          <p:cNvPr id="4098" name="Picture 2" descr="T:\work\ETH corporate design\eth_logo_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5" y="5537277"/>
            <a:ext cx="2209800" cy="5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1"/>
            </p:custDataLst>
          </p:nvPr>
        </p:nvSpPr>
        <p:spPr bwMode="auto">
          <a:xfrm>
            <a:off x="0" y="7112000"/>
            <a:ext cx="7051739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vert="horz" wrap="none" rtlCol="0">
            <a:spAutoFit/>
          </a:bodyPr>
          <a:lstStyle/>
          <a:p>
            <a:r>
              <a:rPr lang="en-US" sz="2000" smtClean="0">
                <a:latin typeface="+mn-lt"/>
              </a:rPr>
              <a:t>TexPoint fonts used in EMF. </a:t>
            </a:r>
          </a:p>
          <a:p>
            <a:r>
              <a:rPr lang="en-US" sz="2000" smtClean="0">
                <a:latin typeface="+mn-lt"/>
              </a:rPr>
              <a:t>Read the TexPoint manual before you delete this box.: </a:t>
            </a:r>
            <a:r>
              <a:rPr lang="en-US" sz="2000" smtClean="0">
                <a:latin typeface="CMBX12"/>
              </a:rPr>
              <a:t>A</a:t>
            </a:r>
            <a:r>
              <a:rPr lang="en-US" sz="2000" smtClean="0">
                <a:latin typeface="CMMI8"/>
              </a:rPr>
              <a:t>A</a:t>
            </a:r>
            <a:r>
              <a:rPr lang="en-US" sz="2000" smtClean="0">
                <a:latin typeface="LCMSS8"/>
              </a:rPr>
              <a:t>A</a:t>
            </a:r>
            <a:r>
              <a:rPr lang="en-US" sz="2000" smtClean="0">
                <a:latin typeface="CMSY8"/>
              </a:rPr>
              <a:t>A</a:t>
            </a:r>
            <a:r>
              <a:rPr lang="en-US" sz="2000" smtClean="0">
                <a:latin typeface="CMEX10"/>
              </a:rPr>
              <a:t>A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6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</a:t>
            </a:r>
            <a:r>
              <a:rPr lang="en-US" i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exactly</a:t>
            </a:r>
            <a:r>
              <a:rPr lang="en-US" dirty="0" smtClean="0"/>
              <a:t> 10 minutes! (typically this means 7–8 slides)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ppt</a:t>
            </a:r>
            <a:r>
              <a:rPr lang="en-US" dirty="0" smtClean="0"/>
              <a:t> 2007 or later – it is worth it</a:t>
            </a:r>
          </a:p>
          <a:p>
            <a:r>
              <a:rPr lang="en-US" dirty="0" smtClean="0"/>
              <a:t>Use proper visuals as much as possible, avoid text-only slides</a:t>
            </a:r>
          </a:p>
          <a:p>
            <a:r>
              <a:rPr lang="en-US" dirty="0" smtClean="0"/>
              <a:t>Don’t put an overview or organization slide – the talk is too short</a:t>
            </a:r>
          </a:p>
          <a:p>
            <a:r>
              <a:rPr lang="en-US" dirty="0" smtClean="0"/>
              <a:t>For the very motivated, check out this </a:t>
            </a:r>
            <a:r>
              <a:rPr lang="en-US" dirty="0"/>
              <a:t>small guide</a:t>
            </a:r>
            <a:br>
              <a:rPr lang="en-US" dirty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people.inf.ethz.ch/markusp/teaching/guides/guide-presentations.pdf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74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Organization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that you consider (maybe 2 slides)</a:t>
            </a:r>
          </a:p>
          <a:p>
            <a:pPr lvl="1"/>
            <a:r>
              <a:rPr lang="en-US" dirty="0" smtClean="0"/>
              <a:t>State problem that it solves (input:…, output: …)</a:t>
            </a:r>
          </a:p>
          <a:p>
            <a:pPr lvl="1"/>
            <a:r>
              <a:rPr lang="en-US" dirty="0" smtClean="0"/>
              <a:t>If possible visualize how it works or show high-level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lvl="1"/>
            <a:r>
              <a:rPr lang="en-US" dirty="0" smtClean="0"/>
              <a:t>State asymptotic runtime</a:t>
            </a:r>
          </a:p>
          <a:p>
            <a:r>
              <a:rPr lang="en-US" dirty="0" smtClean="0"/>
              <a:t>Cost analysis (cost measure, exact count)</a:t>
            </a:r>
          </a:p>
          <a:p>
            <a:r>
              <a:rPr lang="en-US" dirty="0" smtClean="0"/>
              <a:t>Baseline implementation (briefly explain), maybe show already performance plot and extract percentage of peak</a:t>
            </a:r>
          </a:p>
          <a:p>
            <a:r>
              <a:rPr lang="en-US" dirty="0" smtClean="0"/>
              <a:t>Optimizations you performed</a:t>
            </a:r>
          </a:p>
          <a:p>
            <a:pPr lvl="1"/>
            <a:r>
              <a:rPr lang="en-US" dirty="0" smtClean="0"/>
              <a:t>Briefly discuss major optimizations/code versions</a:t>
            </a:r>
          </a:p>
          <a:p>
            <a:pPr lvl="1"/>
            <a:r>
              <a:rPr lang="en-US" dirty="0" smtClean="0"/>
              <a:t>Maybe explain the most interesting in a bit greater detail</a:t>
            </a:r>
          </a:p>
          <a:p>
            <a:pPr lvl="1"/>
            <a:r>
              <a:rPr lang="en-US" dirty="0" smtClean="0"/>
              <a:t>Any analysis (e.g., </a:t>
            </a:r>
            <a:r>
              <a:rPr lang="en-US" dirty="0" err="1" smtClean="0"/>
              <a:t>profifling</a:t>
            </a:r>
            <a:r>
              <a:rPr lang="en-US" dirty="0" smtClean="0"/>
              <a:t>) you performed is interesting – show the result</a:t>
            </a:r>
          </a:p>
          <a:p>
            <a:pPr lvl="1"/>
            <a:r>
              <a:rPr lang="en-US" dirty="0" smtClean="0"/>
              <a:t>If too much, explain only some things and just state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Organization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</a:p>
          <a:p>
            <a:pPr lvl="1"/>
            <a:r>
              <a:rPr lang="en-US" dirty="0" smtClean="0"/>
              <a:t>Very brief: Experimental setup (platform, compiler)</a:t>
            </a:r>
          </a:p>
          <a:p>
            <a:pPr lvl="1"/>
            <a:r>
              <a:rPr lang="en-US" dirty="0" smtClean="0"/>
              <a:t>Performance plot over a range of sizes with different code versions</a:t>
            </a:r>
          </a:p>
          <a:p>
            <a:pPr lvl="1"/>
            <a:r>
              <a:rPr lang="en-US" dirty="0" smtClean="0"/>
              <a:t>Extract overall speedup</a:t>
            </a:r>
          </a:p>
          <a:p>
            <a:endParaRPr lang="en-US" dirty="0"/>
          </a:p>
          <a:p>
            <a:r>
              <a:rPr lang="en-US" dirty="0" smtClean="0"/>
              <a:t>Every project is different – so adapt as needed</a:t>
            </a:r>
          </a:p>
          <a:p>
            <a:r>
              <a:rPr lang="en-US" dirty="0" smtClean="0"/>
              <a:t>Focus on the most interesting things, don’t explain everything that will be in the final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Make Nice Plots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29775729"/>
              </p:ext>
            </p:extLst>
          </p:nvPr>
        </p:nvGraphicFramePr>
        <p:xfrm>
          <a:off x="1156675" y="2071673"/>
          <a:ext cx="7263631" cy="4137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1503735"/>
            <a:ext cx="562328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Gill Sans MT" pitchFamily="34" charset="0"/>
              </a:rPr>
              <a:t>DFT 2</a:t>
            </a:r>
            <a:r>
              <a:rPr lang="en-US" sz="1800" baseline="50000" dirty="0">
                <a:latin typeface="Gill Sans MT" pitchFamily="34" charset="0"/>
              </a:rPr>
              <a:t>n</a:t>
            </a:r>
            <a:r>
              <a:rPr lang="en-US" sz="1800" dirty="0">
                <a:latin typeface="Gill Sans MT" pitchFamily="34" charset="0"/>
              </a:rPr>
              <a:t> </a:t>
            </a:r>
            <a:r>
              <a:rPr lang="en-US" sz="1800" dirty="0" smtClean="0">
                <a:latin typeface="Gill Sans MT" pitchFamily="34" charset="0"/>
              </a:rPr>
              <a:t>(single precision</a:t>
            </a:r>
            <a:r>
              <a:rPr lang="en-US" sz="1800" i="1" dirty="0" smtClean="0">
                <a:latin typeface="Gill Sans MT" pitchFamily="34" charset="0"/>
              </a:rPr>
              <a:t>)</a:t>
            </a:r>
            <a:r>
              <a:rPr lang="en-US" sz="1800" dirty="0" smtClean="0">
                <a:latin typeface="Gill Sans MT" pitchFamily="34" charset="0"/>
              </a:rPr>
              <a:t> on Pentium </a:t>
            </a:r>
            <a:r>
              <a:rPr lang="en-US" sz="1800" dirty="0">
                <a:latin typeface="Gill Sans MT" pitchFamily="34" charset="0"/>
              </a:rPr>
              <a:t>4, 2.53 </a:t>
            </a:r>
            <a:r>
              <a:rPr lang="en-US" sz="1800" dirty="0" smtClean="0">
                <a:latin typeface="Gill Sans MT" pitchFamily="34" charset="0"/>
              </a:rPr>
              <a:t>GHz</a:t>
            </a:r>
          </a:p>
          <a:p>
            <a:r>
              <a:rPr lang="en-US" sz="1600" b="0" dirty="0" smtClean="0">
                <a:latin typeface="Gill Sans MT" pitchFamily="34" charset="0"/>
              </a:rPr>
              <a:t>[</a:t>
            </a:r>
            <a:r>
              <a:rPr lang="en-US" sz="1600" b="0" dirty="0" err="1" smtClean="0">
                <a:latin typeface="Gill Sans MT" pitchFamily="34" charset="0"/>
              </a:rPr>
              <a:t>Gflop</a:t>
            </a:r>
            <a:r>
              <a:rPr lang="en-US" sz="1600" b="0" dirty="0" smtClean="0">
                <a:latin typeface="Gill Sans MT" pitchFamily="34" charset="0"/>
              </a:rPr>
              <a:t>/s]</a:t>
            </a:r>
            <a:endParaRPr lang="en-US" sz="1600" b="0" dirty="0">
              <a:latin typeface="Gill Sans MT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15518" y="60198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 MT" pitchFamily="34" charset="0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2600" y="2290192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Gill Sans MT" pitchFamily="34" charset="0"/>
              </a:rPr>
              <a:t>Spiral SSE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62544" y="3371842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ill Sans MT" pitchFamily="34" charset="0"/>
              </a:rPr>
              <a:t>Intel MKL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2513" y="491901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Spiral 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4635" y="3973296"/>
            <a:ext cx="177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Spiral C </a:t>
            </a:r>
            <a:r>
              <a:rPr lang="en-US" sz="16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vectorized</a:t>
            </a:r>
            <a:endParaRPr lang="en-US" sz="1600" b="0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FIRSTMARKUSP@OKII9FVF81V9GRWB" val="4070"/>
  <p:tag name="DEFAULTDISPLAYSOURCE" val="\documentclass{slides}\pagestyle{empty}&#10;\begin{document}&#10;&#10;\end{document}&#10;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>
        <a:spAutoFit/>
      </a:bodyPr>
      <a:lstStyle>
        <a:defPPr>
          <a:defRPr sz="1800" dirty="0">
            <a:latin typeface="Consolas" pitchFamily="49" charset="0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esentation Guide">
    <a:dk1>
      <a:srgbClr val="000000"/>
    </a:dk1>
    <a:lt1>
      <a:srgbClr val="FFFFFF"/>
    </a:lt1>
    <a:dk2>
      <a:srgbClr val="002B5F"/>
    </a:dk2>
    <a:lt2>
      <a:srgbClr val="808080"/>
    </a:lt2>
    <a:accent1>
      <a:srgbClr val="A03232"/>
    </a:accent1>
    <a:accent2>
      <a:srgbClr val="005C3C"/>
    </a:accent2>
    <a:accent3>
      <a:srgbClr val="4F0E2B"/>
    </a:accent3>
    <a:accent4>
      <a:srgbClr val="F7F0BC"/>
    </a:accent4>
    <a:accent5>
      <a:srgbClr val="C8DEC8"/>
    </a:accent5>
    <a:accent6>
      <a:srgbClr val="D6D6F5"/>
    </a:accent6>
    <a:hlink>
      <a:srgbClr val="C00000"/>
    </a:hlink>
    <a:folHlink>
      <a:srgbClr val="C0000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 Course</Template>
  <TotalTime>0</TotalTime>
  <Words>274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ETH Course</vt:lpstr>
      <vt:lpstr>Title of your presentation Jane Doe Hans Müller</vt:lpstr>
      <vt:lpstr>General Remarks</vt:lpstr>
      <vt:lpstr>Typical Organization I</vt:lpstr>
      <vt:lpstr>Typical Organization II</vt:lpstr>
      <vt:lpstr>Try to Make Nice Plots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Fast Numerical Code</dc:title>
  <dc:creator>Markus Pueschel</dc:creator>
  <dc:description>Redesign of slides created by Randal E. Bryant and David R. O'Hallaron</dc:description>
  <cp:lastModifiedBy>Markus Püschel</cp:lastModifiedBy>
  <cp:revision>1113</cp:revision>
  <cp:lastPrinted>1999-09-20T15:19:18Z</cp:lastPrinted>
  <dcterms:created xsi:type="dcterms:W3CDTF">2009-01-12T00:38:48Z</dcterms:created>
  <dcterms:modified xsi:type="dcterms:W3CDTF">2011-05-18T09:02:25Z</dcterms:modified>
</cp:coreProperties>
</file>