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5.xml" ContentType="application/vnd.openxmlformats-officedocument.presentationml.notesSlide+xml"/>
  <Override PartName="/ppt/ink/ink28.xml" ContentType="application/inkml+xml"/>
  <Override PartName="/ppt/notesSlides/notesSlide16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1906" r:id="rId9"/>
    <p:sldId id="1904" r:id="rId10"/>
    <p:sldId id="1905" r:id="rId11"/>
    <p:sldId id="1910" r:id="rId12"/>
    <p:sldId id="1920" r:id="rId13"/>
    <p:sldId id="1921" r:id="rId14"/>
    <p:sldId id="344" r:id="rId15"/>
    <p:sldId id="345" r:id="rId16"/>
    <p:sldId id="346" r:id="rId17"/>
    <p:sldId id="1912" r:id="rId18"/>
    <p:sldId id="347" r:id="rId19"/>
    <p:sldId id="353" r:id="rId20"/>
    <p:sldId id="354" r:id="rId21"/>
    <p:sldId id="355" r:id="rId22"/>
    <p:sldId id="4168" r:id="rId23"/>
    <p:sldId id="1915" r:id="rId24"/>
    <p:sldId id="1913" r:id="rId25"/>
    <p:sldId id="343" r:id="rId26"/>
    <p:sldId id="1914" r:id="rId27"/>
    <p:sldId id="1916" r:id="rId28"/>
    <p:sldId id="316" r:id="rId29"/>
    <p:sldId id="1917" r:id="rId30"/>
    <p:sldId id="1911" r:id="rId31"/>
    <p:sldId id="1918" r:id="rId32"/>
    <p:sldId id="1922" r:id="rId33"/>
    <p:sldId id="1924" r:id="rId34"/>
    <p:sldId id="1925" r:id="rId35"/>
    <p:sldId id="4156" r:id="rId36"/>
    <p:sldId id="1908" r:id="rId37"/>
    <p:sldId id="4157" r:id="rId38"/>
    <p:sldId id="4158" r:id="rId39"/>
    <p:sldId id="4160" r:id="rId40"/>
    <p:sldId id="4161" r:id="rId41"/>
    <p:sldId id="4159" r:id="rId42"/>
    <p:sldId id="4162" r:id="rId43"/>
    <p:sldId id="4164" r:id="rId44"/>
    <p:sldId id="4163" r:id="rId45"/>
    <p:sldId id="1923" r:id="rId46"/>
    <p:sldId id="4165" r:id="rId47"/>
    <p:sldId id="4166" r:id="rId48"/>
    <p:sldId id="4170" r:id="rId49"/>
    <p:sldId id="4171" r:id="rId50"/>
    <p:sldId id="4172" r:id="rId51"/>
    <p:sldId id="4167" r:id="rId52"/>
    <p:sldId id="4173" r:id="rId53"/>
    <p:sldId id="4174" r:id="rId54"/>
    <p:sldId id="4175" r:id="rId55"/>
    <p:sldId id="4177" r:id="rId56"/>
    <p:sldId id="417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F5282-CA07-457E-A703-ACBEA8F5C0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1906"/>
            <p14:sldId id="1904"/>
            <p14:sldId id="1905"/>
            <p14:sldId id="1910"/>
            <p14:sldId id="1920"/>
            <p14:sldId id="1921"/>
            <p14:sldId id="344"/>
            <p14:sldId id="345"/>
            <p14:sldId id="346"/>
            <p14:sldId id="1912"/>
            <p14:sldId id="347"/>
            <p14:sldId id="353"/>
            <p14:sldId id="354"/>
            <p14:sldId id="355"/>
            <p14:sldId id="4168"/>
            <p14:sldId id="1915"/>
            <p14:sldId id="1913"/>
            <p14:sldId id="343"/>
            <p14:sldId id="1914"/>
            <p14:sldId id="1916"/>
            <p14:sldId id="316"/>
            <p14:sldId id="1917"/>
            <p14:sldId id="1911"/>
            <p14:sldId id="1918"/>
            <p14:sldId id="1922"/>
            <p14:sldId id="1924"/>
            <p14:sldId id="1925"/>
            <p14:sldId id="4156"/>
            <p14:sldId id="1908"/>
            <p14:sldId id="4157"/>
            <p14:sldId id="4158"/>
            <p14:sldId id="4160"/>
            <p14:sldId id="4161"/>
            <p14:sldId id="4159"/>
            <p14:sldId id="4162"/>
            <p14:sldId id="4164"/>
            <p14:sldId id="4163"/>
            <p14:sldId id="1923"/>
            <p14:sldId id="4165"/>
            <p14:sldId id="4166"/>
            <p14:sldId id="4170"/>
            <p14:sldId id="4171"/>
            <p14:sldId id="4172"/>
            <p14:sldId id="4167"/>
            <p14:sldId id="4173"/>
            <p14:sldId id="4174"/>
            <p14:sldId id="4175"/>
            <p14:sldId id="4177"/>
            <p14:sldId id="41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38" autoAdjust="0"/>
  </p:normalViewPr>
  <p:slideViewPr>
    <p:cSldViewPr snapToGrid="0">
      <p:cViewPr varScale="1">
        <p:scale>
          <a:sx n="87" d="100"/>
          <a:sy n="87" d="100"/>
        </p:scale>
        <p:origin x="20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2C9940D8-70A1-4D4A-9548-AACBE230BA10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gm:t>
    </dgm:pt>
    <dgm:pt modelId="{6133F704-EA10-41FB-BCAF-D95FBECC0F77}" type="parTrans" cxnId="{9ACE8996-D520-42C1-9B2D-546D7287EA02}">
      <dgm:prSet/>
      <dgm:spPr/>
      <dgm:t>
        <a:bodyPr/>
        <a:lstStyle/>
        <a:p>
          <a:endParaRPr lang="en-US"/>
        </a:p>
      </dgm:t>
    </dgm:pt>
    <dgm:pt modelId="{A82D5525-17B4-4874-85F8-EA69E89AC4A7}" type="sibTrans" cxnId="{9ACE8996-D520-42C1-9B2D-546D7287EA02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3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2"/>
      <dgm:spPr/>
    </dgm:pt>
    <dgm:pt modelId="{D6344593-6D84-4497-AD38-548BC5B56C20}" type="pres">
      <dgm:prSet presAssocID="{700B9B32-E576-41AD-BF29-3C3D99AF451D}" presName="connectorText" presStyleLbl="sibTrans2D1" presStyleIdx="0" presStyleCnt="2"/>
      <dgm:spPr/>
    </dgm:pt>
    <dgm:pt modelId="{809F79EC-19CF-42ED-BABB-72F2DFB56DBE}" type="pres">
      <dgm:prSet presAssocID="{2C9940D8-70A1-4D4A-9548-AACBE230BA10}" presName="node" presStyleLbl="node1" presStyleIdx="1" presStyleCnt="3">
        <dgm:presLayoutVars>
          <dgm:bulletEnabled val="1"/>
        </dgm:presLayoutVars>
      </dgm:prSet>
      <dgm:spPr/>
    </dgm:pt>
    <dgm:pt modelId="{AD361EE1-C22E-4B38-9194-23FAFBB69594}" type="pres">
      <dgm:prSet presAssocID="{A82D5525-17B4-4874-85F8-EA69E89AC4A7}" presName="sibTrans" presStyleLbl="sibTrans2D1" presStyleIdx="1" presStyleCnt="2"/>
      <dgm:spPr/>
    </dgm:pt>
    <dgm:pt modelId="{8AB3EA25-B041-4BCA-BE88-D41AE2C36C70}" type="pres">
      <dgm:prSet presAssocID="{A82D5525-17B4-4874-85F8-EA69E89AC4A7}" presName="connectorText" presStyleLbl="sibTrans2D1" presStyleIdx="1" presStyleCnt="2"/>
      <dgm:spPr/>
    </dgm:pt>
    <dgm:pt modelId="{A28C9494-3778-4881-B8AA-822110BE4FEE}" type="pres">
      <dgm:prSet presAssocID="{4BA3DD77-4DB1-4385-A67F-E10C86A6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35C8117E-F740-4297-9934-BE91E00D9C44}" type="presOf" srcId="{2C9940D8-70A1-4D4A-9548-AACBE230BA10}" destId="{809F79EC-19CF-42ED-BABB-72F2DFB56DBE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ACE8996-D520-42C1-9B2D-546D7287EA02}" srcId="{59C5D181-A2DD-43D4-A2CA-913466AD0A43}" destId="{2C9940D8-70A1-4D4A-9548-AACBE230BA10}" srcOrd="1" destOrd="0" parTransId="{6133F704-EA10-41FB-BCAF-D95FBECC0F77}" sibTransId="{A82D5525-17B4-4874-85F8-EA69E89AC4A7}"/>
    <dgm:cxn modelId="{C393B19C-A203-4952-B3B5-B5ECB90F2C70}" type="presOf" srcId="{A82D5525-17B4-4874-85F8-EA69E89AC4A7}" destId="{8AB3EA25-B041-4BCA-BE88-D41AE2C36C70}" srcOrd="1" destOrd="0" presId="urn:microsoft.com/office/officeart/2005/8/layout/process1"/>
    <dgm:cxn modelId="{95FFACB8-E86D-449D-9B44-768DAADACA98}" srcId="{59C5D181-A2DD-43D4-A2CA-913466AD0A43}" destId="{4BA3DD77-4DB1-4385-A67F-E10C86A64D07}" srcOrd="2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BBD955F5-C389-42B5-9E2E-0E3E7C630D7C}" type="presOf" srcId="{A82D5525-17B4-4874-85F8-EA69E89AC4A7}" destId="{AD361EE1-C22E-4B38-9194-23FAFBB69594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7554A064-03D5-461E-8C9B-25B0A79513E5}" type="presParOf" srcId="{FF051CAF-F3F7-492B-8E54-BD2638197FC2}" destId="{809F79EC-19CF-42ED-BABB-72F2DFB56DBE}" srcOrd="2" destOrd="0" presId="urn:microsoft.com/office/officeart/2005/8/layout/process1"/>
    <dgm:cxn modelId="{30EBC96E-BC3D-4F59-93BD-EF8DDAF1B2A4}" type="presParOf" srcId="{FF051CAF-F3F7-492B-8E54-BD2638197FC2}" destId="{AD361EE1-C22E-4B38-9194-23FAFBB69594}" srcOrd="3" destOrd="0" presId="urn:microsoft.com/office/officeart/2005/8/layout/process1"/>
    <dgm:cxn modelId="{B59B7B72-CAD2-4E10-8A4F-FEE840EB0C77}" type="presParOf" srcId="{AD361EE1-C22E-4B38-9194-23FAFBB69594}" destId="{8AB3EA25-B041-4BCA-BE88-D41AE2C36C70}" srcOrd="0" destOrd="0" presId="urn:microsoft.com/office/officeart/2005/8/layout/process1"/>
    <dgm:cxn modelId="{CFB46467-8DDB-49DE-A1C2-895D959ED7DF}" type="presParOf" srcId="{FF051CAF-F3F7-492B-8E54-BD2638197FC2}" destId="{A28C9494-3778-4881-B8AA-822110BE4F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34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51349" y="1005646"/>
        <a:ext cx="2800527" cy="1639510"/>
      </dsp:txXfrm>
    </dsp:sp>
    <dsp:sp modelId="{076C0989-EFB0-4F1B-A18D-6E6DBB7818FA}">
      <dsp:nvSpPr>
        <dsp:cNvPr id="0" name=""/>
        <dsp:cNvSpPr/>
      </dsp:nvSpPr>
      <dsp:spPr>
        <a:xfrm>
          <a:off x="3195481" y="1465486"/>
          <a:ext cx="620304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195481" y="1609452"/>
        <a:ext cx="434213" cy="431898"/>
      </dsp:txXfrm>
    </dsp:sp>
    <dsp:sp modelId="{809F79EC-19CF-42ED-BABB-72F2DFB56DBE}">
      <dsp:nvSpPr>
        <dsp:cNvPr id="0" name=""/>
        <dsp:cNvSpPr/>
      </dsp:nvSpPr>
      <dsp:spPr>
        <a:xfrm>
          <a:off x="407327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sp:txBody>
      <dsp:txXfrm>
        <a:off x="4124279" y="1005646"/>
        <a:ext cx="2800527" cy="1639510"/>
      </dsp:txXfrm>
    </dsp:sp>
    <dsp:sp modelId="{AD361EE1-C22E-4B38-9194-23FAFBB69594}">
      <dsp:nvSpPr>
        <dsp:cNvPr id="0" name=""/>
        <dsp:cNvSpPr/>
      </dsp:nvSpPr>
      <dsp:spPr>
        <a:xfrm>
          <a:off x="7266069" y="1465486"/>
          <a:ext cx="615339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6069" y="1609452"/>
        <a:ext cx="430737" cy="431898"/>
      </dsp:txXfrm>
    </dsp:sp>
    <dsp:sp modelId="{A28C9494-3778-4881-B8AA-822110BE4FEE}">
      <dsp:nvSpPr>
        <dsp:cNvPr id="0" name=""/>
        <dsp:cNvSpPr/>
      </dsp:nvSpPr>
      <dsp:spPr>
        <a:xfrm>
          <a:off x="8136832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8187840" y="1005646"/>
        <a:ext cx="2800527" cy="163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23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3935 55,'-17'-3,"-105"-18,-79-4,135 21,-1 3,0 3,-61 9,37 5,2 4,0 3,1 5,-29 15,-335 160,-163 118,494-249,4 6,3 5,-96 91,47-12,8 6,7 7,-31 58,124-157,3 2,3 2,4 2,-1 12,29-57,3 2,1-1,1 2,3-1,1 1,1 1,3-1,1 1,2 0,4 26,-3-66,0-1,0 0,0 1,0-1,0 1,0-1,0 1,0-1,0 1,0-1,0 0,1 1,-1-1,0 1,0-1,0 1,1-1,-1 0,0 1,0-1,1 0,-1 1,0-1,1 0,-1 1,1-1,10-4,2-1,-12 5,0 0,1-1,-1 1,1-1,-1 1,1-1,-1 1,0-1,1 0,-1 0,0 1,0-1,0 0,0 0,1-1,-2 0,0 0,0 0,0 1,0-1,0 0,0 0,-1 0,1 1,-1-1,1 0,-1 0,0 1,1-1,-2 0,-21-51,-3 2,-6-7,-21-41,27 48,9 20,1-1,2-1,-7-27,18 46,8 20,9 23,48 167,-30-90,7 21,16 100,-55-227,0 0,0 0,0 0,0 0,0 1,0-1,0 0,0 0,0 0,0 0,0 0,0 1,1-1,-1 0,0 0,0 0,0 0,0 0,0 0,1 0,-1 0,0 1,0-1,0 0,0 0,0 0,1 0,-1 0,0 0,0 0,0 0,0 0,1 0,-1 0,0 0,0 0,0 0,0 0,1 0,-1 0,0 0,0-1,0 1,0 0,0 0,1 0,-1 0,0 0,12-7,-9 5,101-77,-4-4,39-45,78-86,0-21,-155 165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30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0 753,'16'-18,"-11"10,33-35,3 1,22-17,95-73,-92 77,38-30,3 5,4 3,-74 55,0 0,2 3,0 1,0 2,2 1,0 3,1 1,13-1,-37 9,0 1,0 1,0 1,0 0,0 1,0 1,13 3,-24-3,-1-1,0 1,0 0,0 0,0 1,0 0,-1 0,1 0,-1 1,0 0,0 0,0 0,0 0,-1 1,0 0,0 0,0 0,0 0,-1 1,0 0,0-1,-1 1,1 2,1 5,-2-1,0 1,0 0,-1 0,-1-1,0 1,-1 0,0 0,-1 0,0-1,-1 1,-1-1,0 0,0 0,-1 0,-2 1,-10 21,-2-1,-1 0,-2-2,-20 24,-88 93,-24 13,-16 17,96-98,76-80,0-1,0 1,0-1,0 1,0 0,-1 0,1 0,0 0,0 0,0 0,0 0,0 1,0-1,0 1,0-1,0 1,1 0,16 4,-1 1,0 1,-1 1,1 0,13 10,18 13,11 12,-39-27,0 0,-1 2,-1 0,-1 1,-1 1,0 1,-2 0,0 1,-1 0,-2 2,0-1,-1 2,-2-1,0 1,-2 1,0 5,5 34,7 35,-15-86,0 0,2 0,-1 0,1-1,8 12,-6-13</inkml:trace>
  <inkml:trace contextRef="#ctx0" brushRef="#br0" timeOffset="408.868">2136 2371,'0'0,"0"0,0 0,-4 6,-2 3,1-1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8:55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938 1462,'1'1,"0"0,0 0,1 0,-1 0,0 0,1 0,-1-1,1 1,-1 0,1-1,-1 1,1-1,-1 0,1 1,2 0,63 21,2-2,0-4,1-3,1-2,0-4,0-3,55-4,-76-3,0-2,0-2,0-2,-1-3,0-1,-1-3,-1-2,0-2,-2-1,0-3,25-20,-6-1,-3-4,-3-2,5-9,33-40,23-38,-66 73,-4-1,-3-3,-3-1,-2-3,-4-1,20-61,17-46,-77 183,0 0,-1 0,1 0,0-1,0 1,-1-1,1 0,-1 0,1 0,-2 0,-12 4,-203 88,46-18,131-57,76-63,125-122,-113 124,2 2,36-23,-78 60,5-3,1 0,-1 1,1 0,8-3,-17 8,0 0,1 0,-1 0,1 1,-1-1,1 1,-1-1,1 1,-1 0,1 0,0 0,-1 0,1 1,-1-1,1 1,-1-1,1 1,-1 0,0 0,1 0,-1 0,0 0,0 1,2 1,0 1,0 0,0 0,-1 1,0-1,0 1,0 0,0 0,-1 0,0 0,0 0,1 4,3 16,-1-1,-1 5,-3-27,14 125,-4 27,1 17,27 129,-21-195</inkml:trace>
  <inkml:trace contextRef="#ctx0" brushRef="#br0" timeOffset="1098.472">1 940,'3'-6,"7"-12,1 1,0 1,1 0,1 0,1 1,0 1,11-8,14-10,1 2,21-10,-38 24,1 2,0 0,1 2,1 1,0 1,27-7,-49 16,1 0,-1 0,1 0,-1 1,1 0,-1 0,1 0,-1 0,1 1,-1 0,1 0,-1 0,0 0,1 1,-1-1,4 3,-5-1,1 0,0 0,-1 1,0-1,0 1,0-1,0 1,-1 0,1 0,-1 0,0 1,0-1,0 0,-1 1,0-1,0 1,0 1,4 19,-2 1,0 0,-2-1,-1 1,-1 0,-1 0,-3 7,-8 43,-20 63,-33 69,-82 173,94-248,48-118,4-10,0-1,0 1,0 0,1-1,-1 1,1 0,0 0,0 5,2-10,-1 1,0 0,0 0,0-1,1 1,-1 0,0-1,1 1,-1-1,0 1,1 0,-1-1,1 1,-1-1,1 1,-1-1,1 1,0-1,-1 1,1-1,0 0,-1 1,1-1,0 0,-1 0,1 1,0-1,-1 0,1 0,0 0,0 0,-1 0,1 0,0 0,-1 0,1 0,29-4,-26 4,20-6</inkml:trace>
  <inkml:trace contextRef="#ctx0" brushRef="#br0" timeOffset="1503.796">650 2470,'0'0,"0"0,2 6,1 2,0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36:42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521 835,'1'1,"-1"0,1-1,0 1,-1-1,1 1,0-1,0 1,-1-1,1 0,0 1,0-1,0 0,0 0,0 0,1 1,35 12,1-2,1-2,0-1,0-2,1-2,-1-2,31-2,-42-1,0-2,0-1,-1-1,0-2,1-1,-2-1,0-1,0-1,0-2,-2 0,16-12,-5-1,-1-2,-2-1,3-5,18-24,14-21,-38 43,-2-2,-1-2,-2 0,-2-1,-1-2,10-34,10-26,-42 104,-1 0,0 0,1 0,-1 0,0 0,0 0,0-1,0 1,0-1,-1 1,-6 2,-113 50,25-10,73-33,43-36,68-69,-61 70,0 2,20-14,-44 35,4-2,0 0,0 0,0 1,4-2,-9 4,1 1,-1-1,0 1,1 0,-1-1,1 1,-1 0,0 0,1 0,-1 0,1 0,-1 0,1 0,-1 0,0 0,1 1,-1-1,0 1,1-1,-1 1,0 0,1-1,-1 1,1 1,0 0,0 0,0 1,0 0,0-1,0 1,-1 0,1-1,-1 1,0 0,0 0,0 3,3 7,-1 1,-1 3,-1-16,7 72,-2 15,1 9,14 75,-11-112</inkml:trace>
  <inkml:trace contextRef="#ctx0" brushRef="#br0" timeOffset="1">1 537,'1'-3,"5"-7,0 0,0 0,1 1,0 0,1 1,-1 0,7-5,8-5,0 1,12-6,-21 14,0 0,1 2,0 0,0 0,0 2,16-5,-28 10,0-1,1 0,-1 1,1 0,0 0,-1 0,1 0,-1 0,1 0,-1 1,1-1,-1 1,0 0,1 0,-1 0,2 1,-1-1,-1 1,-1 0,1 0,0 0,0 0,-1 0,1 0,-1 1,1-1,-1 0,0 1,0-1,0 1,0-1,0 1,-1-1,1 2,1 10,0 1,0 0,-2-1,0 1,0 0,-1-1,-2 6,-4 23,-12 36,-18 41,-44 97,50-141,28-67,2-7,0 1,0 0,0-1,0 1,0 0,0 0,1-1,-1 4,2-6,-1 1,0-1,0 0,0 1,0-1,0 1,0-1,1 0,-1 1,0-1,0 0,1 1,-1-1,0 0,0 1,1-1,-1 0,0 0,1 1,-1-1,1 0,-1 0,0 0,1 1,-1-1,0 0,1 0,-1 0,1 0,-1 0,0 0,1 0,-1 0,1 0,-1 0,0 0,17-2,-15 2,11-3</inkml:trace>
  <inkml:trace contextRef="#ctx0" brushRef="#br0" timeOffset="2">361 1411,'0'0,"0"0,1 4,1 1,-1-1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11T19:04:3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12368 8196 6081 0 0,'6'-23'5123'0'0,"20"-2"-5166"0"0,-10 12 8 0 0,68-42-31 0 0,164-124 726 0 0,12-54 551 0 0,-108 62-588 0 0,23-81-397 0 0,-132 180 111 0 0,-3-2 1 0 0,25-67-338 0 0,-3-28 369 0 0,19-143-16 0 0,-38 133 175 0 0,19-170-528 0 0,-1-62 372 0 0,-43 284-190 0 0,-6 0-1 0 0,-5-48-181 0 0,-8-259 433 0 0,-27 138-114 0 0,11 80-186 0 0,-12-101 268 0 0,-19 50-264 0 0,-4 67 44 0 0,-26-16 42 0 0,58 173-168 0 0,-1 0 1 0 0,-3 1-1 0 0,-1 1 0 0 0,-9-10-55 0 0,-32-53 22 0 0,-175-239 33 0 0,119 194-81 0 0,-7 6 0 0 0,-5 5 1 0 0,-132-101 25 0 0,142 133-54 0 0,-6 6 1 0 0,-106-60 53 0 0,-207-116-5 0 0,85 82 303 0 0,230 130-314 0 0,-2 6 1 0 0,-3 5 0 0 0,-49-8 15 0 0,-411-114 96 0 0,93 31-76 0 0,14 16 66 0 0,-48-22-46 0 0,345 103-227 0 0,-1 9 0 0 0,-2 8 0 0 0,-38 5 187 0 0,-26 14 33 0 0,-173 4-373 0 0,-103 37 270 0 0,263 4-166 0 0,2 12 0 0 0,-79 31 236 0 0,233-51 13 0 0,-510 80 54 0 0,454-67-255 0 0,2 7 0 0 0,-116 50 188 0 0,-144 81 36 0 0,-89 18-6 0 0,144-26-132 0 0,32-17 96 0 0,67-24-178 0 0,-93 68 184 0 0,47-23 84 0 0,5 6-201 0 0,129-71 272 0 0,-31-31-115 0 0,150-57-90 0 0,-486 132 109 0 0,448-127-103 0 0,103-25-15 0 0,1 0-5 0 0,0 0-26 0 0,0 0 7 0 0,0 0 24 0 0,0 0 39 0 0,0 0 11 0 0,0 0 27 0 0,0 0 52 0 0,0 0-13 0 0,0 0-37 0 0,0 0-2 0 0,0 0 21 0 0,0 0-12 0 0,0 0 20 0 0,0 0-27 0 0,-7 0-2292 0 0,3 0-6360 0 0,-2 1 6917 0 0,4 1-723 0 0</inkml:trace>
  <inkml:trace contextRef="#ctx0" brushRef="#br0" timeOffset="1413">754 1360 2780 0 0,'0'0'1048'0'0,"-11"4"1511"0"0,-31 39-1421 0 0,-80 103 773 0 0,34-36-1326 0 0,7 3 0 0 0,-34 64-585 0 0,-91 76 1108 0 0,176-208-1350 0 0,23-33 166 0 0,-45 44 762 0 0,60-61 240 0 0,40-10-1500 0 0,192 33 704 0 0,19 26 308 0 0,1-12-1 0 0,32-9-437 0 0,-193-18-446 0 0,1 5-1 0 0,91 21 447 0 0,-189-30 62 0 0,-2-1 56 0 0,0 0 94 0 0,0 0-23 0 0,0 0-272 0 0,0 0-176 0 0,0 0-20 0 0,0 0-48 0 0,0 0-166 0 0,21-22-5958 0 0,-4 5 2608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0,'0'0,"-1"3,-2 3,-4 10,-5 12,-12 22,-13 22,-8 14,-5 12,-3 7,8-15,12-22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271 283,'-1'3,"1"0,-1 1,0-1,1 0,-2 0,1 1,-1 1,-5 13,-139 565,101-344,-3 115,38-236,4 35,6-112,2-1,2 1,1-1,3 0,8 26,-13-55,0-1,1 1,0-1,1 0,0-1,1 1,0-1,0 0,1 0,0-1,0 0,1 0,0-1,1 0,0 0,0-1,0 0,0-1,1 0,0 0,0-1,1 0,-1-1,1 0,0-1,38 5,-9-6</inkml:trace>
  <inkml:trace contextRef="#ctx0" brushRef="#br0" timeOffset="395.275">1237 1048,'0'0,"-2"2,-6 5,-9 15,-11 18,-8 18,-2 10,-2 10,1 4,1 1,6-5,5-8,6-12,6-13,4-12,4-12,3-9</inkml:trace>
  <inkml:trace contextRef="#ctx0" brushRef="#br0" timeOffset="761.925">711 1275,'0'0,"0"0,2 1,5 5,11 8,11 9,12 12,10 11,5 6,5 3,4 1,-2-5,-4-7,-6-10,-12-11,-13-9</inkml:trace>
  <inkml:trace contextRef="#ctx0" brushRef="#br0" timeOffset="1170.027">1415 0,'18'8,"-1"2,0 1,-1 0,-1 2,0 0,-1 0,0 1,10 14,2 5,-2 2,-1 1,2 7,2 9,-3 0,-2 2,-3 0,-1 1,-4 1,-1 1,-3 0,1 43,-7-28,-3 1,-4-1,-2 0,-4 0,-2-1,-19 60,-7-7,-25 47,-55 113,67-166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4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2501,'1'-8,"0"0,0 0,1 1,-1-1,4-7,3-13,225-901,-171 702,19-148,-75 329,-1 0,-1-40,-5 64,0 0,-1 1,-2-1,0 1,-1 0,-1 0,-2-3,6 18,0 1,-1 0,1 0,-1 0,0 0,-1 0,1 0,-1 1,0 0,0 0,-5-4,7 7,0 0,0-1,0 1,0 0,0 1,0-1,0 0,-1 1,1-1,0 1,-1 0,1-1,0 1,-1 0,1 1,0-1,-1 0,1 1,0-1,0 1,-1 0,1-1,0 1,0 0,0 0,0 1,0-1,0 0,0 1,-1 1,-7 6,1 0,0 1,0 0,1 1,0 0,0 0,2 1,-1-1,2 2,-1-1,2 1,-1 3,-7 23,2 2,2 0,0 14,-1 39,4 0,4 0,4 0,8 31,20 109,17 28,93 328,-126-538</inkml:trace>
  <inkml:trace contextRef="#ctx0" brushRef="#br0" timeOffset="1168.994">1685 0,'0'0,"-4"4,-23 16,2 2,0 1,1 1,-17 23,-3 10,-28 48,6 1,5 3,5 3,-27 82,49-101,4 2,4 2,4 0,-7 91,19-69,4 1,6-1,6 17,2-50,3 0,4 0,4-2,20 56,-28-108,2 0,0-1,2-1,2 0,1-1,20 26,-15-28</inkml:trace>
  <inkml:trace contextRef="#ctx0" brushRef="#br0" timeOffset="2639.144">1942 729,'2'43,"2"0,4 18,3 15,30 412,-22 8,-17-471,-1-18,-1-1,1 1,-1 0,-1 0,1-1,-1 1,-1 0,25-24,-6-4,-1-2,-1 0,0-1,-2-1,-1 0,2-9,1 1,70-165,27-55,-107 241,3-4,0 0,1 1,6-8,-13 20,0 1,0-1,0 0,0 1,1 0,-1-1,1 1,-1 0,1 0,0 0,0 1,0-1,0 1,0-1,0 1,1 0,-1 0,0 1,0-1,3 0,-3 2,1-1,-1 1,0 0,0 0,0 0,0 0,0 0,0 1,-1-1,1 1,0 0,-1 0,1 0,-1 0,0 0,1 0,-1 1,0-1,0 1,-1 0,2 1,4 9,0 0,-1 0,0 0,0 3,8 28,-2 1,-2 0,-2 1,-2 0,1 44,-6 41,-9 61,0-86,1-35,3 55,9-91,-2-29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5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1199,'11'6,"-1"-1,0 2,0-1,-1 2,1-1,-2 1,1 1,0 0,17 21,15 23,7 20,-3 2,-4 1,7 22,62 114,-72-154,-25-42</inkml:trace>
  <inkml:trace contextRef="#ctx0" brushRef="#br0" timeOffset="405.128">868 1043,'-1'14,"0"-1,-1 0,-1 1,-3 11,-4 17,-57 362,-7 36,34-245,-20 39,42-169,-4-2,-2 0,-2-1,-30 47,36-77</inkml:trace>
  <inkml:trace contextRef="#ctx0" brushRef="#br0" timeOffset="1038.396">1024 9,'5'-2,"1"0,-1 1,1-1,-1 2,1-1,-1 0,1 1,0 0,-1 0,1 1,0 0,3 0,28 2,-1 2,0 2,-1 1,0 2,0 1,-1 2,0 1,-1 1,-1 3,-1 0,0 2,8 8,-2 1,-1 3,-2 0,-1 2,-1 2,-2 1,-2 1,-2 1,-1 2,5 13,-4-2,-3 1,-1 2,-3 0,-3 1,-1 1,5 55,-15-66,-2 0,-1-1,-3 1,-2 0,-2 0,-2-1,-1 0,-3 0,-4 6,-18 40,-4-1,-4-2,-44 69,-168 238,223-350,-42 61,17-25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1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51,'0'0,"0"-1,0 1,0 0,0 0,0-1,0 1,0 0,-1 0,1-1,0 1,0 0,0 0,-1-1,1 1,0 0,0 0,-1 0,1 0,0-1,0 1,-1 0,1 0,0 0,-1 0,1 0,0 0,0 0,-1 0,1 0,0 0,-1 0,1 0,0 0,-1 0,1 0,0 0,0 0,-1 0,1 0,0 0,-1 0,1 1,0-1,0 0,-1 0,1 0,0 1,-16 7,-1 7,1 0,0 2,1 0,1 1,0 0,1 3,-2-1,-41 60,4 3,3 1,5 3,-2 13,23-46,3 2,2 1,3 0,2 1,3 0,2 1,2 26,5-61,2 0,0 0,2 0,1-1,0 1,2-1,1 0,0 0,2-1,4 6,-6-13,1-1,1 0,1 0,-1-1,2-1,0 0,1 0,0-1,0 0,1-2,1 1,0-1,0-1,0 0,7 1,5 0,-1-1,1-1,0-1,0-1,1-2,0 0,0-2,-1-1,1-1,26-5,-13 0,0-2,-1-1,0-3,0-1,-1-2,34-18,-42 16,0-1,-2-2,0 0,-1-2,-1-1,-1-2,-1 0,-1-1,-2-1,-1-1,0-1,-3-1,4-10,-6 10,-2-1,-1 0,-1-1,-2 0,-1-1,-2 0,-1 0,-2 0,-1-1,-2 1,-1-1,-1 1,-6-28,4 41,-1 0,0 0,-1 1,-2 0,0 0,0 0,-2 1,0 1,-2-1,1 2,-2 0,0 0,-1 1,-1 1,0 0,-1 1,0 1,-1 0,-1 1,0 1,-15-6,-1 1,-1 2,0 2,-1 1,0 2,0 1,-1 2,0 1,0 2,0 2,0 1,0 2,1 1,-1 2,1 2,0 1,-21 9,-4 7</inkml:trace>
  <inkml:trace contextRef="#ctx0" brushRef="#br0" timeOffset="731.753">1529 1,'0'0,"-5"4,-48 37,3 3,1 2,-40 50,41-44,-214 242,-76 128,-247 392,535-741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08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1 170,'14'-15,"0"1,2 0,-1 1,2 0,0 1,0 1,1 1,1 1,-1 0,2 1,7-1,-1 1,1 1,0 1,1 1,-1 2,1 0,3 2,-20 1,-1 0,1 1,-1 0,1 1,-1 0,0 0,0 1,0 0,6 4,-11-5,-1 1,1-1,-1 1,1 1,-1-1,0 1,0-1,0 1,-1 0,1 0,-1 1,0-1,0 1,-1 0,1 0,-1-1,0 1,0 1,0 1,0 6,0 0,-1 0,0 0,-1 0,0 0,-1 0,-1 0,0 0,0 0,-1-1,-1 1,0-1,-6 12,-11 20,-2 1,-2-2,-2-2,21-31,-23 34,55-32,-14-6,-2 0</inkml:trace>
  <inkml:trace contextRef="#ctx0" brushRef="#br0" timeOffset="374.003">484 1389,'0'0,"0"0,0 0,0 0,0 0,0 0,1 0,1 0,0 0</inkml:trace>
  <inkml:trace contextRef="#ctx0" brushRef="#br0" timeOffset="1002.358">1294 432,'37'2,"32"5,11 1,0-5,0-3,-1-3,1-4,-1-3,-1-4,0-4,2-3,-53 12</inkml:trace>
  <inkml:trace contextRef="#ctx0" brushRef="#br0" timeOffset="1373.697">1330 1034,'0'0,"0"0,1-1,5-2,7-1,10-1,12-1,18 1,15-2,8-1,2-1,1 1,2 0,0 2,-2 2,-3 0,-14 1,-18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D30-2CB8-4FD7-BF0E-EF3D350137C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B422-C3A4-45C9-B6F7-EF1779E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idealized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to include the notion of exploring data / visualizing data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ML isn’t even needed based upon exploration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9/29/2019 3:43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actually happens: the “loop of pain”, when we discover our assumptions were wrong, or the data was inadequate, or that we needed to solve a different problem entirely.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9/29/2019 3:43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90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7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6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9AC7-BAEB-4CF9-859B-220C5B38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6BD1-822A-40BA-98F5-FF6C8DA0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AB97-B6F8-4A4C-A7BC-03BF8E6F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277B-1366-4E0E-B898-D657DFA1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546F-241E-46ED-81B1-CD1334B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01B-FA5E-4493-84A1-29FDF43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AF402-DEB4-4937-8B2E-85A01AD1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A289-3100-4EA7-9994-A274E7C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8B3E-BF2B-4692-9AC6-6A85999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7386-BDF5-4AE4-85C3-4E5C01F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FFC05-4DBB-4798-9E50-1732015F5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C0727-001A-4420-A403-6A2455CA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A41-F99E-4376-A0E3-A398E038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B5F6-77C1-4537-9BFF-381C590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549E-5C12-44A0-9FC7-93178C6A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6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4F31-0DF0-4D48-9F11-BD433F7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D885-DB3F-49CE-B8CF-34FD741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BA18-80D7-45DE-810C-5930EF6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833-2DF2-4544-8285-6FD6723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DF60-E220-462F-95F6-C441D65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8D65-7E20-47C8-994B-CD5968DB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2C74-834A-47C9-81F1-6F03C251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0C81-8591-4802-A9C9-4871B568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9925-AF59-4020-9ADC-FC62435E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B7CC-94B9-49F5-B7EF-5447768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E2A4-A342-41EB-A31D-81FA8CA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0128-B60E-4671-8E5B-A057876F8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5D66-C5B1-43CF-8A09-24B9B1AB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1FE9-FF85-465D-9E40-0EC0E57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89E6-2CEB-4C66-9B60-D4063B0C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05189-DBA3-4ACE-8B30-E964961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9D0-F9B0-491D-9684-C80A3BF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5F80-9D92-404A-A898-33202374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AD18-ED3B-4401-829C-8CA73B0C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AD073-DD7F-461F-9E0F-B19FAEF3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0240-65D1-4B8A-A625-DB9303E3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6CAB7-4272-4684-8F48-AF67B82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3A9A-8B2E-4978-8496-816B49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EEAE5-B5E0-4813-8F44-7DBCDA1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7E8D-93E4-46A4-A82B-534D1A7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5066A-4837-4178-B895-13BD7A58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B14C-453D-4ADD-86F1-15126E2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87B5-40C8-464B-81EA-FD3437FD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5E628-61F1-4999-9545-7012A403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1A0C-0821-4E1B-9F29-C2E1D81B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9DDE7-5FF6-47F5-8357-4DD4184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EA7C-FFF8-454C-9F5A-4A0718A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70F3-5B13-4E55-9487-0081D7F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4F14-9752-40F0-B862-B0EE33C3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343F-F68D-428D-BEE1-89D2C3E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499F-0A88-45BB-972C-359292B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A0D5-742A-488B-9FB0-55DA5AA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C0F6-1543-4D71-819A-AB61B935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70B05-2D4F-402A-AE14-5C92A10AC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7D1B-94C3-4E9B-8E6B-7D903FE6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3E2D-2910-43D7-9FA1-82B13667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1FDD-42B4-45D2-8213-F0E4F26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F8A4-EE52-43EF-AFC3-6C3ADD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2A134-B9FE-440C-A2C7-A9572F4E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A27-3CFA-43ED-8605-ED564282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5E02-DE54-4858-B810-1EF37B56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1514-A199-4644-9FE7-13EEE72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9D27-8400-4522-B427-7EA0ACE9C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customXml" Target="../ink/ink10.xml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.xml"/><Relationship Id="rId5" Type="http://schemas.openxmlformats.org/officeDocument/2006/relationships/image" Target="NULL"/><Relationship Id="rId10" Type="http://schemas.openxmlformats.org/officeDocument/2006/relationships/image" Target="../media/image10.png"/><Relationship Id="rId4" Type="http://schemas.openxmlformats.org/officeDocument/2006/relationships/customXml" Target="../ink/ink15.xml"/><Relationship Id="rId9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1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23.xml"/><Relationship Id="rId10" Type="http://schemas.openxmlformats.org/officeDocument/2006/relationships/customXml" Target="../ink/ink26.xml"/><Relationship Id="rId4" Type="http://schemas.openxmlformats.org/officeDocument/2006/relationships/image" Target="NULL"/><Relationship Id="rId9" Type="http://schemas.openxmlformats.org/officeDocument/2006/relationships/customXml" Target="../ink/ink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customXml" Target="../ink/ink30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32.xml"/><Relationship Id="rId10" Type="http://schemas.openxmlformats.org/officeDocument/2006/relationships/customXml" Target="../ink/ink35.xml"/><Relationship Id="rId4" Type="http://schemas.openxmlformats.org/officeDocument/2006/relationships/image" Target="NULL"/><Relationship Id="rId9" Type="http://schemas.openxmlformats.org/officeDocument/2006/relationships/customXml" Target="../ink/ink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3.png"/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12" Type="http://schemas.openxmlformats.org/officeDocument/2006/relationships/customXml" Target="../ink/ink4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1.png"/><Relationship Id="rId1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43.xml"/><Relationship Id="rId10" Type="http://schemas.openxmlformats.org/officeDocument/2006/relationships/customXml" Target="../ink/ink46.xml"/><Relationship Id="rId4" Type="http://schemas.openxmlformats.org/officeDocument/2006/relationships/image" Target="NULL"/><Relationship Id="rId9" Type="http://schemas.openxmlformats.org/officeDocument/2006/relationships/customXml" Target="../ink/ink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azurepass.com/" TargetMode="External"/><Relationship Id="rId2" Type="http://schemas.openxmlformats.org/officeDocument/2006/relationships/hyperlink" Target="https://aka.ms/techoramaN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azurepass.com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87911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2419701" y="2788230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495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model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787513" y="2331720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2876365" y="3198167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5804093" y="311493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323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5A1FB-D308-4F5C-8EBA-9498C08ABEDE}"/>
              </a:ext>
            </a:extLst>
          </p:cNvPr>
          <p:cNvSpPr txBox="1"/>
          <p:nvPr/>
        </p:nvSpPr>
        <p:spPr>
          <a:xfrm>
            <a:off x="5790608" y="5083561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927C-F538-4A68-BAA2-B50662F10F56}"/>
              </a:ext>
            </a:extLst>
          </p:cNvPr>
          <p:cNvSpPr txBox="1"/>
          <p:nvPr/>
        </p:nvSpPr>
        <p:spPr>
          <a:xfrm>
            <a:off x="10536198" y="4930959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41FB7-6F6B-4809-B47C-6ECC6692ECEE}"/>
              </a:ext>
            </a:extLst>
          </p:cNvPr>
          <p:cNvGrpSpPr/>
          <p:nvPr/>
        </p:nvGrpSpPr>
        <p:grpSpPr>
          <a:xfrm>
            <a:off x="6832720" y="3712651"/>
            <a:ext cx="4768740" cy="2194560"/>
            <a:chOff x="3347897" y="2252880"/>
            <a:chExt cx="4768740" cy="2194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A1A315-E55D-479D-8870-A8978E5B9AA9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6732B2-428C-49B7-B01F-D56EBA00C594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1DB28D-27AA-4911-95B8-B32AD8C8226C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14:cNvPr>
              <p14:cNvContentPartPr/>
              <p14:nvPr/>
            </p14:nvContentPartPr>
            <p14:xfrm>
              <a:off x="5896638" y="3348683"/>
              <a:ext cx="1749960" cy="11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0645" y="3312672"/>
                <a:ext cx="1821585" cy="12182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6A3EA0-2D18-47F4-83E5-9C784DDAC6A4}"/>
              </a:ext>
            </a:extLst>
          </p:cNvPr>
          <p:cNvSpPr txBox="1"/>
          <p:nvPr/>
        </p:nvSpPr>
        <p:spPr>
          <a:xfrm>
            <a:off x="8827372" y="4657938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5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49DFE-D011-46B1-82A9-74E0B214DD0D}"/>
              </a:ext>
            </a:extLst>
          </p:cNvPr>
          <p:cNvGrpSpPr/>
          <p:nvPr/>
        </p:nvGrpSpPr>
        <p:grpSpPr>
          <a:xfrm>
            <a:off x="5790608" y="3348683"/>
            <a:ext cx="5955986" cy="2558528"/>
            <a:chOff x="5790608" y="3348683"/>
            <a:chExt cx="5955986" cy="25585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927C-F538-4A68-BAA2-B50662F10F56}"/>
                </a:ext>
              </a:extLst>
            </p:cNvPr>
            <p:cNvSpPr txBox="1"/>
            <p:nvPr/>
          </p:nvSpPr>
          <p:spPr>
            <a:xfrm>
              <a:off x="10536198" y="4930959"/>
              <a:ext cx="1210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answers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25BAE0-978E-4982-8FEF-DCB9797F01B0}"/>
                </a:ext>
              </a:extLst>
            </p:cNvPr>
            <p:cNvGrpSpPr/>
            <p:nvPr/>
          </p:nvGrpSpPr>
          <p:grpSpPr>
            <a:xfrm>
              <a:off x="5790608" y="3348683"/>
              <a:ext cx="5810852" cy="2558528"/>
              <a:chOff x="5790608" y="3348683"/>
              <a:chExt cx="5810852" cy="2558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75A1FB-D308-4F5C-8EBA-9498C08ABEDE}"/>
                  </a:ext>
                </a:extLst>
              </p:cNvPr>
              <p:cNvSpPr txBox="1"/>
              <p:nvPr/>
            </p:nvSpPr>
            <p:spPr>
              <a:xfrm>
                <a:off x="5790608" y="5083561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input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9141FB7-6F6B-4809-B47C-6ECC6692ECEE}"/>
                  </a:ext>
                </a:extLst>
              </p:cNvPr>
              <p:cNvGrpSpPr/>
              <p:nvPr/>
            </p:nvGrpSpPr>
            <p:grpSpPr>
              <a:xfrm>
                <a:off x="6832720" y="3712651"/>
                <a:ext cx="4768740" cy="2194560"/>
                <a:chOff x="3347897" y="2252880"/>
                <a:chExt cx="4768740" cy="21945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6A1A315-E55D-479D-8870-A8978E5B9AA9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2B6732B2-428C-49B7-B01F-D56EBA00C5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47897" y="3707023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2257" y="3671023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FB1DB28D-27AA-4911-95B8-B32AD8C82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14:cNvPr>
                  <p14:cNvContentPartPr/>
                  <p14:nvPr/>
                </p14:nvContentPartPr>
                <p14:xfrm>
                  <a:off x="5896638" y="3348683"/>
                  <a:ext cx="1749960" cy="1146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60645" y="3312683"/>
                    <a:ext cx="1821585" cy="121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6A3EA0-2D18-47F4-83E5-9C784DDAC6A4}"/>
                </a:ext>
              </a:extLst>
            </p:cNvPr>
            <p:cNvSpPr txBox="1"/>
            <p:nvPr/>
          </p:nvSpPr>
          <p:spPr>
            <a:xfrm>
              <a:off x="8827372" y="4657938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code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9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46F-A9D8-42EE-A999-53C81F5A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finding (and exploiting) </a:t>
            </a:r>
            <a:r>
              <a:rPr lang="en-US" sz="3200" b="1" dirty="0"/>
              <a:t>patterns</a:t>
            </a:r>
            <a:r>
              <a:rPr lang="en-US" sz="3200" dirty="0"/>
              <a:t> in data</a:t>
            </a:r>
          </a:p>
          <a:p>
            <a:r>
              <a:rPr lang="en-US" sz="3200" dirty="0"/>
              <a:t>replacing “human writing code” with “human supplying data”</a:t>
            </a:r>
          </a:p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r>
              <a:rPr lang="en-US" sz="3200" dirty="0"/>
              <a:t>starts with a </a:t>
            </a:r>
            <a:r>
              <a:rPr lang="en-US" sz="3200" i="1" dirty="0"/>
              <a:t>sharp</a:t>
            </a:r>
            <a:r>
              <a:rPr lang="en-US" sz="3200" dirty="0"/>
              <a:t>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much / how many </a:t>
            </a:r>
          </a:p>
          <a:p>
            <a:r>
              <a:rPr lang="en-US" dirty="0"/>
              <a:t>which class does this belong to? </a:t>
            </a:r>
          </a:p>
          <a:p>
            <a:r>
              <a:rPr lang="en-US" dirty="0"/>
              <a:t>are there different groups? which does it belong to? </a:t>
            </a:r>
          </a:p>
          <a:p>
            <a:r>
              <a:rPr lang="en-US" dirty="0"/>
              <a:t>is this weird? </a:t>
            </a:r>
          </a:p>
          <a:p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(regression)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how much / how many </a:t>
            </a:r>
          </a:p>
          <a:p>
            <a:r>
              <a:rPr lang="en-US" dirty="0">
                <a:solidFill>
                  <a:schemeClr val="accent6"/>
                </a:solidFill>
              </a:rPr>
              <a:t>(classification)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class does this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(clustering)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are there different groups? which does it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(anomaly detection)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is this weird?</a:t>
            </a:r>
          </a:p>
          <a:p>
            <a:r>
              <a:rPr lang="en-US" dirty="0">
                <a:solidFill>
                  <a:schemeClr val="accent6"/>
                </a:solidFill>
              </a:rPr>
              <a:t>(recommendation)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1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(regression)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how much / how many </a:t>
            </a:r>
          </a:p>
          <a:p>
            <a:r>
              <a:rPr lang="en-US" b="1" dirty="0">
                <a:solidFill>
                  <a:schemeClr val="accent6"/>
                </a:solidFill>
              </a:rPr>
              <a:t>(classification)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/>
              <a:t>which class does this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(clustering)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are there different groups? which does it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(anomaly detection)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 this weird?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(recommendation)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3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19869" y="5397504"/>
              <a:ext cx="103490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34546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848" y="528637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A6D48-1806-4E4A-9E13-F69B69B45C7C}"/>
              </a:ext>
            </a:extLst>
          </p:cNvPr>
          <p:cNvSpPr txBox="1"/>
          <p:nvPr/>
        </p:nvSpPr>
        <p:spPr>
          <a:xfrm>
            <a:off x="5353683" y="52465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</p:spTree>
    <p:extLst>
      <p:ext uri="{BB962C8B-B14F-4D97-AF65-F5344CB8AC3E}">
        <p14:creationId xmlns:p14="http://schemas.microsoft.com/office/powerpoint/2010/main" val="7496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98336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844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7CF-4666-4744-A865-86D6889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F8E1924-F578-4A34-BD38-F4DDCFAE0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9723"/>
              </p:ext>
            </p:extLst>
          </p:nvPr>
        </p:nvGraphicFramePr>
        <p:xfrm>
          <a:off x="838200" y="1600067"/>
          <a:ext cx="5852432" cy="3918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Outlook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Temp.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Windy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977B3-7096-4C65-B785-70557D50D4A2}"/>
              </a:ext>
            </a:extLst>
          </p:cNvPr>
          <p:cNvSpPr txBox="1">
            <a:spLocks/>
          </p:cNvSpPr>
          <p:nvPr/>
        </p:nvSpPr>
        <p:spPr>
          <a:xfrm>
            <a:off x="6999710" y="1600067"/>
            <a:ext cx="2819400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en-US" sz="2400" b="1" dirty="0"/>
              <a:t>label (y)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play / no play</a:t>
            </a:r>
          </a:p>
          <a:p>
            <a:pPr marL="36576" indent="0">
              <a:buClrTx/>
              <a:buNone/>
            </a:pPr>
            <a:r>
              <a:rPr lang="en-US" sz="2400" b="1" dirty="0"/>
              <a:t>features</a:t>
            </a:r>
          </a:p>
          <a:p>
            <a:pPr marL="448056" lvl="1" indent="0">
              <a:buClrTx/>
              <a:buNone/>
            </a:pPr>
            <a:r>
              <a:rPr lang="en-US" sz="2000" dirty="0"/>
              <a:t>outlook, temp, windy</a:t>
            </a:r>
          </a:p>
          <a:p>
            <a:pPr marL="36576" indent="0">
              <a:buClrTx/>
              <a:buNone/>
            </a:pPr>
            <a:r>
              <a:rPr lang="en-US" sz="2400" b="1" dirty="0"/>
              <a:t>values (x)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[Sunny, Low, Yes]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D1A9E-0D72-4839-A14B-CC27277E8158}"/>
              </a:ext>
            </a:extLst>
          </p:cNvPr>
          <p:cNvSpPr txBox="1">
            <a:spLocks/>
          </p:cNvSpPr>
          <p:nvPr/>
        </p:nvSpPr>
        <p:spPr>
          <a:xfrm>
            <a:off x="838200" y="5713639"/>
            <a:ext cx="5208780" cy="838200"/>
          </a:xfrm>
          <a:prstGeom prst="rect">
            <a:avLst/>
          </a:prstGeom>
        </p:spPr>
        <p:txBody>
          <a:bodyPr vert="horz" lIns="91421" tIns="45711" rIns="91421" bIns="45711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Labeled dataset is a collection of (X, Y) pairs.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Given a new x, how do we predict y?</a:t>
            </a:r>
          </a:p>
        </p:txBody>
      </p:sp>
    </p:spTree>
    <p:extLst>
      <p:ext uri="{BB962C8B-B14F-4D97-AF65-F5344CB8AC3E}">
        <p14:creationId xmlns:p14="http://schemas.microsoft.com/office/powerpoint/2010/main" val="15486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A10-E25E-4EE0-83F7-CFC305E9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0B964-7928-41E4-864D-82912D27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4" name="Picture 3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4DEBDE68-B27F-4B0E-B933-5D3DA5F3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A5F1997A-9D16-4D32-8EB4-25BD3D1A3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5FEE10-714F-4A1A-B131-EE4476644724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32DCE9-CB56-470E-98BD-C11436F4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E15A1-898F-467A-9258-C42A1FE2B52A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9D12D-BB6A-4404-8E1E-B890B1C29A68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DFE85F-2FAA-4812-BF2A-8C8A869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D7498-A156-4C38-9631-8A35DF63172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8B30D1-CC33-405B-9C4B-44DF9580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14:cNvPr>
              <p14:cNvContentPartPr/>
              <p14:nvPr/>
            </p14:nvContentPartPr>
            <p14:xfrm>
              <a:off x="7086328" y="1206342"/>
              <a:ext cx="1416960" cy="103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328" y="1170702"/>
                <a:ext cx="14886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14:cNvPr>
              <p14:cNvContentPartPr/>
              <p14:nvPr/>
            </p14:nvContentPartPr>
            <p14:xfrm>
              <a:off x="8902888" y="637182"/>
              <a:ext cx="769320" cy="86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88" y="601527"/>
                <a:ext cx="840960" cy="933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52E5-883E-4448-B52B-A7D50F64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14:cNvPr>
              <p14:cNvContentPartPr/>
              <p14:nvPr/>
            </p14:nvContentPartPr>
            <p14:xfrm>
              <a:off x="3202648" y="5169582"/>
              <a:ext cx="1147320" cy="89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008" y="5133928"/>
                <a:ext cx="1218960" cy="969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9964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“pick” the function “shape” – in </a:t>
              </a:r>
              <a:r>
                <a:rPr lang="en-US" sz="2800" dirty="0" err="1"/>
                <a:t>scikit</a:t>
              </a:r>
              <a:r>
                <a:rPr lang="en-US" sz="2800" dirty="0"/>
                <a:t>-learn these are called </a:t>
              </a:r>
              <a:r>
                <a:rPr lang="en-US" sz="2800" i="1" dirty="0"/>
                <a:t>classifiers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74092" y="3617314"/>
            <a:ext cx="9098861" cy="931433"/>
            <a:chOff x="1374092" y="3617314"/>
            <a:chExt cx="9098861" cy="9314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9398" y="3010935"/>
                <a:ext cx="1661741" cy="101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+mj-lt"/>
                    <a:cs typeface="Segoe UI Light" panose="020B0502040204020203" pitchFamily="34" charset="0"/>
                  </a:rPr>
                  <a:t>scikit</a:t>
                </a: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-learn </a:t>
                </a:r>
                <a:br>
                  <a:rPr lang="en-US" sz="1100" dirty="0">
                    <a:latin typeface="+mj-lt"/>
                    <a:cs typeface="Segoe UI Light" panose="020B0502040204020203" pitchFamily="34" charset="0"/>
                  </a:rPr>
                </a:b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classifier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74092" y="3784492"/>
              <a:ext cx="5303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“fit” the data to the classifier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500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classifier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418953" y="3689515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“pick” the function “shape” – in </a:t>
            </a:r>
            <a:r>
              <a:rPr lang="en-US" sz="2800" dirty="0" err="1"/>
              <a:t>scikit</a:t>
            </a:r>
            <a:r>
              <a:rPr lang="en-US" sz="2800" dirty="0"/>
              <a:t>-learn these are called </a:t>
            </a:r>
            <a:r>
              <a:rPr lang="en-US" sz="2800" i="1" dirty="0"/>
              <a:t>classifiers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418953" y="4822997"/>
            <a:ext cx="53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“fit” the data to the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418953" y="5601157"/>
            <a:ext cx="500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classifier to predict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59686"/>
          <a:stretch/>
        </p:blipFill>
        <p:spPr bwMode="auto">
          <a:xfrm>
            <a:off x="951182" y="1308480"/>
            <a:ext cx="10289635" cy="21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0234B7-DB3F-4233-8B2C-D4629C6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5"/>
          <a:stretch/>
        </p:blipFill>
        <p:spPr>
          <a:xfrm>
            <a:off x="6316800" y="3649505"/>
            <a:ext cx="5456247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classifiers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57F7-5FE4-49BA-B66E-AADFF8EC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026" y="2075330"/>
            <a:ext cx="465364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63653-AEC7-42E1-800D-92092C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525825" y="2075330"/>
            <a:ext cx="465364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C0276-A861-48C1-BE81-1ED16BEA4D3B}"/>
              </a:ext>
            </a:extLst>
          </p:cNvPr>
          <p:cNvSpPr txBox="1"/>
          <p:nvPr/>
        </p:nvSpPr>
        <p:spPr>
          <a:xfrm>
            <a:off x="1268026" y="6225988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https://scikit-learn.org/stable/user_guide.html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D9641-D89F-4665-A794-D1E74F7E136B}"/>
              </a:ext>
            </a:extLst>
          </p:cNvPr>
          <p:cNvGrpSpPr/>
          <p:nvPr/>
        </p:nvGrpSpPr>
        <p:grpSpPr>
          <a:xfrm>
            <a:off x="8847683" y="365125"/>
            <a:ext cx="2887756" cy="2250422"/>
            <a:chOff x="3202648" y="2128837"/>
            <a:chExt cx="5198402" cy="3938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9BB260E-FD88-4ED5-BACE-506B8D1B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950" y="2128837"/>
              <a:ext cx="4610100" cy="26003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14:cNvPr>
                <p14:cNvContentPartPr/>
                <p14:nvPr/>
              </p14:nvContentPartPr>
              <p14:xfrm>
                <a:off x="3202648" y="5169582"/>
                <a:ext cx="1147320" cy="89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512" y="5107231"/>
                  <a:ext cx="1276240" cy="10228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54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859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2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14:cNvPr>
              <p14:cNvContentPartPr/>
              <p14:nvPr/>
            </p14:nvContentPartPr>
            <p14:xfrm>
              <a:off x="5564776" y="701684"/>
              <a:ext cx="4978565" cy="295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778" y="665688"/>
                <a:ext cx="5050202" cy="3022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9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FD8-BACD-4ABA-828D-C25A4BC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A33E-DA64-45E7-ABAE-D5563A56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the function shape we construct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cost/loss function – a function that tells us how bad we are at predicting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optimizer – method for reducing how bad we are at predicting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538CE6-3831-4D5F-BC31-F57F83E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90" y="2393576"/>
            <a:ext cx="1422466" cy="802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14:cNvPr>
              <p14:cNvContentPartPr/>
              <p14:nvPr/>
            </p14:nvContentPartPr>
            <p14:xfrm>
              <a:off x="5189030" y="4739360"/>
              <a:ext cx="111960" cy="22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390" y="4721360"/>
                <a:ext cx="14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14:cNvPr>
              <p14:cNvContentPartPr/>
              <p14:nvPr/>
            </p14:nvContentPartPr>
            <p14:xfrm>
              <a:off x="4322870" y="4204040"/>
              <a:ext cx="657720" cy="80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5220" y="4186048"/>
                <a:ext cx="693380" cy="84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14:cNvPr>
              <p14:cNvContentPartPr/>
              <p14:nvPr/>
            </p14:nvContentPartPr>
            <p14:xfrm>
              <a:off x="3170870" y="4119800"/>
              <a:ext cx="942480" cy="9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2870" y="4101800"/>
                <a:ext cx="97812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14:cNvPr>
              <p14:cNvContentPartPr/>
              <p14:nvPr/>
            </p14:nvContentPartPr>
            <p14:xfrm>
              <a:off x="5520223" y="4119800"/>
              <a:ext cx="723600" cy="10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223" y="4101800"/>
                <a:ext cx="7592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14:cNvPr>
              <p14:cNvContentPartPr/>
              <p14:nvPr/>
            </p14:nvContentPartPr>
            <p14:xfrm>
              <a:off x="7556917" y="4330400"/>
              <a:ext cx="55080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917" y="4312760"/>
                <a:ext cx="586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14:cNvPr>
              <p14:cNvContentPartPr/>
              <p14:nvPr/>
            </p14:nvContentPartPr>
            <p14:xfrm>
              <a:off x="6507070" y="4379360"/>
              <a:ext cx="78660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430" y="4361360"/>
                <a:ext cx="82224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2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6" y="1762861"/>
            <a:ext cx="3732213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9" y="1761844"/>
            <a:ext cx="3731533" cy="41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12875"/>
          <a:stretch/>
        </p:blipFill>
        <p:spPr bwMode="auto">
          <a:xfrm>
            <a:off x="951182" y="1690688"/>
            <a:ext cx="10289635" cy="47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4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351490" y="2266612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“craft” the function “shape” – in TensorFlow this is a </a:t>
            </a:r>
            <a:r>
              <a:rPr lang="en-US" sz="2800" i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351425" y="4387120"/>
            <a:ext cx="564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“optimize” the model using a </a:t>
            </a:r>
            <a:r>
              <a:rPr lang="en-US" sz="2800" i="1" dirty="0">
                <a:solidFill>
                  <a:srgbClr val="FF0000"/>
                </a:solidFill>
              </a:rPr>
              <a:t>cost/loss function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optimizer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351425" y="5680032"/>
            <a:ext cx="466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6A-D044-4721-AD96-B317E22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95" y="1789094"/>
            <a:ext cx="5350775" cy="437976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20B5A59-D1DC-4172-BFD9-8A0A5077EDD0}"/>
              </a:ext>
            </a:extLst>
          </p:cNvPr>
          <p:cNvSpPr/>
          <p:nvPr/>
        </p:nvSpPr>
        <p:spPr>
          <a:xfrm>
            <a:off x="6136758" y="2148840"/>
            <a:ext cx="225158" cy="138176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4E07257-6DD6-46C6-8612-825B203E94C9}"/>
              </a:ext>
            </a:extLst>
          </p:cNvPr>
          <p:cNvSpPr/>
          <p:nvPr/>
        </p:nvSpPr>
        <p:spPr>
          <a:xfrm>
            <a:off x="6136758" y="4221480"/>
            <a:ext cx="225158" cy="127508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73B1-791A-4852-933B-F791E7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7B0E-BCE1-4B52-8BA4-C78F072F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 err="1"/>
              <a:t>Adadelta</a:t>
            </a:r>
            <a:r>
              <a:rPr lang="en-US" dirty="0"/>
              <a:t>: Optimizer that implements the </a:t>
            </a:r>
            <a:r>
              <a:rPr lang="en-US" dirty="0" err="1"/>
              <a:t>Adadelta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Adagrad</a:t>
            </a:r>
            <a:r>
              <a:rPr lang="en-US" dirty="0"/>
              <a:t>: Optimizer that implements the </a:t>
            </a:r>
            <a:r>
              <a:rPr lang="en-US" dirty="0" err="1"/>
              <a:t>Adagrad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Adam</a:t>
            </a:r>
            <a:r>
              <a:rPr lang="en-US" dirty="0"/>
              <a:t>: Optimizer that implements the Adam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Adamax</a:t>
            </a:r>
            <a:r>
              <a:rPr lang="en-US" dirty="0"/>
              <a:t>: Optimizer that implements the </a:t>
            </a:r>
            <a:r>
              <a:rPr lang="en-US" dirty="0" err="1"/>
              <a:t>Adamax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Ftrl</a:t>
            </a:r>
            <a:r>
              <a:rPr lang="en-US" dirty="0"/>
              <a:t>: Optimizer that implements the FTRL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Nadam</a:t>
            </a:r>
            <a:r>
              <a:rPr lang="en-US" dirty="0"/>
              <a:t>: Optimizer that implements the </a:t>
            </a:r>
            <a:r>
              <a:rPr lang="en-US" dirty="0" err="1"/>
              <a:t>NAdam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Optimizer</a:t>
            </a:r>
            <a:r>
              <a:rPr lang="en-US" dirty="0"/>
              <a:t>: Updated base class for optimizers.</a:t>
            </a:r>
          </a:p>
          <a:p>
            <a:r>
              <a:rPr lang="en-US" dirty="0"/>
              <a:t>class </a:t>
            </a:r>
            <a:r>
              <a:rPr lang="en-US" b="1" dirty="0" err="1"/>
              <a:t>RMSprop</a:t>
            </a:r>
            <a:r>
              <a:rPr lang="en-US" dirty="0"/>
              <a:t>: Optimizer that implements the </a:t>
            </a:r>
            <a:r>
              <a:rPr lang="en-US" dirty="0" err="1"/>
              <a:t>RMSprop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SGD</a:t>
            </a:r>
            <a:r>
              <a:rPr lang="en-US" dirty="0"/>
              <a:t>: Stochastic gradient descent and momentum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8995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60A-9BAE-4CD2-95F7-E67E71F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0B7-E17D-411E-B221-850C03A8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class </a:t>
            </a:r>
            <a:r>
              <a:rPr lang="en-US" sz="1600" b="1" dirty="0" err="1"/>
              <a:t>BinaryCrossentropy</a:t>
            </a:r>
            <a:r>
              <a:rPr lang="en-US" sz="1600" dirty="0"/>
              <a:t>: Computes the cross-entropy loss between true labels and predicted labels.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CategoricalHinge</a:t>
            </a:r>
            <a:r>
              <a:rPr lang="en-US" sz="1600" dirty="0"/>
              <a:t>: Computes the categorical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CosineSimilarity</a:t>
            </a:r>
            <a:r>
              <a:rPr lang="en-US" sz="1600" dirty="0"/>
              <a:t>: Computes the cosine similarity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Hinge</a:t>
            </a:r>
            <a:r>
              <a:rPr lang="en-US" sz="1600" dirty="0"/>
              <a:t>: Computes the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Huber</a:t>
            </a:r>
            <a:r>
              <a:rPr lang="en-US" sz="1600" dirty="0"/>
              <a:t>: Computes the Huber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KLDivergence</a:t>
            </a:r>
            <a:r>
              <a:rPr lang="en-US" sz="1600" dirty="0"/>
              <a:t>: Computes </a:t>
            </a:r>
            <a:r>
              <a:rPr lang="en-US" sz="1600" dirty="0" err="1"/>
              <a:t>Kullback</a:t>
            </a:r>
            <a:r>
              <a:rPr lang="en-US" sz="1600" dirty="0"/>
              <a:t> </a:t>
            </a:r>
            <a:r>
              <a:rPr lang="en-US" sz="1600" dirty="0" err="1"/>
              <a:t>Leibler</a:t>
            </a:r>
            <a:r>
              <a:rPr lang="en-US" sz="1600" dirty="0"/>
              <a:t> divergence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LogCosh</a:t>
            </a:r>
            <a:r>
              <a:rPr lang="en-US" sz="1600" dirty="0"/>
              <a:t>: Computes the logarithm of the hyperbolic cosine of the prediction error.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MeanAbsoluteError</a:t>
            </a:r>
            <a:r>
              <a:rPr lang="en-US" sz="1600" dirty="0"/>
              <a:t>: Computes the mean of absolute difference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MeanAbsolutePercentageError</a:t>
            </a:r>
            <a:r>
              <a:rPr lang="en-US" sz="1600" dirty="0"/>
              <a:t>: Computes the mean absolute percentage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MeanSquaredError</a:t>
            </a:r>
            <a:r>
              <a:rPr lang="en-US" sz="1600" dirty="0"/>
              <a:t>: Computes the mean of squares of errors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MeanSquaredLogarithmicError</a:t>
            </a:r>
            <a:r>
              <a:rPr lang="en-US" sz="1600" dirty="0"/>
              <a:t>: Computes the mean squared logarithmic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Poisson</a:t>
            </a:r>
            <a:r>
              <a:rPr lang="en-US" sz="1600" dirty="0"/>
              <a:t>: Computes the Poisson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SparseCategoricalCrossentropy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SquaredHinge</a:t>
            </a:r>
            <a:r>
              <a:rPr lang="en-US" sz="1600" dirty="0"/>
              <a:t>: Computes the squared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A182-4B5C-4F62-A7FB-AB099C9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AEDE-B2E2-4BBD-A9F7-FE59569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5" y="1306144"/>
            <a:ext cx="4435694" cy="104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18346-0EAE-4AC7-B856-465E597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226641"/>
            <a:ext cx="4500881" cy="240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DB14-398C-4D16-A0C5-0BD9D814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31359"/>
            <a:ext cx="5771151" cy="2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48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2891-D270-4E8B-A988-5CEBD9D3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Login or Create an Azure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BD7D-D6F2-448F-9F7F-1D3D60F4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Go to </a:t>
            </a:r>
            <a:r>
              <a:rPr lang="en-US" sz="4800" dirty="0">
                <a:hlinkClick r:id="rId2"/>
              </a:rPr>
              <a:t>aka.ms/</a:t>
            </a:r>
            <a:r>
              <a:rPr lang="en-US" sz="4800" dirty="0" err="1">
                <a:hlinkClick r:id="rId2"/>
              </a:rPr>
              <a:t>globalaiazure</a:t>
            </a:r>
            <a:r>
              <a:rPr lang="en-US" sz="4800" dirty="0"/>
              <a:t> to create and Azure Account</a:t>
            </a:r>
          </a:p>
          <a:p>
            <a:pPr marL="0" indent="0">
              <a:buNone/>
            </a:pPr>
            <a:endParaRPr lang="en-US" sz="4800" dirty="0">
              <a:hlinkClick r:id="rId3"/>
            </a:endParaRPr>
          </a:p>
          <a:p>
            <a:r>
              <a:rPr lang="en-US" sz="4800" dirty="0"/>
              <a:t>Go to </a:t>
            </a:r>
            <a:r>
              <a:rPr lang="en-US" sz="4800" dirty="0">
                <a:hlinkClick r:id="rId4"/>
              </a:rPr>
              <a:t>www.microsoftazurepass.com</a:t>
            </a:r>
            <a:r>
              <a:rPr lang="en-US" sz="4800" dirty="0"/>
              <a:t> to redeem a $100 Azure Credit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667B-1058-4F4D-BDB8-EFA5AB21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Machine Learning Workspace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A5A24-03CE-4997-9097-C6547DA7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11" y="1559618"/>
            <a:ext cx="9370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636ABA-517F-45F1-BCEA-8AEC9CEE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13" y="165473"/>
            <a:ext cx="9829184" cy="66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6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54A1AA-2BD6-41DF-8D80-419393EE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" y="0"/>
            <a:ext cx="11050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CB9D7-6589-4CF5-9445-DEE15A8E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481"/>
            <a:ext cx="12192000" cy="58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7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F9E6B-E0DD-42CE-BAEE-E3EE7554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105"/>
            <a:ext cx="12192000" cy="21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3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931BB-6144-4DE3-B1BA-C64B1512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71" y="0"/>
            <a:ext cx="841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B71-6D08-4C81-AB1D-A555CAE4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734" y="236464"/>
            <a:ext cx="1230024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CE57-81CB-4E7D-AAE7-BF6BFEDC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3" y="1562027"/>
            <a:ext cx="12050852" cy="88669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aka.ms/</a:t>
            </a:r>
            <a:r>
              <a:rPr lang="en-US" sz="6600" dirty="0" err="1">
                <a:solidFill>
                  <a:schemeClr val="accent1"/>
                </a:solidFill>
              </a:rPr>
              <a:t>CloudScaleML</a:t>
            </a:r>
            <a:endParaRPr lang="en-US" sz="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069F3-01B9-408D-B4E1-81F1B82A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96" y="3429000"/>
            <a:ext cx="9288512" cy="22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8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57011-FC1B-447A-9843-F36BA0B4BEDD}"/>
              </a:ext>
            </a:extLst>
          </p:cNvPr>
          <p:cNvSpPr txBox="1"/>
          <p:nvPr/>
        </p:nvSpPr>
        <p:spPr>
          <a:xfrm>
            <a:off x="234344" y="294078"/>
            <a:ext cx="9396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Select the workshop to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Copy the repo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Go back to the terminal in </a:t>
            </a:r>
            <a:r>
              <a:rPr lang="en-US" sz="3600" dirty="0" err="1"/>
              <a:t>Jupyter</a:t>
            </a:r>
            <a:r>
              <a:rPr lang="en-US" sz="3600" dirty="0"/>
              <a:t>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`git clone` and paste link with CTRL+SHIFT+V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2DF2C-E787-47BC-8486-8C720013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" y="3429000"/>
            <a:ext cx="10703839" cy="25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– Intuition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" y="2279511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3461658" y="3429000"/>
            <a:ext cx="78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would this be hard to program?</a:t>
            </a:r>
          </a:p>
        </p:txBody>
      </p:sp>
    </p:spTree>
    <p:extLst>
      <p:ext uri="{BB962C8B-B14F-4D97-AF65-F5344CB8AC3E}">
        <p14:creationId xmlns:p14="http://schemas.microsoft.com/office/powerpoint/2010/main" val="40353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82A1F-B93E-471C-BCD2-5748A79D086A}"/>
              </a:ext>
            </a:extLst>
          </p:cNvPr>
          <p:cNvGrpSpPr/>
          <p:nvPr/>
        </p:nvGrpSpPr>
        <p:grpSpPr>
          <a:xfrm>
            <a:off x="2583401" y="1313895"/>
            <a:ext cx="8791261" cy="5232329"/>
            <a:chOff x="2583401" y="1722268"/>
            <a:chExt cx="8791261" cy="482395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8E4C82-72BB-49C4-8259-3EAA8DE35432}"/>
                </a:ext>
              </a:extLst>
            </p:cNvPr>
            <p:cNvSpPr/>
            <p:nvPr/>
          </p:nvSpPr>
          <p:spPr>
            <a:xfrm>
              <a:off x="2583401" y="1722268"/>
              <a:ext cx="8791261" cy="4823956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6B260-37D0-4ED7-B150-3D456B8BFE79}"/>
                </a:ext>
              </a:extLst>
            </p:cNvPr>
            <p:cNvSpPr txBox="1"/>
            <p:nvPr/>
          </p:nvSpPr>
          <p:spPr>
            <a:xfrm>
              <a:off x="4575090" y="2098362"/>
              <a:ext cx="2733460" cy="42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artificial intelligence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5EDB6E-2BDA-4292-9DFF-20DA1EED1BDD}"/>
              </a:ext>
            </a:extLst>
          </p:cNvPr>
          <p:cNvGrpSpPr/>
          <p:nvPr/>
        </p:nvGrpSpPr>
        <p:grpSpPr>
          <a:xfrm>
            <a:off x="4861281" y="2253713"/>
            <a:ext cx="5914667" cy="3742781"/>
            <a:chOff x="3854100" y="1768928"/>
            <a:chExt cx="6398066" cy="39079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EDDE20-62E9-4789-9816-EACDBFE56BA6}"/>
                </a:ext>
              </a:extLst>
            </p:cNvPr>
            <p:cNvSpPr/>
            <p:nvPr/>
          </p:nvSpPr>
          <p:spPr>
            <a:xfrm>
              <a:off x="3854100" y="1768928"/>
              <a:ext cx="6398066" cy="3907971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F2455E-753F-4A1A-B5CD-74B8DCE1659F}"/>
                </a:ext>
              </a:extLst>
            </p:cNvPr>
            <p:cNvSpPr txBox="1"/>
            <p:nvPr/>
          </p:nvSpPr>
          <p:spPr>
            <a:xfrm>
              <a:off x="5022950" y="2095452"/>
              <a:ext cx="2591727" cy="482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machine learning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5A5DE-62F1-4A75-B6D8-47E9D599A400}"/>
              </a:ext>
            </a:extLst>
          </p:cNvPr>
          <p:cNvGrpSpPr/>
          <p:nvPr/>
        </p:nvGrpSpPr>
        <p:grpSpPr>
          <a:xfrm>
            <a:off x="7049266" y="3039724"/>
            <a:ext cx="3117082" cy="2417927"/>
            <a:chOff x="6270728" y="2683328"/>
            <a:chExt cx="3371837" cy="24547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8E0EA3-64F5-4171-86F0-52B25E7D5B79}"/>
                </a:ext>
              </a:extLst>
            </p:cNvPr>
            <p:cNvSpPr/>
            <p:nvPr/>
          </p:nvSpPr>
          <p:spPr>
            <a:xfrm>
              <a:off x="6270728" y="2683328"/>
              <a:ext cx="3371837" cy="2454728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A8960-A06A-40AB-BD87-327F4E028337}"/>
                </a:ext>
              </a:extLst>
            </p:cNvPr>
            <p:cNvSpPr txBox="1"/>
            <p:nvPr/>
          </p:nvSpPr>
          <p:spPr>
            <a:xfrm>
              <a:off x="6975096" y="2969197"/>
              <a:ext cx="2034345" cy="46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deep learning</a:t>
              </a:r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C6B48D77-1B60-48F5-8F5E-EE71C93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what is it anyway?</a:t>
            </a:r>
          </a:p>
        </p:txBody>
      </p:sp>
    </p:spTree>
    <p:extLst>
      <p:ext uri="{BB962C8B-B14F-4D97-AF65-F5344CB8AC3E}">
        <p14:creationId xmlns:p14="http://schemas.microsoft.com/office/powerpoint/2010/main" val="926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2376843" y="281534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97760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8604761" y="3046175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itle 69">
            <a:extLst>
              <a:ext uri="{FF2B5EF4-FFF2-40B4-BE49-F238E27FC236}">
                <a16:creationId xmlns:a16="http://schemas.microsoft.com/office/drawing/2014/main" id="{1376B8E5-2AC6-4B4B-9AE4-5EF4429A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7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1370</Words>
  <Application>Microsoft Office PowerPoint</Application>
  <PresentationFormat>Widescreen</PresentationFormat>
  <Paragraphs>305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Wingdings 2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Artificial Intelligence – Intuition </vt:lpstr>
      <vt:lpstr>what is it anyway?</vt:lpstr>
      <vt:lpstr>programming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process</vt:lpstr>
      <vt:lpstr>how well is it doing?</vt:lpstr>
      <vt:lpstr>how well is it doing?</vt:lpstr>
      <vt:lpstr>confusion matrix</vt:lpstr>
      <vt:lpstr>data example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scikit-learn – concepts </vt:lpstr>
      <vt:lpstr>scikit-learn – concepts </vt:lpstr>
      <vt:lpstr>scikit-learn – classifiers </vt:lpstr>
      <vt:lpstr>scikit-learn – concepts </vt:lpstr>
      <vt:lpstr>science</vt:lpstr>
      <vt:lpstr>science</vt:lpstr>
      <vt:lpstr>TensorFlow 2.0</vt:lpstr>
      <vt:lpstr>TensorFlow – concepts </vt:lpstr>
      <vt:lpstr>TensorFlow – concepts </vt:lpstr>
      <vt:lpstr>TensorFlow – concepts </vt:lpstr>
      <vt:lpstr>TensorFlow – concepts </vt:lpstr>
      <vt:lpstr>TensorFlow – concepts </vt:lpstr>
      <vt:lpstr>TensorFlow – optimizers </vt:lpstr>
      <vt:lpstr>TensorFlow – loss functions</vt:lpstr>
      <vt:lpstr>TensorFlow – models </vt:lpstr>
      <vt:lpstr>TensorFlow – concepts </vt:lpstr>
      <vt:lpstr>Lab</vt:lpstr>
      <vt:lpstr>Login or Create an Azure Account</vt:lpstr>
      <vt:lpstr>Create Azure Machine Learning 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Seth Juarez</dc:creator>
  <cp:lastModifiedBy>Seth Juarez</cp:lastModifiedBy>
  <cp:revision>36</cp:revision>
  <dcterms:created xsi:type="dcterms:W3CDTF">2019-08-03T05:26:22Z</dcterms:created>
  <dcterms:modified xsi:type="dcterms:W3CDTF">2019-09-29T13:50:22Z</dcterms:modified>
</cp:coreProperties>
</file>