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1003" r:id="rId2"/>
    <p:sldId id="1683" r:id="rId3"/>
    <p:sldId id="1684" r:id="rId4"/>
    <p:sldId id="1685" r:id="rId5"/>
    <p:sldId id="1686" r:id="rId6"/>
    <p:sldId id="1687" r:id="rId7"/>
    <p:sldId id="1688" r:id="rId8"/>
    <p:sldId id="907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XX XXX" initials="" lastIdx="15" clrIdx="0"/>
  <p:cmAuthor id="2" name="Andreas Holzinger" initials="AH" lastIdx="1" clrIdx="1">
    <p:extLst>
      <p:ext uri="{19B8F6BF-5375-455C-9EA6-DF929625EA0E}">
        <p15:presenceInfo xmlns:p15="http://schemas.microsoft.com/office/powerpoint/2012/main" userId="3edd2be694fe14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5" autoAdjust="0"/>
    <p:restoredTop sz="85770" autoAdjust="0"/>
  </p:normalViewPr>
  <p:slideViewPr>
    <p:cSldViewPr>
      <p:cViewPr varScale="1">
        <p:scale>
          <a:sx n="101" d="100"/>
          <a:sy n="101" d="100"/>
        </p:scale>
        <p:origin x="678" y="66"/>
      </p:cViewPr>
      <p:guideLst/>
    </p:cSldViewPr>
  </p:slideViewPr>
  <p:outlineViewPr>
    <p:cViewPr>
      <p:scale>
        <a:sx n="33" d="100"/>
        <a:sy n="33" d="100"/>
      </p:scale>
      <p:origin x="0" y="-178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F914D8-735C-4FA5-913B-D521D28D6CA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0A014B4-D61E-4C40-BABE-BA83B83F38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0563" y="730250"/>
            <a:ext cx="6019800" cy="4514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Current as of 17.09.2019 05:30 PCT – Created 01.07.2019 06:00 CET</a:t>
            </a:r>
          </a:p>
          <a:p>
            <a:endParaRPr lang="en-US" noProof="0" dirty="0"/>
          </a:p>
          <a:p>
            <a:r>
              <a:rPr lang="en-US" noProof="0" dirty="0"/>
              <a:t>https://human-centered.ai/hcai-research-seminar-2020/</a:t>
            </a:r>
          </a:p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70857911-5DA0-46A4-98EC-C3C2823BEBEE}" type="slidenum">
              <a:rPr lang="en-US" sz="1200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1</a:t>
            </a:fld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2016S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A. Holzinger LV 185.A83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80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11"/>
            <a:ext cx="3076363" cy="511731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9784" indent="-288378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53515" indent="-230703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14920" indent="-230703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76327" indent="-230703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37733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99141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60546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21953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5421459-9FCC-45E6-8E72-63392DDCDFD7}" type="slidenum">
              <a:rPr lang="en-GB" sz="1300"/>
              <a:pPr eaLnBrk="1" hangingPunct="1"/>
              <a:t>8</a:t>
            </a:fld>
            <a:endParaRPr lang="en-GB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652463"/>
            <a:ext cx="5376863" cy="403383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My DEDICATION is to make data valuable</a:t>
            </a:r>
            <a:r>
              <a:rPr lang="en-US" baseline="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dirty="0">
                <a:latin typeface="Arial" pitchFamily="34" charset="0"/>
                <a:cs typeface="Arial" pitchFamily="34" charset="0"/>
              </a:rPr>
              <a:t>Thank you!</a:t>
            </a:r>
          </a:p>
          <a:p>
            <a:pPr eaLnBrk="1" hangingPunct="1"/>
            <a:endParaRPr lang="en-US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WS 2015</a:t>
            </a:r>
            <a:endParaRPr lang="en-US" dirty="0"/>
          </a:p>
        </p:txBody>
      </p:sp>
      <p:sp>
        <p:nvSpPr>
          <p:cNvPr id="3" name="Kopfzeilenplatzhalt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AT"/>
              <a:t>A. Holzinger    LV 709.049 Med. Informatik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9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1) TITE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 hasCustomPrompt="1"/>
          </p:nvPr>
        </p:nvSpPr>
        <p:spPr>
          <a:xfrm>
            <a:off x="251520" y="620688"/>
            <a:ext cx="8640960" cy="55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noProof="0" dirty="0" err="1"/>
              <a:t>Zweite</a:t>
            </a:r>
            <a:r>
              <a:rPr lang="de-DE" dirty="0"/>
              <a:t>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/>
              <a:t>Titelmasterformat</a:t>
            </a:r>
            <a:r>
              <a:rPr lang="de-DE" dirty="0"/>
              <a:t>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2) NUR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9632" y="-11495"/>
            <a:ext cx="6552727" cy="42742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3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363272" cy="115699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700808"/>
            <a:ext cx="8363272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1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15616" y="-11495"/>
            <a:ext cx="6840760" cy="427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 Box 47"/>
          <p:cNvSpPr txBox="1">
            <a:spLocks noChangeArrowheads="1"/>
          </p:cNvSpPr>
          <p:nvPr userDrawn="1"/>
        </p:nvSpPr>
        <p:spPr bwMode="auto">
          <a:xfrm>
            <a:off x="6012160" y="6581001"/>
            <a:ext cx="31318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706.046 AK HCI 2020 </a:t>
            </a:r>
          </a:p>
        </p:txBody>
      </p:sp>
      <p:sp>
        <p:nvSpPr>
          <p:cNvPr id="15" name="Text Box 47"/>
          <p:cNvSpPr txBox="1">
            <a:spLocks noChangeArrowheads="1"/>
          </p:cNvSpPr>
          <p:nvPr userDrawn="1"/>
        </p:nvSpPr>
        <p:spPr bwMode="auto">
          <a:xfrm>
            <a:off x="0" y="6594901"/>
            <a:ext cx="28438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human-centered.ai</a:t>
            </a:r>
          </a:p>
        </p:txBody>
      </p:sp>
      <p:sp>
        <p:nvSpPr>
          <p:cNvPr id="16" name="Text Box 47"/>
          <p:cNvSpPr txBox="1">
            <a:spLocks noChangeArrowheads="1"/>
          </p:cNvSpPr>
          <p:nvPr userDrawn="1"/>
        </p:nvSpPr>
        <p:spPr bwMode="auto">
          <a:xfrm>
            <a:off x="3726160" y="6594901"/>
            <a:ext cx="16916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85487-03AE-4143-B462-7B581160BBAC}" type="slidenum"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‹Nr.›</a:t>
            </a:fld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DD761A-0C66-4556-AEDC-4A920525CC7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22613" y="61934"/>
            <a:ext cx="1049379" cy="30876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04E0549-F8B3-40D2-9B30-89C237E25C0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871" y="2665"/>
            <a:ext cx="941875" cy="3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1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93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D1AAB2FC-610B-4A24-B2ED-E59C43409C90}"/>
              </a:ext>
            </a:extLst>
          </p:cNvPr>
          <p:cNvSpPr txBox="1"/>
          <p:nvPr/>
        </p:nvSpPr>
        <p:spPr>
          <a:xfrm>
            <a:off x="107503" y="602060"/>
            <a:ext cx="8856984" cy="455509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Human-Centered AI</a:t>
            </a:r>
            <a:br>
              <a:rPr lang="en-US" sz="2000" b="1" dirty="0">
                <a:solidFill>
                  <a:schemeClr val="tx2"/>
                </a:solidFill>
              </a:rPr>
            </a:br>
            <a:r>
              <a:rPr lang="en-US" sz="2000" b="1" dirty="0">
                <a:solidFill>
                  <a:schemeClr val="tx2"/>
                </a:solidFill>
              </a:rPr>
              <a:t>Course</a:t>
            </a:r>
          </a:p>
          <a:p>
            <a:pPr algn="ctr"/>
            <a:r>
              <a:rPr lang="en-US" sz="1000" b="1" dirty="0">
                <a:solidFill>
                  <a:schemeClr val="tx2"/>
                </a:solidFill>
              </a:rPr>
              <a:t> 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4400" b="1" dirty="0">
                <a:solidFill>
                  <a:schemeClr val="tx2"/>
                </a:solidFill>
              </a:rPr>
              <a:t>LV 706.046 AK HCI 2020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Mini-Projects from Explainable AI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Andreas Holzinger, Marcus Bloice, Anna Saranti, Deepika Singh, </a:t>
            </a:r>
            <a:br>
              <a:rPr lang="en-US" sz="2000" b="1" dirty="0">
                <a:solidFill>
                  <a:schemeClr val="tx2"/>
                </a:solidFill>
              </a:rPr>
            </a:br>
            <a:r>
              <a:rPr lang="en-US" sz="2000" b="1" dirty="0">
                <a:solidFill>
                  <a:schemeClr val="tx2"/>
                </a:solidFill>
              </a:rPr>
              <a:t>Bernd Malle, Fleur Jeanquartier, Claire Jean-Quartier</a:t>
            </a: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Human-Centered AI (Holzinger Group)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Institute for Interactive Systems and Data Science, TU Graz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and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Institute for Medical Informatics, Statistics &amp; Documentation, Medical University Graz </a:t>
            </a:r>
          </a:p>
          <a:p>
            <a:pPr algn="ctr"/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79FB708-172B-46B0-B9CA-F40106CD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00-FRONTMATTER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824C7A-53E1-47F0-B37F-18D157127244}"/>
              </a:ext>
            </a:extLst>
          </p:cNvPr>
          <p:cNvSpPr/>
          <p:nvPr/>
        </p:nvSpPr>
        <p:spPr>
          <a:xfrm>
            <a:off x="1115616" y="587727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Online: https://human-centered.ai/lv-706-046-ak-hci-2020-explainable-ai</a:t>
            </a:r>
          </a:p>
        </p:txBody>
      </p:sp>
    </p:spTree>
    <p:extLst>
      <p:ext uri="{BB962C8B-B14F-4D97-AF65-F5344CB8AC3E}">
        <p14:creationId xmlns:p14="http://schemas.microsoft.com/office/powerpoint/2010/main" val="37899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5544615"/>
          </a:xfrm>
        </p:spPr>
        <p:txBody>
          <a:bodyPr>
            <a:normAutofit/>
          </a:bodyPr>
          <a:lstStyle/>
          <a:p>
            <a:r>
              <a:rPr lang="en-US" dirty="0"/>
              <a:t>Check first if you are in the right course:</a:t>
            </a:r>
          </a:p>
          <a:p>
            <a:r>
              <a:rPr lang="en-US" dirty="0"/>
              <a:t>LV 706.046, VU, 4,5 ECTS (3 Semester hours)</a:t>
            </a:r>
          </a:p>
          <a:p>
            <a:r>
              <a:rPr lang="en-US" sz="2800" dirty="0"/>
              <a:t>921 Computer Science, 924 Software Engineering</a:t>
            </a:r>
          </a:p>
          <a:p>
            <a:r>
              <a:rPr lang="en-US" sz="2800" dirty="0"/>
              <a:t>WK Multimedia Information &amp; Web and Data Science</a:t>
            </a:r>
          </a:p>
          <a:p>
            <a:r>
              <a:rPr lang="en-US" sz="2800" dirty="0"/>
              <a:t>786 Doctoral School Computer Science</a:t>
            </a:r>
          </a:p>
          <a:p>
            <a:r>
              <a:rPr lang="en-US" sz="2800" dirty="0"/>
              <a:t>791 Doctoral School Natural Sciences</a:t>
            </a:r>
          </a:p>
          <a:p>
            <a:r>
              <a:rPr lang="en-US" dirty="0"/>
              <a:t>Goal: You work actively on a Mini-project supported by a tutor</a:t>
            </a:r>
          </a:p>
          <a:p>
            <a:r>
              <a:rPr lang="en-US" dirty="0"/>
              <a:t>Group size: 1 to max. 3 students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55EEA-BE96-4179-9E45-50F24DFC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Workload, 1 ECTS </a:t>
            </a:r>
            <a:r>
              <a:rPr lang="en-US" dirty="0">
                <a:sym typeface="Symbol" panose="05050102010706020507" pitchFamily="18" charset="2"/>
              </a:rPr>
              <a:t> 25 to 30 hours *)</a:t>
            </a:r>
            <a:endParaRPr lang="en-US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174AA598-6983-4458-AD3E-6847323A3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7986"/>
              </p:ext>
            </p:extLst>
          </p:nvPr>
        </p:nvGraphicFramePr>
        <p:xfrm>
          <a:off x="323528" y="2204864"/>
          <a:ext cx="8712968" cy="209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8942">
                  <a:extLst>
                    <a:ext uri="{9D8B030D-6E8A-4147-A177-3AD203B41FA5}">
                      <a16:colId xmlns:a16="http://schemas.microsoft.com/office/drawing/2014/main" val="3296589569"/>
                    </a:ext>
                  </a:extLst>
                </a:gridCol>
                <a:gridCol w="2315898">
                  <a:extLst>
                    <a:ext uri="{9D8B030D-6E8A-4147-A177-3AD203B41FA5}">
                      <a16:colId xmlns:a16="http://schemas.microsoft.com/office/drawing/2014/main" val="602249382"/>
                    </a:ext>
                  </a:extLst>
                </a:gridCol>
                <a:gridCol w="1498128">
                  <a:extLst>
                    <a:ext uri="{9D8B030D-6E8A-4147-A177-3AD203B41FA5}">
                      <a16:colId xmlns:a16="http://schemas.microsoft.com/office/drawing/2014/main" val="1580587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Presence during lecture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 * 3 h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024 h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257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Working on the Mini-Projects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85 h 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085 h</a:t>
                      </a:r>
                      <a:endParaRPr lang="en-GB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20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Presentation in the Mini-Conf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including preparation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 * 3 h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003 h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645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students’ workload (minimum**)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GB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112 h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69237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04BC185E-8D2F-4A42-A1B1-0D942882F10B}"/>
              </a:ext>
            </a:extLst>
          </p:cNvPr>
          <p:cNvSpPr txBox="1"/>
          <p:nvPr/>
        </p:nvSpPr>
        <p:spPr>
          <a:xfrm>
            <a:off x="1403648" y="501317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**) On the basis of 1 ECTS = 25 hours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0D17DF-1A81-4A3F-A99B-D37ADC2A4773}"/>
              </a:ext>
            </a:extLst>
          </p:cNvPr>
          <p:cNvSpPr txBox="1"/>
          <p:nvPr/>
        </p:nvSpPr>
        <p:spPr>
          <a:xfrm>
            <a:off x="1115616" y="92297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*) according to </a:t>
            </a:r>
            <a:r>
              <a:rPr lang="en-US" dirty="0" err="1">
                <a:solidFill>
                  <a:schemeClr val="tx2"/>
                </a:solidFill>
              </a:rPr>
              <a:t>Commision</a:t>
            </a:r>
            <a:r>
              <a:rPr lang="en-US" dirty="0">
                <a:solidFill>
                  <a:schemeClr val="tx2"/>
                </a:solidFill>
              </a:rPr>
              <a:t> decision of 12 December 2011</a:t>
            </a:r>
          </a:p>
          <a:p>
            <a:r>
              <a:rPr lang="en-US" dirty="0">
                <a:solidFill>
                  <a:schemeClr val="tx2"/>
                </a:solidFill>
              </a:rPr>
              <a:t>https://ec.europa.eu/education/ects/users-guide/key-features_en.htm</a:t>
            </a:r>
          </a:p>
        </p:txBody>
      </p:sp>
    </p:spTree>
    <p:extLst>
      <p:ext uri="{BB962C8B-B14F-4D97-AF65-F5344CB8AC3E}">
        <p14:creationId xmlns:p14="http://schemas.microsoft.com/office/powerpoint/2010/main" val="83388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CF5BC-F7A7-4457-92CD-00942C9D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part: Mini-project and task understanding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0AAB38A-FDDB-417A-AF76-C46C4716E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83864"/>
              </p:ext>
            </p:extLst>
          </p:nvPr>
        </p:nvGraphicFramePr>
        <p:xfrm>
          <a:off x="539553" y="1484784"/>
          <a:ext cx="8064894" cy="3515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886">
                  <a:extLst>
                    <a:ext uri="{9D8B030D-6E8A-4147-A177-3AD203B41FA5}">
                      <a16:colId xmlns:a16="http://schemas.microsoft.com/office/drawing/2014/main" val="2215744089"/>
                    </a:ext>
                  </a:extLst>
                </a:gridCol>
                <a:gridCol w="1134973">
                  <a:extLst>
                    <a:ext uri="{9D8B030D-6E8A-4147-A177-3AD203B41FA5}">
                      <a16:colId xmlns:a16="http://schemas.microsoft.com/office/drawing/2014/main" val="1350193502"/>
                    </a:ext>
                  </a:extLst>
                </a:gridCol>
                <a:gridCol w="882362">
                  <a:extLst>
                    <a:ext uri="{9D8B030D-6E8A-4147-A177-3AD203B41FA5}">
                      <a16:colId xmlns:a16="http://schemas.microsoft.com/office/drawing/2014/main" val="847053448"/>
                    </a:ext>
                  </a:extLst>
                </a:gridCol>
                <a:gridCol w="630640">
                  <a:extLst>
                    <a:ext uri="{9D8B030D-6E8A-4147-A177-3AD203B41FA5}">
                      <a16:colId xmlns:a16="http://schemas.microsoft.com/office/drawing/2014/main" val="1805987666"/>
                    </a:ext>
                  </a:extLst>
                </a:gridCol>
                <a:gridCol w="4917033">
                  <a:extLst>
                    <a:ext uri="{9D8B030D-6E8A-4147-A177-3AD203B41FA5}">
                      <a16:colId xmlns:a16="http://schemas.microsoft.com/office/drawing/2014/main" val="1273938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</a:t>
                      </a:r>
                      <a:endParaRPr lang="en-GB" sz="20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Day, Date</a:t>
                      </a:r>
                      <a:endParaRPr lang="en-GB" sz="20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GB" sz="20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GB" sz="20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GB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25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GB" sz="20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09.03.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18:00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h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and Overview of the course: Presenting the mini projects by the course tutors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960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en-GB" sz="20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23.03.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18:00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h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Presenting the Mini-Project topics by the groups at their own </a:t>
                      </a:r>
                      <a:r>
                        <a:rPr lang="en-US" sz="20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 better mutual understanding</a:t>
                      </a:r>
                      <a:endParaRPr lang="en-GB" sz="20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77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4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27A5A-8F01-4693-869A-DDA0BD0E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part: Work on the mini-projects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21BFB3F-AD1C-4654-8956-70D68816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38310"/>
              </p:ext>
            </p:extLst>
          </p:nvPr>
        </p:nvGraphicFramePr>
        <p:xfrm>
          <a:off x="539552" y="908720"/>
          <a:ext cx="7560840" cy="5328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644">
                  <a:extLst>
                    <a:ext uri="{9D8B030D-6E8A-4147-A177-3AD203B41FA5}">
                      <a16:colId xmlns:a16="http://schemas.microsoft.com/office/drawing/2014/main" val="1857612864"/>
                    </a:ext>
                  </a:extLst>
                </a:gridCol>
                <a:gridCol w="1064037">
                  <a:extLst>
                    <a:ext uri="{9D8B030D-6E8A-4147-A177-3AD203B41FA5}">
                      <a16:colId xmlns:a16="http://schemas.microsoft.com/office/drawing/2014/main" val="2819146702"/>
                    </a:ext>
                  </a:extLst>
                </a:gridCol>
                <a:gridCol w="827215">
                  <a:extLst>
                    <a:ext uri="{9D8B030D-6E8A-4147-A177-3AD203B41FA5}">
                      <a16:colId xmlns:a16="http://schemas.microsoft.com/office/drawing/2014/main" val="155616942"/>
                    </a:ext>
                  </a:extLst>
                </a:gridCol>
                <a:gridCol w="591225">
                  <a:extLst>
                    <a:ext uri="{9D8B030D-6E8A-4147-A177-3AD203B41FA5}">
                      <a16:colId xmlns:a16="http://schemas.microsoft.com/office/drawing/2014/main" val="2751212280"/>
                    </a:ext>
                  </a:extLst>
                </a:gridCol>
                <a:gridCol w="4609719">
                  <a:extLst>
                    <a:ext uri="{9D8B030D-6E8A-4147-A177-3AD203B41FA5}">
                      <a16:colId xmlns:a16="http://schemas.microsoft.com/office/drawing/2014/main" val="823845031"/>
                    </a:ext>
                  </a:extLst>
                </a:gridCol>
              </a:tblGrid>
              <a:tr h="2002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03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30.03.</a:t>
                      </a:r>
                      <a:b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18:00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h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progress report and discussion of mini-project status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 demand)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73645"/>
                  </a:ext>
                </a:extLst>
              </a:tr>
              <a:tr h="16629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04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20.04.</a:t>
                      </a:r>
                      <a:b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18:00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h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progress report and discussion of mini-project status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(mandatory)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0193328"/>
                  </a:ext>
                </a:extLst>
              </a:tr>
              <a:tr h="16629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05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04.05.</a:t>
                      </a:r>
                      <a:b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18:00</a:t>
                      </a:r>
                      <a:endParaRPr lang="en-GB" sz="2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2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h</a:t>
                      </a:r>
                      <a:endParaRPr lang="en-GB" sz="2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 progress report and discussion of mini-project status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 demand)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8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6B233-3921-472B-910F-97941571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part: Finalizing the mini-projects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3B40EC1-8AA8-4360-897C-170CC6BAC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60501"/>
              </p:ext>
            </p:extLst>
          </p:nvPr>
        </p:nvGraphicFramePr>
        <p:xfrm>
          <a:off x="647564" y="908720"/>
          <a:ext cx="7848871" cy="5184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495">
                  <a:extLst>
                    <a:ext uri="{9D8B030D-6E8A-4147-A177-3AD203B41FA5}">
                      <a16:colId xmlns:a16="http://schemas.microsoft.com/office/drawing/2014/main" val="246331451"/>
                    </a:ext>
                  </a:extLst>
                </a:gridCol>
                <a:gridCol w="1104572">
                  <a:extLst>
                    <a:ext uri="{9D8B030D-6E8A-4147-A177-3AD203B41FA5}">
                      <a16:colId xmlns:a16="http://schemas.microsoft.com/office/drawing/2014/main" val="610864541"/>
                    </a:ext>
                  </a:extLst>
                </a:gridCol>
                <a:gridCol w="858728">
                  <a:extLst>
                    <a:ext uri="{9D8B030D-6E8A-4147-A177-3AD203B41FA5}">
                      <a16:colId xmlns:a16="http://schemas.microsoft.com/office/drawing/2014/main" val="1806872355"/>
                    </a:ext>
                  </a:extLst>
                </a:gridCol>
                <a:gridCol w="613748">
                  <a:extLst>
                    <a:ext uri="{9D8B030D-6E8A-4147-A177-3AD203B41FA5}">
                      <a16:colId xmlns:a16="http://schemas.microsoft.com/office/drawing/2014/main" val="3938367401"/>
                    </a:ext>
                  </a:extLst>
                </a:gridCol>
                <a:gridCol w="4785328">
                  <a:extLst>
                    <a:ext uri="{9D8B030D-6E8A-4147-A177-3AD203B41FA5}">
                      <a16:colId xmlns:a16="http://schemas.microsoft.com/office/drawing/2014/main" val="1926072010"/>
                    </a:ext>
                  </a:extLst>
                </a:gridCol>
              </a:tblGrid>
              <a:tr h="19486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06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Monday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18.05.2020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18:00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 h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Pre-Presentation of Mini-project results, final feedback round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(mandatory)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33983"/>
                  </a:ext>
                </a:extLst>
              </a:tr>
              <a:tr h="16179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07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Monday</a:t>
                      </a:r>
                      <a:endParaRPr lang="en-GB" sz="2000" b="1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25.05.2020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18:00</a:t>
                      </a:r>
                      <a:endParaRPr lang="en-GB" sz="2000" b="1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h</a:t>
                      </a:r>
                      <a:endParaRPr lang="en-GB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Feedback-and-Discussion Round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(on demand)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497886"/>
                  </a:ext>
                </a:extLst>
              </a:tr>
              <a:tr h="16179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08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Monday</a:t>
                      </a:r>
                      <a:endParaRPr lang="en-GB" sz="2000" b="1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08.06.2020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18:00</a:t>
                      </a:r>
                      <a:endParaRPr lang="en-GB" sz="2000" b="1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3h</a:t>
                      </a:r>
                      <a:endParaRPr lang="en-GB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Pre-Presentation of Mini-Project Results, Final Feedback Round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(on demand)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79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7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E27CC-E67A-436F-956E-C0A6994F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Finale: Presentation of the Mini-projects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C6C4980-7929-4F1A-BE85-ACE928D47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60559"/>
              </p:ext>
            </p:extLst>
          </p:nvPr>
        </p:nvGraphicFramePr>
        <p:xfrm>
          <a:off x="755576" y="1628800"/>
          <a:ext cx="7776863" cy="4536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2033">
                  <a:extLst>
                    <a:ext uri="{9D8B030D-6E8A-4147-A177-3AD203B41FA5}">
                      <a16:colId xmlns:a16="http://schemas.microsoft.com/office/drawing/2014/main" val="91109494"/>
                    </a:ext>
                  </a:extLst>
                </a:gridCol>
                <a:gridCol w="1094438">
                  <a:extLst>
                    <a:ext uri="{9D8B030D-6E8A-4147-A177-3AD203B41FA5}">
                      <a16:colId xmlns:a16="http://schemas.microsoft.com/office/drawing/2014/main" val="3782159754"/>
                    </a:ext>
                  </a:extLst>
                </a:gridCol>
                <a:gridCol w="850850">
                  <a:extLst>
                    <a:ext uri="{9D8B030D-6E8A-4147-A177-3AD203B41FA5}">
                      <a16:colId xmlns:a16="http://schemas.microsoft.com/office/drawing/2014/main" val="4285277743"/>
                    </a:ext>
                  </a:extLst>
                </a:gridCol>
                <a:gridCol w="608118">
                  <a:extLst>
                    <a:ext uri="{9D8B030D-6E8A-4147-A177-3AD203B41FA5}">
                      <a16:colId xmlns:a16="http://schemas.microsoft.com/office/drawing/2014/main" val="3726511197"/>
                    </a:ext>
                  </a:extLst>
                </a:gridCol>
                <a:gridCol w="4741424">
                  <a:extLst>
                    <a:ext uri="{9D8B030D-6E8A-4147-A177-3AD203B41FA5}">
                      <a16:colId xmlns:a16="http://schemas.microsoft.com/office/drawing/2014/main" val="3056465038"/>
                    </a:ext>
                  </a:extLst>
                </a:gridCol>
              </a:tblGrid>
              <a:tr h="45365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09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Monday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22.06.2020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18:00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 h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MiniConf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(written paper, 60 %) and oral presentation (talk, 40%)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978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5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024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3177" y="4653136"/>
            <a:ext cx="6624860" cy="1538039"/>
          </a:xfrm>
        </p:spPr>
        <p:txBody>
          <a:bodyPr>
            <a:noAutofit/>
          </a:bodyPr>
          <a:lstStyle/>
          <a:p>
            <a:pPr eaLnBrk="1" hangingPunct="1"/>
            <a:r>
              <a:rPr lang="en-US" sz="9600" b="1" dirty="0"/>
              <a:t>Thank you!</a:t>
            </a:r>
            <a:r>
              <a:rPr 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826405"/>
      </p:ext>
    </p:extLst>
  </p:cSld>
  <p:clrMapOvr>
    <a:masterClrMapping/>
  </p:clrMapOvr>
</p:sld>
</file>

<file path=ppt/theme/theme1.xml><?xml version="1.0" encoding="utf-8"?>
<a:theme xmlns:a="http://schemas.openxmlformats.org/drawingml/2006/main" name="HOLZINGER-Group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400" dirty="0"/>
        </a:defPPr>
      </a:lstStyle>
    </a:spDef>
    <a:lnDef>
      <a:spPr>
        <a:ln w="635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504</Words>
  <Application>Microsoft Office PowerPoint</Application>
  <PresentationFormat>Bildschirmpräsentation (4:3)</PresentationFormat>
  <Paragraphs>125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HOLZINGER-Group</vt:lpstr>
      <vt:lpstr>00-FRONTMATTER</vt:lpstr>
      <vt:lpstr>PowerPoint-Präsentation</vt:lpstr>
      <vt:lpstr>Students Workload, 1 ECTS  25 to 30 hours *)</vt:lpstr>
      <vt:lpstr>First part: Mini-project and task understanding</vt:lpstr>
      <vt:lpstr>Second part: Work on the mini-projects</vt:lpstr>
      <vt:lpstr>Third part: Finalizing the mini-projects</vt:lpstr>
      <vt:lpstr>Finale: Presentation of the Mini-projects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HOLZINGER</dc:creator>
  <cp:lastModifiedBy>Andreas Holzinger</cp:lastModifiedBy>
  <cp:revision>338</cp:revision>
  <cp:lastPrinted>2019-10-17T14:51:50Z</cp:lastPrinted>
  <dcterms:created xsi:type="dcterms:W3CDTF">2018-05-31T06:22:13Z</dcterms:created>
  <dcterms:modified xsi:type="dcterms:W3CDTF">2020-03-08T12:23:35Z</dcterms:modified>
</cp:coreProperties>
</file>