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0" r:id="rId3"/>
    <p:sldId id="289" r:id="rId5"/>
    <p:sldId id="304" r:id="rId6"/>
    <p:sldId id="300" r:id="rId7"/>
    <p:sldId id="305" r:id="rId8"/>
    <p:sldId id="292" r:id="rId9"/>
    <p:sldId id="306" r:id="rId10"/>
    <p:sldId id="307" r:id="rId11"/>
    <p:sldId id="308" r:id="rId12"/>
    <p:sldId id="309" r:id="rId13"/>
    <p:sldId id="310" r:id="rId14"/>
    <p:sldId id="261" r:id="rId15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7446" autoAdjust="0"/>
  </p:normalViewPr>
  <p:slideViewPr>
    <p:cSldViewPr snapToGrid="0">
      <p:cViewPr varScale="1">
        <p:scale>
          <a:sx n="112" d="100"/>
          <a:sy n="112" d="100"/>
        </p:scale>
        <p:origin x="196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get better picture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get better picture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@Bernd: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  <a:endParaRPr sz="3200">
              <a:solidFill>
                <a:srgbClr val="17375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  <a:endParaRPr sz="3200">
              <a:solidFill>
                <a:srgbClr val="17375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  <a:endParaRPr sz="3200">
              <a:solidFill>
                <a:srgbClr val="17375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  <a:endParaRPr sz="3200">
              <a:solidFill>
                <a:srgbClr val="17375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 userDrawn="1"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Fünfte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9692" y="6553126"/>
            <a:ext cx="173501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Graz, 2016-12-19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01" y="-115925"/>
            <a:ext cx="1311354" cy="601680"/>
          </a:xfrm>
          <a:prstGeom prst="rect">
            <a:avLst/>
          </a:prstGeom>
        </p:spPr>
      </p:pic>
      <p:pic>
        <p:nvPicPr>
          <p:cNvPr id="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37361" y="1140"/>
            <a:ext cx="412510" cy="3577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hyperlink" Target="mailto:b.gansinger@hci-kdd.org" TargetMode="External"/><Relationship Id="rId1" Type="http://schemas.openxmlformats.org/officeDocument/2006/relationships/hyperlink" Target="mailto:b.malle@hci-kdd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96820"/>
            <a:ext cx="9144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2400" b="1" dirty="0" err="1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Miniconf</a:t>
            </a:r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, 2016-12-19</a:t>
            </a:r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400" b="1" dirty="0">
              <a:solidFill>
                <a:schemeClr val="tx2"/>
              </a:solidFill>
            </a:endParaRPr>
          </a:p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Graph Recommenders</a:t>
            </a:r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32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(in the Browser)</a:t>
            </a:r>
            <a:endParaRPr lang="en-US" sz="32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Bernd Malle, PhD Student</a:t>
            </a:r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2400" b="1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Benedikt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Gansinger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, BSc </a:t>
            </a:r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cs typeface="Calibri"/>
              <a:sym typeface="Calibri"/>
            </a:endParaRP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cs typeface="Calibri"/>
              <a:sym typeface="Calibri"/>
            </a:endParaRPr>
          </a:p>
          <a:p>
            <a:pPr lvl="0"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400" b="1" u="sng" dirty="0">
                <a:hlinkClick r:id="rId2"/>
              </a:rPr>
              <a:t>b.gansinger@hci-kdd.org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17" y="4023930"/>
            <a:ext cx="3238500" cy="1485900"/>
          </a:xfrm>
          <a:prstGeom prst="rect">
            <a:avLst/>
          </a:prstGeom>
        </p:spPr>
      </p:pic>
      <p:pic>
        <p:nvPicPr>
          <p:cNvPr id="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13780" y="4314825"/>
            <a:ext cx="949960" cy="8229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Graph recommender algorithm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Future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76" y="914400"/>
            <a:ext cx="8468497" cy="5272216"/>
          </a:xfrm>
        </p:spPr>
        <p:txBody>
          <a:bodyPr/>
          <a:lstStyle/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Scaling of graph algorithm to real-sized DBs?</a:t>
            </a:r>
            <a:endParaRPr lang="en-US" sz="28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Implementation of local sphere idea?</a:t>
            </a:r>
            <a:endParaRPr lang="en-US" sz="28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Perturbation of graphs:</a:t>
            </a:r>
            <a:endParaRPr lang="en-US" sz="2800" dirty="0" smtClean="0"/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adding / removing nodes / edges</a:t>
            </a:r>
            <a:endParaRPr lang="en-US" sz="2400" dirty="0" smtClean="0"/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Perturbing node feature vectors</a:t>
            </a:r>
            <a:endParaRPr lang="en-US" sz="2400" dirty="0" smtClean="0"/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Targeting specific graph metrics:</a:t>
            </a:r>
            <a:endParaRPr lang="en-US" sz="2400" dirty="0" smtClean="0"/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en-US" sz="2400" dirty="0" smtClean="0"/>
              <a:t>Centralities</a:t>
            </a:r>
            <a:endParaRPr lang="en-US" sz="2400" dirty="0" smtClean="0"/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en-US" sz="2400" dirty="0" smtClean="0"/>
              <a:t>Components</a:t>
            </a:r>
            <a:endParaRPr lang="en-US" sz="2400" dirty="0" smtClean="0"/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charset="2"/>
              <a:buChar char="Ø"/>
            </a:pPr>
            <a:r>
              <a:rPr lang="en-US" sz="2400" dirty="0" smtClean="0"/>
              <a:t>Flow properties (throughput …)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Introduction / TOC</a:t>
            </a:r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397851" y="1021492"/>
            <a:ext cx="8342495" cy="50497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Main idea for local graph recommenders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Desired outcome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Experimental Workflow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Visualization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Datasets (anonymized FB graphs)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Enriching anonymized graphs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recommender algorithm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Future work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The local sphere ( idea ) 1/2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774"/>
            <a:ext cx="9144000" cy="2197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4951" y="5978778"/>
            <a:ext cx="755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charset="0"/>
              </a:rPr>
              <a:t>Leskovec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, Jure, </a:t>
            </a:r>
            <a:r>
              <a:rPr lang="en-US" sz="1200" dirty="0" err="1">
                <a:solidFill>
                  <a:srgbClr val="222222"/>
                </a:solidFill>
                <a:latin typeface="Arial" charset="0"/>
              </a:rPr>
              <a:t>Ajit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 Singh, and Jon Kleinberg. "Patterns of influence in a recommendation network." 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Pacific-Asia Conference on Knowledge Discovery and Data Mining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. Springer Berlin Heidelberg, 2006.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15" y="609600"/>
            <a:ext cx="8657967" cy="2831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67627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A study of recommendation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cascades (clusters)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in an online shopping network of millions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users showed that: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R="0" algn="l" defTabSz="67627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marR="0" indent="-342900" algn="l" defTabSz="67627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average size of cascades was relatively small (maximum ~10 for all but DVDs)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marR="0" indent="-342900" algn="l" defTabSz="67627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radius of those cascades (graphs) is on the average less than 2 (degrees of separation)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85216" y="-11495"/>
            <a:ext cx="3929119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The local sphere ( idea ) </a:t>
            </a:r>
            <a:r>
              <a:rPr lang="en-US" dirty="0" smtClean="0"/>
              <a:t>2/2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7" y="1400432"/>
            <a:ext cx="8618297" cy="5099221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866914" y="694468"/>
            <a:ext cx="5329881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dirty="0" smtClean="0"/>
              <a:t>Pub/Sub in modern </a:t>
            </a:r>
            <a:r>
              <a:rPr lang="en-US" sz="3200" dirty="0" err="1" smtClean="0"/>
              <a:t>WebApps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8582"/>
            <a:ext cx="6106258" cy="5843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Desired outcome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26" y="815545"/>
            <a:ext cx="8468497" cy="509098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Better understanding of the influence factors in graph based recommendations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14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Better understanding of the complexity / runtime behavior of graph based recommenders</a:t>
            </a:r>
            <a:endParaRPr lang="en-US" sz="2800" dirty="0" smtClean="0"/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Especially useful for larger graphs outside our experimental scope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Basis for further experiments in ML on perturbed knowledge bases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Working software ;)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8582"/>
            <a:ext cx="6106258" cy="5843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Experimental workflow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76" y="746473"/>
            <a:ext cx="8468497" cy="5440143"/>
          </a:xfrm>
        </p:spPr>
        <p:txBody>
          <a:bodyPr/>
          <a:lstStyle/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Researcher will </a:t>
            </a:r>
            <a:r>
              <a:rPr lang="en-US" sz="2800" dirty="0"/>
              <a:t>navigate to the Website</a:t>
            </a:r>
            <a:endParaRPr lang="en-US" sz="2800" dirty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Chooses from </a:t>
            </a:r>
            <a:r>
              <a:rPr lang="en-US" sz="2800" dirty="0"/>
              <a:t>several pre-defined </a:t>
            </a:r>
            <a:r>
              <a:rPr lang="en-US" sz="2800" dirty="0" smtClean="0"/>
              <a:t>graphs</a:t>
            </a:r>
            <a:endParaRPr lang="en-US" sz="28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 mode: single / all users</a:t>
            </a:r>
            <a:endParaRPr lang="en-US" sz="28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Recommendations are </a:t>
            </a:r>
            <a:r>
              <a:rPr lang="en-US" sz="2800" i="1" dirty="0" smtClean="0"/>
              <a:t>approved /rejected</a:t>
            </a:r>
            <a:r>
              <a:rPr lang="en-US" sz="2800" dirty="0" smtClean="0"/>
              <a:t> or </a:t>
            </a:r>
            <a:r>
              <a:rPr lang="en-US" sz="2800" i="1" dirty="0" smtClean="0"/>
              <a:t>rated</a:t>
            </a:r>
            <a:endParaRPr lang="en-US" sz="28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The feedback alters the underlying feature vectors</a:t>
            </a:r>
            <a:endParaRPr lang="en-US" sz="2800" dirty="0" smtClean="0"/>
          </a:p>
          <a:p>
            <a:pPr marL="955040" lvl="1" indent="-514350" algn="l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This can also affect graph structure (through user similarities)</a:t>
            </a:r>
            <a:endParaRPr lang="en-US" sz="14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Recommendations are re-computed… this cycle continues until researcher has enough data to write a paper about it ;)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smtClean="0"/>
              <a:t>Visualization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12" y="515815"/>
            <a:ext cx="9144000" cy="64651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Datasets (anonymized FB graphs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16" y="2875005"/>
            <a:ext cx="5422887" cy="3690552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54226" y="815545"/>
            <a:ext cx="8468497" cy="509098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Anonymized FB graphs provided by SNAP (Stanford Network Analysis Project)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10 FB EGO-graphs: social network from the perspective of one user =&gt; shows only relations among friends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Just the structure is provided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Content has to be re-generated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(if necessary)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2" y="4521544"/>
            <a:ext cx="1406698" cy="1747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5348" y="4315876"/>
            <a:ext cx="938267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1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67" y="4868421"/>
            <a:ext cx="1485627" cy="12892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Enriching anonymized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graphs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</Words>
  <Application>Kingsoft Office WPP</Application>
  <PresentationFormat>On-screen Show (4:3)</PresentationFormat>
  <Paragraphs>97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Default</vt:lpstr>
      <vt:lpstr>PowerPoint 演示文稿</vt:lpstr>
      <vt:lpstr>PowerPoint 演示文稿</vt:lpstr>
      <vt:lpstr>PowerPoint 演示文稿</vt:lpstr>
      <vt:lpstr>PowerPoint 演示文稿</vt:lpstr>
      <vt:lpstr>Desired outcome</vt:lpstr>
      <vt:lpstr>Experimental workflow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</cp:lastModifiedBy>
  <cp:revision>372</cp:revision>
  <dcterms:created xsi:type="dcterms:W3CDTF">2016-12-17T18:42:29Z</dcterms:created>
  <dcterms:modified xsi:type="dcterms:W3CDTF">2016-12-17T18:42:29Z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