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1"/>
  </p:notesMasterIdLst>
  <p:handoutMasterIdLst>
    <p:handoutMasterId r:id="rId12"/>
  </p:handoutMasterIdLst>
  <p:sldIdLst>
    <p:sldId id="283" r:id="rId2"/>
    <p:sldId id="289" r:id="rId3"/>
    <p:sldId id="297" r:id="rId4"/>
    <p:sldId id="291" r:id="rId5"/>
    <p:sldId id="298" r:id="rId6"/>
    <p:sldId id="292" r:id="rId7"/>
    <p:sldId id="300" r:id="rId8"/>
    <p:sldId id="293" r:id="rId9"/>
    <p:sldId id="294" r:id="rId10"/>
  </p:sldIdLst>
  <p:sldSz cx="9144000" cy="6858000" type="screen4x3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D200"/>
    <a:srgbClr val="113283"/>
    <a:srgbClr val="3C64AA"/>
    <a:srgbClr val="4CBBEB"/>
    <a:srgbClr val="5D5D5D"/>
    <a:srgbClr val="5C8CC8"/>
    <a:srgbClr val="656CAF"/>
    <a:srgbClr val="5A5050"/>
    <a:srgbClr val="F08200"/>
    <a:srgbClr val="FABE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25" autoAdjust="0"/>
    <p:restoredTop sz="94667" autoAdjust="0"/>
  </p:normalViewPr>
  <p:slideViewPr>
    <p:cSldViewPr snapToGrid="0" snapToObjects="1">
      <p:cViewPr varScale="1">
        <p:scale>
          <a:sx n="156" d="100"/>
          <a:sy n="156" d="100"/>
        </p:scale>
        <p:origin x="11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3" d="100"/>
          <a:sy n="133" d="100"/>
        </p:scale>
        <p:origin x="431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B110981-D518-E14B-84AB-8FF4227E37F5}" type="datetime1">
              <a:rPr lang="de-DE"/>
              <a:pPr>
                <a:defRPr/>
              </a:pPr>
              <a:t>01.09.2020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DCC15FB-5A0B-E343-B9BE-4082380659F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8449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11F81EC-310E-0048-949D-605D8C3DD4E9}" type="datetime1">
              <a:rPr lang="de-DE"/>
              <a:pPr>
                <a:defRPr/>
              </a:pPr>
              <a:t>01.09.2020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BC3557C-AA9B-1345-BC1A-41B8A075C7C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0576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Geneva" charset="-128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-107" charset="-128"/>
        <a:cs typeface="Geneva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-107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7"/>
          <p:cNvSpPr>
            <a:spLocks noGrp="1"/>
          </p:cNvSpPr>
          <p:nvPr>
            <p:ph type="ctrTitle"/>
          </p:nvPr>
        </p:nvSpPr>
        <p:spPr>
          <a:xfrm>
            <a:off x="540000" y="1620000"/>
            <a:ext cx="8100000" cy="1769065"/>
          </a:xfrm>
        </p:spPr>
        <p:txBody>
          <a:bodyPr rIns="0" anchor="b"/>
          <a:lstStyle>
            <a:lvl1pPr>
              <a:defRPr sz="3000" cap="none" baseline="0">
                <a:ln>
                  <a:noFill/>
                </a:ln>
                <a:solidFill>
                  <a:schemeClr val="accent3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Untertitel 8"/>
          <p:cNvSpPr>
            <a:spLocks noGrp="1"/>
          </p:cNvSpPr>
          <p:nvPr>
            <p:ph type="subTitle" idx="1"/>
          </p:nvPr>
        </p:nvSpPr>
        <p:spPr>
          <a:xfrm>
            <a:off x="540000" y="3960000"/>
            <a:ext cx="8100000" cy="1792005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824" y="6322940"/>
            <a:ext cx="7523176" cy="35877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ts val="1400"/>
              </a:lnSpc>
              <a:defRPr sz="800" dirty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de-DE" dirty="0"/>
              <a:t>This </a:t>
            </a:r>
            <a:r>
              <a:rPr lang="de-DE" dirty="0" err="1"/>
              <a:t>project</a:t>
            </a:r>
            <a:r>
              <a:rPr lang="de-DE" dirty="0"/>
              <a:t> hast </a:t>
            </a:r>
            <a:r>
              <a:rPr lang="de-DE" dirty="0" err="1"/>
              <a:t>received</a:t>
            </a:r>
            <a:r>
              <a:rPr lang="de-DE" dirty="0"/>
              <a:t> </a:t>
            </a:r>
            <a:r>
              <a:rPr lang="de-DE" dirty="0" err="1"/>
              <a:t>funding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European </a:t>
            </a:r>
            <a:r>
              <a:rPr lang="de-DE" dirty="0" err="1"/>
              <a:t>Union’s</a:t>
            </a:r>
            <a:r>
              <a:rPr lang="de-DE" dirty="0"/>
              <a:t> </a:t>
            </a:r>
            <a:r>
              <a:rPr lang="de-DE" dirty="0" err="1"/>
              <a:t>Horizon</a:t>
            </a:r>
            <a:r>
              <a:rPr lang="de-DE" dirty="0"/>
              <a:t> 2020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innovation</a:t>
            </a:r>
            <a:r>
              <a:rPr lang="de-DE" dirty="0"/>
              <a:t> </a:t>
            </a:r>
            <a:r>
              <a:rPr lang="de-DE" dirty="0" err="1"/>
              <a:t>programme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grant</a:t>
            </a:r>
            <a:r>
              <a:rPr lang="de-DE" dirty="0"/>
              <a:t> </a:t>
            </a:r>
            <a:r>
              <a:rPr lang="de-DE" dirty="0" err="1"/>
              <a:t>agreement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is-IS" dirty="0"/>
              <a:t>826078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649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1426" y="540000"/>
            <a:ext cx="6905988" cy="904226"/>
          </a:xfrm>
        </p:spPr>
        <p:txBody>
          <a:bodyPr rIns="0"/>
          <a:lstStyle>
            <a:lvl1pPr>
              <a:defRPr u="none" strike="noStrike" cap="none" normalizeH="0" baseline="0">
                <a:solidFill>
                  <a:schemeClr val="accent3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 hasCustomPrompt="1"/>
          </p:nvPr>
        </p:nvSpPr>
        <p:spPr>
          <a:xfrm>
            <a:off x="481426" y="1620000"/>
            <a:ext cx="8101255" cy="4140000"/>
          </a:xfrm>
        </p:spPr>
        <p:txBody>
          <a:bodyPr/>
          <a:lstStyle>
            <a:lvl1pPr marL="179388" indent="-179388">
              <a:buClr>
                <a:schemeClr val="accent4"/>
              </a:buClr>
              <a:buSzPct val="100000"/>
              <a:buFont typeface="Arial"/>
              <a:buChar char="•"/>
              <a:defRPr baseline="0">
                <a:solidFill>
                  <a:schemeClr val="accent3"/>
                </a:solidFill>
              </a:defRPr>
            </a:lvl1pPr>
            <a:lvl2pPr marL="358775" indent="-179388">
              <a:buClr>
                <a:schemeClr val="accent4"/>
              </a:buClr>
              <a:buFont typeface="Lucida Grande"/>
              <a:buChar char="–"/>
              <a:defRPr>
                <a:solidFill>
                  <a:schemeClr val="accent3"/>
                </a:solidFill>
              </a:defRPr>
            </a:lvl2pPr>
            <a:lvl3pPr marL="536575" indent="-177800">
              <a:buClr>
                <a:schemeClr val="accent4"/>
              </a:buClr>
              <a:buFont typeface="Arial"/>
              <a:buChar char="•"/>
              <a:defRPr>
                <a:solidFill>
                  <a:schemeClr val="accent3"/>
                </a:solidFill>
              </a:defRPr>
            </a:lvl3pPr>
            <a:lvl4pPr marL="720000" indent="-179388">
              <a:buClr>
                <a:schemeClr val="accent4"/>
              </a:buClr>
              <a:buFont typeface="Lucida Grande"/>
              <a:buChar char="–"/>
              <a:defRPr>
                <a:solidFill>
                  <a:schemeClr val="accent3"/>
                </a:solidFill>
              </a:defRPr>
            </a:lvl4pPr>
            <a:lvl5pPr marL="936000" indent="-179388">
              <a:buClr>
                <a:schemeClr val="accent4"/>
              </a:buClr>
              <a:buFont typeface="Courier New"/>
              <a:buChar char="o"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824" y="6322940"/>
            <a:ext cx="7523176" cy="35877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ts val="1400"/>
              </a:lnSpc>
              <a:defRPr sz="800" dirty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de-DE" dirty="0"/>
              <a:t>This </a:t>
            </a:r>
            <a:r>
              <a:rPr lang="de-DE" dirty="0" err="1"/>
              <a:t>project</a:t>
            </a:r>
            <a:r>
              <a:rPr lang="de-DE" dirty="0"/>
              <a:t> hast </a:t>
            </a:r>
            <a:r>
              <a:rPr lang="de-DE" dirty="0" err="1"/>
              <a:t>received</a:t>
            </a:r>
            <a:r>
              <a:rPr lang="de-DE" dirty="0"/>
              <a:t> </a:t>
            </a:r>
            <a:r>
              <a:rPr lang="de-DE" dirty="0" err="1"/>
              <a:t>funding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European </a:t>
            </a:r>
            <a:r>
              <a:rPr lang="de-DE" dirty="0" err="1"/>
              <a:t>Union’s</a:t>
            </a:r>
            <a:r>
              <a:rPr lang="de-DE" dirty="0"/>
              <a:t> </a:t>
            </a:r>
            <a:r>
              <a:rPr lang="de-DE" dirty="0" err="1"/>
              <a:t>Horizon</a:t>
            </a:r>
            <a:r>
              <a:rPr lang="de-DE" dirty="0"/>
              <a:t> 2020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innovation</a:t>
            </a:r>
            <a:r>
              <a:rPr lang="de-DE" dirty="0"/>
              <a:t> </a:t>
            </a:r>
            <a:r>
              <a:rPr lang="de-DE" dirty="0" err="1"/>
              <a:t>programme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grant</a:t>
            </a:r>
            <a:r>
              <a:rPr lang="de-DE" dirty="0"/>
              <a:t> </a:t>
            </a:r>
            <a:r>
              <a:rPr lang="de-DE" dirty="0" err="1"/>
              <a:t>agreement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is-IS" dirty="0"/>
              <a:t>826078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010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1426" y="540000"/>
            <a:ext cx="6905988" cy="904226"/>
          </a:xfrm>
        </p:spPr>
        <p:txBody>
          <a:bodyPr rIns="0"/>
          <a:lstStyle>
            <a:lvl1pPr>
              <a:defRPr u="none" strike="noStrike" cap="none" normalizeH="0" baseline="0">
                <a:solidFill>
                  <a:schemeClr val="accent3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824" y="6322940"/>
            <a:ext cx="7523176" cy="35877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ts val="1400"/>
              </a:lnSpc>
              <a:defRPr sz="800" dirty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de-DE" dirty="0"/>
              <a:t>This </a:t>
            </a:r>
            <a:r>
              <a:rPr lang="de-DE" dirty="0" err="1"/>
              <a:t>project</a:t>
            </a:r>
            <a:r>
              <a:rPr lang="de-DE" dirty="0"/>
              <a:t> hast </a:t>
            </a:r>
            <a:r>
              <a:rPr lang="de-DE" dirty="0" err="1"/>
              <a:t>received</a:t>
            </a:r>
            <a:r>
              <a:rPr lang="de-DE" dirty="0"/>
              <a:t> </a:t>
            </a:r>
            <a:r>
              <a:rPr lang="de-DE" dirty="0" err="1"/>
              <a:t>funding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European </a:t>
            </a:r>
            <a:r>
              <a:rPr lang="de-DE" dirty="0" err="1"/>
              <a:t>Union’s</a:t>
            </a:r>
            <a:r>
              <a:rPr lang="de-DE" dirty="0"/>
              <a:t> </a:t>
            </a:r>
            <a:r>
              <a:rPr lang="de-DE" dirty="0" err="1"/>
              <a:t>Horizon</a:t>
            </a:r>
            <a:r>
              <a:rPr lang="de-DE" dirty="0"/>
              <a:t> 2020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innovation</a:t>
            </a:r>
            <a:r>
              <a:rPr lang="de-DE" dirty="0"/>
              <a:t> </a:t>
            </a:r>
            <a:r>
              <a:rPr lang="de-DE" dirty="0" err="1"/>
              <a:t>programme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grant</a:t>
            </a:r>
            <a:r>
              <a:rPr lang="de-DE" dirty="0"/>
              <a:t> </a:t>
            </a:r>
            <a:r>
              <a:rPr lang="de-DE" dirty="0" err="1"/>
              <a:t>agreement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is-IS" dirty="0"/>
              <a:t>826078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682815"/>
              </p:ext>
            </p:extLst>
          </p:nvPr>
        </p:nvGraphicFramePr>
        <p:xfrm>
          <a:off x="481426" y="1989932"/>
          <a:ext cx="8021892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73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3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3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Table Header</a:t>
                      </a:r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accent3"/>
                          </a:solidFill>
                        </a:rPr>
                        <a:t>Body content</a:t>
                      </a:r>
                      <a:endParaRPr lang="en-GB" sz="1600" dirty="0">
                        <a:solidFill>
                          <a:schemeClr val="accent3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77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824" y="6322940"/>
            <a:ext cx="7523176" cy="35877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ts val="1400"/>
              </a:lnSpc>
              <a:defRPr sz="800" dirty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de-DE" dirty="0"/>
              <a:t>This </a:t>
            </a:r>
            <a:r>
              <a:rPr lang="de-DE" dirty="0" err="1"/>
              <a:t>project</a:t>
            </a:r>
            <a:r>
              <a:rPr lang="de-DE" dirty="0"/>
              <a:t> hast </a:t>
            </a:r>
            <a:r>
              <a:rPr lang="de-DE" dirty="0" err="1"/>
              <a:t>received</a:t>
            </a:r>
            <a:r>
              <a:rPr lang="de-DE" dirty="0"/>
              <a:t> </a:t>
            </a:r>
            <a:r>
              <a:rPr lang="de-DE" dirty="0" err="1"/>
              <a:t>funding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European </a:t>
            </a:r>
            <a:r>
              <a:rPr lang="de-DE" dirty="0" err="1"/>
              <a:t>Union’s</a:t>
            </a:r>
            <a:r>
              <a:rPr lang="de-DE" dirty="0"/>
              <a:t> </a:t>
            </a:r>
            <a:r>
              <a:rPr lang="de-DE" dirty="0" err="1"/>
              <a:t>Horizon</a:t>
            </a:r>
            <a:r>
              <a:rPr lang="de-DE" dirty="0"/>
              <a:t> 2020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innovation</a:t>
            </a:r>
            <a:r>
              <a:rPr lang="de-DE" dirty="0"/>
              <a:t> </a:t>
            </a:r>
            <a:r>
              <a:rPr lang="de-DE" dirty="0" err="1"/>
              <a:t>programme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grant</a:t>
            </a:r>
            <a:r>
              <a:rPr lang="de-DE" dirty="0"/>
              <a:t> </a:t>
            </a:r>
            <a:r>
              <a:rPr lang="de-DE" dirty="0" err="1"/>
              <a:t>agreement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is-IS" dirty="0"/>
              <a:t>826078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717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 flipV="1">
            <a:off x="-1" y="6119998"/>
            <a:ext cx="9144001" cy="7379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7" name="Titelplatzhalter 21"/>
          <p:cNvSpPr>
            <a:spLocks noGrp="1"/>
          </p:cNvSpPr>
          <p:nvPr>
            <p:ph type="title"/>
          </p:nvPr>
        </p:nvSpPr>
        <p:spPr bwMode="auto">
          <a:xfrm>
            <a:off x="463036" y="666756"/>
            <a:ext cx="6584122" cy="9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28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463036" y="1800000"/>
            <a:ext cx="8086444" cy="39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3" name="Textfeld 2"/>
          <p:cNvSpPr txBox="1">
            <a:spLocks noChangeArrowheads="1"/>
          </p:cNvSpPr>
          <p:nvPr/>
        </p:nvSpPr>
        <p:spPr bwMode="auto">
          <a:xfrm>
            <a:off x="9596438" y="221456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de-DE"/>
          </a:p>
        </p:txBody>
      </p:sp>
      <p:pic>
        <p:nvPicPr>
          <p:cNvPr id="9" name="Bild 8" descr="EU_fla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6" y="6300000"/>
            <a:ext cx="552239" cy="372763"/>
          </a:xfrm>
          <a:prstGeom prst="rect">
            <a:avLst/>
          </a:prstGeom>
        </p:spPr>
      </p:pic>
      <p:sp>
        <p:nvSpPr>
          <p:cNvPr id="11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091381" y="6336000"/>
            <a:ext cx="7458099" cy="35877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ts val="1400"/>
              </a:lnSpc>
              <a:defRPr sz="800"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This project hast received funding from the European Union’s Horizon 2020 research and innovation programme under grant agreement No </a:t>
            </a:r>
            <a:r>
              <a:rPr lang="is-IS"/>
              <a:t>826078</a:t>
            </a:r>
            <a:endParaRPr lang="de-DE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88000"/>
            <a:ext cx="1803600" cy="37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5" r:id="rId2"/>
    <p:sldLayoutId id="2147483718" r:id="rId3"/>
    <p:sldLayoutId id="2147483713" r:id="rId4"/>
  </p:sldLayoutIdLst>
  <p:hf sldNum="0" hdr="0" dt="0"/>
  <p:txStyles>
    <p:titleStyle>
      <a:lvl1pPr marL="0" indent="0" algn="l" rtl="0" eaLnBrk="1" fontAlgn="base" hangingPunct="1">
        <a:spcBef>
          <a:spcPct val="0"/>
        </a:spcBef>
        <a:spcAft>
          <a:spcPct val="0"/>
        </a:spcAft>
        <a:buFontTx/>
        <a:buNone/>
        <a:defRPr sz="2400" b="1" kern="1200">
          <a:solidFill>
            <a:schemeClr val="accent3"/>
          </a:solidFill>
          <a:latin typeface="Arial"/>
          <a:ea typeface="ＭＳ Ｐゴシック" charset="-128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44696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44696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44696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44696"/>
          </a:solidFill>
          <a:latin typeface="Arial" charset="0"/>
          <a:ea typeface="ＭＳ Ｐゴシック" charset="-128"/>
        </a:defRPr>
      </a:lvl9pPr>
    </p:titleStyle>
    <p:bodyStyle>
      <a:lvl1pPr marL="179388" indent="-179388" algn="l" rtl="0" eaLnBrk="1" fontAlgn="base" hangingPunct="1">
        <a:lnSpc>
          <a:spcPts val="2200"/>
        </a:lnSpc>
        <a:spcBef>
          <a:spcPts val="0"/>
        </a:spcBef>
        <a:spcAft>
          <a:spcPts val="1000"/>
        </a:spcAft>
        <a:buClr>
          <a:schemeClr val="accent4"/>
        </a:buClr>
        <a:buSzPct val="120000"/>
        <a:buFont typeface="Arial" charset="0"/>
        <a:buChar char="•"/>
        <a:defRPr sz="1800" kern="1200">
          <a:solidFill>
            <a:schemeClr val="accent3"/>
          </a:solidFill>
          <a:latin typeface="Arial"/>
          <a:ea typeface="ＭＳ Ｐゴシック" charset="-128"/>
          <a:cs typeface="Arial"/>
        </a:defRPr>
      </a:lvl1pPr>
      <a:lvl2pPr marL="536400" indent="-285750" algn="l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4"/>
        </a:buClr>
        <a:buSzPct val="120000"/>
        <a:buFont typeface="Lucida Grande"/>
        <a:buChar char="–"/>
        <a:defRPr kern="1200">
          <a:solidFill>
            <a:schemeClr val="accent3"/>
          </a:solidFill>
          <a:latin typeface="Arial"/>
          <a:ea typeface="ＭＳ Ｐゴシック" charset="-128"/>
          <a:cs typeface="Arial"/>
        </a:defRPr>
      </a:lvl2pPr>
      <a:lvl3pPr marL="684000" indent="-179388" algn="l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4"/>
        </a:buClr>
        <a:buSzPct val="120000"/>
        <a:buFont typeface="Arial" charset="0"/>
        <a:buChar char="•"/>
        <a:defRPr sz="1600" kern="1200">
          <a:solidFill>
            <a:schemeClr val="accent3"/>
          </a:solidFill>
          <a:latin typeface="Arial"/>
          <a:ea typeface="ＭＳ Ｐゴシック" charset="-128"/>
          <a:cs typeface="Arial"/>
        </a:defRPr>
      </a:lvl3pPr>
      <a:lvl4pPr marL="864000" indent="-179388" algn="l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4"/>
        </a:buClr>
        <a:buSzPct val="120000"/>
        <a:buFont typeface="Lucida Grande"/>
        <a:buChar char="–"/>
        <a:defRPr sz="1400" kern="1200">
          <a:solidFill>
            <a:schemeClr val="accent3"/>
          </a:solidFill>
          <a:latin typeface="Arial"/>
          <a:ea typeface="ＭＳ Ｐゴシック" charset="-128"/>
          <a:cs typeface="Arial"/>
        </a:defRPr>
      </a:lvl4pPr>
      <a:lvl5pPr marL="1044000" indent="-179388" algn="l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4"/>
        </a:buClr>
        <a:buSzPct val="120000"/>
        <a:buFont typeface="Arial" charset="0"/>
        <a:buChar char="•"/>
        <a:defRPr sz="1400" kern="1200">
          <a:solidFill>
            <a:schemeClr val="accent3"/>
          </a:solidFill>
          <a:latin typeface="Arial"/>
          <a:ea typeface="ＭＳ Ｐゴシック" charset="-128"/>
          <a:cs typeface="Arial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0000" y="2266491"/>
            <a:ext cx="8100000" cy="1769065"/>
          </a:xfrm>
        </p:spPr>
        <p:txBody>
          <a:bodyPr/>
          <a:lstStyle/>
          <a:p>
            <a:r>
              <a:rPr lang="en-GB" dirty="0">
                <a:solidFill>
                  <a:srgbClr val="4CBBEB"/>
                </a:solidFill>
              </a:rPr>
              <a:t>WP4 ‒ Supervised Federated ML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40000" y="4205653"/>
            <a:ext cx="8100000" cy="1792005"/>
          </a:xfrm>
        </p:spPr>
        <p:txBody>
          <a:bodyPr/>
          <a:lstStyle/>
          <a:p>
            <a:r>
              <a:rPr lang="en-US" b="1" dirty="0"/>
              <a:t>Bernd Malle</a:t>
            </a:r>
            <a:br>
              <a:rPr lang="de-DE" b="1" dirty="0"/>
            </a:br>
            <a:r>
              <a:rPr lang="de-DE" dirty="0"/>
              <a:t>Medical University Graz</a:t>
            </a:r>
          </a:p>
          <a:p>
            <a:pPr lvl="0">
              <a:buClr>
                <a:srgbClr val="1DBDE5"/>
              </a:buClr>
            </a:pPr>
            <a:br>
              <a:rPr lang="de-DE" dirty="0"/>
            </a:br>
            <a:r>
              <a:rPr lang="en-US" b="1" dirty="0"/>
              <a:t>4</a:t>
            </a:r>
            <a:r>
              <a:rPr lang="en-US" b="1" baseline="30000" dirty="0"/>
              <a:t>th</a:t>
            </a:r>
            <a:r>
              <a:rPr lang="en-US" b="1" dirty="0"/>
              <a:t> FC Consortium meeting</a:t>
            </a:r>
            <a:br>
              <a:rPr lang="en-US" b="1" dirty="0">
                <a:solidFill>
                  <a:srgbClr val="113283"/>
                </a:solidFill>
              </a:rPr>
            </a:br>
            <a:r>
              <a:rPr lang="en-US" dirty="0">
                <a:solidFill>
                  <a:srgbClr val="113283"/>
                </a:solidFill>
              </a:rPr>
              <a:t>09/01/2020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This project has received funding from the European Union’s Horizon 2020 research and innovation programme under grant agreement No 826078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 bwMode="auto">
          <a:xfrm>
            <a:off x="540000" y="1232073"/>
            <a:ext cx="8100000" cy="176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  <a:defRPr sz="3000" b="1" kern="1200" cap="none" baseline="0">
                <a:ln>
                  <a:noFill/>
                </a:ln>
                <a:solidFill>
                  <a:schemeClr val="accent3"/>
                </a:solidFill>
                <a:latin typeface="Arial"/>
                <a:ea typeface="ＭＳ Ｐゴシック" charset="-128"/>
                <a:cs typeface="Arial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  <a:ea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  <a:ea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  <a:ea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  <a:ea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44696"/>
                </a:solidFill>
                <a:latin typeface="Arial" charset="0"/>
                <a:ea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44696"/>
                </a:solidFill>
                <a:latin typeface="Arial" charset="0"/>
                <a:ea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44696"/>
                </a:solidFill>
                <a:latin typeface="Arial" charset="0"/>
                <a:ea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44696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/>
            <a:r>
              <a:rPr lang="en-GB" dirty="0"/>
              <a:t>FeatureCloud:</a:t>
            </a:r>
            <a:br>
              <a:rPr lang="en-GB" b="0" dirty="0"/>
            </a:br>
            <a:r>
              <a:rPr lang="en-GB" sz="2800" b="0" dirty="0"/>
              <a:t>Providing the worldwide first technological solution to ensure full patient data control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85684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WP4 – Status: Progress to date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81426" y="1620000"/>
            <a:ext cx="8101255" cy="803160"/>
          </a:xfrm>
        </p:spPr>
        <p:txBody>
          <a:bodyPr/>
          <a:lstStyle/>
          <a:p>
            <a:pPr marL="0" lvl="0" indent="0">
              <a:buNone/>
            </a:pPr>
            <a:r>
              <a:rPr lang="en-GB" b="1" dirty="0"/>
              <a:t>Please list your progress on milestones and deliverables of your WP here in this overview table: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This project has received funding from the European Union’s Horizon 2020 research and innovation programme under grant agreement No 826078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398799"/>
              </p:ext>
            </p:extLst>
          </p:nvPr>
        </p:nvGraphicFramePr>
        <p:xfrm>
          <a:off x="481426" y="2361850"/>
          <a:ext cx="802249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9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393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</a:t>
                      </a:r>
                    </a:p>
                  </a:txBody>
                  <a:tcPr>
                    <a:solidFill>
                      <a:srgbClr val="1132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 </a:t>
                      </a:r>
                      <a:endParaRPr lang="en-GB" dirty="0"/>
                    </a:p>
                  </a:txBody>
                  <a:tcPr>
                    <a:solidFill>
                      <a:srgbClr val="1132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</a:t>
                      </a:r>
                      <a:endParaRPr lang="en-GB" dirty="0"/>
                    </a:p>
                  </a:txBody>
                  <a:tcPr>
                    <a:solidFill>
                      <a:srgbClr val="1132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GB" dirty="0"/>
                    </a:p>
                  </a:txBody>
                  <a:tcPr>
                    <a:solidFill>
                      <a:srgbClr val="1132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endParaRPr lang="en-GB" dirty="0"/>
                    </a:p>
                  </a:txBody>
                  <a:tcPr>
                    <a:solidFill>
                      <a:srgbClr val="1132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393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 4.1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“</a:t>
                      </a:r>
                      <a:r>
                        <a:rPr kumimoji="0"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Survey on graph parallelism</a:t>
                      </a:r>
                      <a:r>
                        <a:rPr lang="en-GB" dirty="0"/>
                        <a:t>”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12/31/2019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393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 4.2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“Survey on graph types”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12/31/2019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7133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 4.4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“Experimental results for shape and composition of connection surfaces”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12/31/2020</a:t>
                      </a:r>
                    </a:p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393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 25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“Insight into graph partitions”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12/31/2020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393"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Grafik 5" descr="Bildergebnis für ampel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75" r="68010" b="22613"/>
          <a:stretch/>
        </p:blipFill>
        <p:spPr bwMode="auto">
          <a:xfrm>
            <a:off x="7594982" y="5432191"/>
            <a:ext cx="240030" cy="2343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2.jpg" descr="Bildergebnis für ampel"/>
          <p:cNvPicPr/>
          <p:nvPr/>
        </p:nvPicPr>
        <p:blipFill>
          <a:blip r:embed="rId3"/>
          <a:srcRect l="68262" t="14572" b="20604"/>
          <a:stretch>
            <a:fillRect/>
          </a:stretch>
        </p:blipFill>
        <p:spPr>
          <a:xfrm>
            <a:off x="8231949" y="5423672"/>
            <a:ext cx="227330" cy="242834"/>
          </a:xfrm>
          <a:prstGeom prst="rect">
            <a:avLst/>
          </a:prstGeom>
          <a:ln/>
        </p:spPr>
      </p:pic>
      <p:pic>
        <p:nvPicPr>
          <p:cNvPr id="8" name="image3.jpg" descr="Bildergebnis für ampel"/>
          <p:cNvPicPr/>
          <p:nvPr/>
        </p:nvPicPr>
        <p:blipFill>
          <a:blip r:embed="rId4"/>
          <a:srcRect l="33501" t="15075" r="34257" b="19095"/>
          <a:stretch>
            <a:fillRect/>
          </a:stretch>
        </p:blipFill>
        <p:spPr>
          <a:xfrm>
            <a:off x="7911243" y="5431752"/>
            <a:ext cx="244475" cy="234754"/>
          </a:xfrm>
          <a:prstGeom prst="rect">
            <a:avLst/>
          </a:prstGeom>
          <a:ln/>
        </p:spPr>
      </p:pic>
      <p:pic>
        <p:nvPicPr>
          <p:cNvPr id="10" name="image2.jpg" descr="Bildergebnis für ampel">
            <a:extLst>
              <a:ext uri="{FF2B5EF4-FFF2-40B4-BE49-F238E27FC236}">
                <a16:creationId xmlns:a16="http://schemas.microsoft.com/office/drawing/2014/main" id="{861DF4AF-B600-44DB-8E52-FFC98499E8D6}"/>
              </a:ext>
            </a:extLst>
          </p:cNvPr>
          <p:cNvPicPr/>
          <p:nvPr/>
        </p:nvPicPr>
        <p:blipFill>
          <a:blip r:embed="rId3"/>
          <a:srcRect l="68262" t="14572" b="20604"/>
          <a:stretch>
            <a:fillRect/>
          </a:stretch>
        </p:blipFill>
        <p:spPr>
          <a:xfrm>
            <a:off x="7806151" y="2776571"/>
            <a:ext cx="227330" cy="242834"/>
          </a:xfrm>
          <a:prstGeom prst="rect">
            <a:avLst/>
          </a:prstGeom>
          <a:ln/>
        </p:spPr>
      </p:pic>
      <p:pic>
        <p:nvPicPr>
          <p:cNvPr id="12" name="image2.jpg" descr="Bildergebnis für ampel">
            <a:extLst>
              <a:ext uri="{FF2B5EF4-FFF2-40B4-BE49-F238E27FC236}">
                <a16:creationId xmlns:a16="http://schemas.microsoft.com/office/drawing/2014/main" id="{A0BCC961-7BCB-44DD-B869-6F84DE498DF3}"/>
              </a:ext>
            </a:extLst>
          </p:cNvPr>
          <p:cNvPicPr/>
          <p:nvPr/>
        </p:nvPicPr>
        <p:blipFill>
          <a:blip r:embed="rId3"/>
          <a:srcRect l="68262" t="14572" b="20604"/>
          <a:stretch>
            <a:fillRect/>
          </a:stretch>
        </p:blipFill>
        <p:spPr>
          <a:xfrm>
            <a:off x="7806151" y="3168548"/>
            <a:ext cx="227330" cy="242834"/>
          </a:xfrm>
          <a:prstGeom prst="rect">
            <a:avLst/>
          </a:prstGeom>
          <a:ln/>
        </p:spPr>
      </p:pic>
      <p:pic>
        <p:nvPicPr>
          <p:cNvPr id="14" name="image3.jpg" descr="Bildergebnis für ampel">
            <a:extLst>
              <a:ext uri="{FF2B5EF4-FFF2-40B4-BE49-F238E27FC236}">
                <a16:creationId xmlns:a16="http://schemas.microsoft.com/office/drawing/2014/main" id="{315683A5-5B36-4E72-A188-2461F0FD331C}"/>
              </a:ext>
            </a:extLst>
          </p:cNvPr>
          <p:cNvPicPr/>
          <p:nvPr/>
        </p:nvPicPr>
        <p:blipFill>
          <a:blip r:embed="rId4"/>
          <a:srcRect l="33501" t="15075" r="34257" b="19095"/>
          <a:stretch>
            <a:fillRect/>
          </a:stretch>
        </p:blipFill>
        <p:spPr>
          <a:xfrm>
            <a:off x="7806151" y="3788347"/>
            <a:ext cx="244475" cy="234754"/>
          </a:xfrm>
          <a:prstGeom prst="rect">
            <a:avLst/>
          </a:prstGeom>
          <a:ln/>
        </p:spPr>
      </p:pic>
      <p:pic>
        <p:nvPicPr>
          <p:cNvPr id="16" name="image3.jpg" descr="Bildergebnis für ampel">
            <a:extLst>
              <a:ext uri="{FF2B5EF4-FFF2-40B4-BE49-F238E27FC236}">
                <a16:creationId xmlns:a16="http://schemas.microsoft.com/office/drawing/2014/main" id="{E96BC56E-1A2B-4764-A45E-25D113055247}"/>
              </a:ext>
            </a:extLst>
          </p:cNvPr>
          <p:cNvPicPr/>
          <p:nvPr/>
        </p:nvPicPr>
        <p:blipFill>
          <a:blip r:embed="rId4"/>
          <a:srcRect l="33501" t="15075" r="34257" b="19095"/>
          <a:stretch>
            <a:fillRect/>
          </a:stretch>
        </p:blipFill>
        <p:spPr>
          <a:xfrm>
            <a:off x="7806151" y="4441780"/>
            <a:ext cx="244475" cy="23475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2439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WP4 – Status: Progress to date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81426" y="1173600"/>
            <a:ext cx="8101255" cy="46584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</a:t>
            </a:r>
            <a:r>
              <a:rPr lang="en-GB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original thought was to tackle graphs in a traditional way</a:t>
            </a:r>
          </a:p>
          <a:p>
            <a:pPr lvl="1"/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assume a global (connected) graph</a:t>
            </a:r>
          </a:p>
          <a:p>
            <a:pPr lvl="1"/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distribute it optimally or not via partitioning (KL, MCMF, RW, …)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his idea came from an experimental mindset, where we assumed having a certain dataset which we could compute globally </a:t>
            </a:r>
          </a:p>
          <a:p>
            <a:pPr lvl="1"/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then split the data &amp; compare with distributed results</a:t>
            </a:r>
            <a:endParaRPr lang="en-GB" sz="8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eality however will actually determine datasets and their locality (distribution for us. Also, graph types will never be ”text-book pure”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Also, in modern network representation learning approaches (RW-based  / GCNs) strict graph classes are rarely (never) mentioned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 experiments: graph (sim) recommenders / w|d2v|ft embeddings</a:t>
            </a:r>
            <a:endParaRPr lang="en-GB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 The formulation of our original work packages and tasks changed rather significantly towards GRL &amp; node / graph embeddings…</a:t>
            </a:r>
            <a:endParaRPr lang="en-GB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This project has received funding from the European Union’s Horizon 2020 research and innovation programme under grant agreement No 826078</a:t>
            </a:r>
          </a:p>
        </p:txBody>
      </p:sp>
    </p:spTree>
    <p:extLst>
      <p:ext uri="{BB962C8B-B14F-4D97-AF65-F5344CB8AC3E}">
        <p14:creationId xmlns:p14="http://schemas.microsoft.com/office/powerpoint/2010/main" val="181637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WP4 – What have we learned?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17600" y="1137600"/>
            <a:ext cx="8244974" cy="48024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GB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annot use spectral graph theory (e.g. feeding an Adjacency or Laplace matrix into a CNN)</a:t>
            </a:r>
          </a:p>
          <a:p>
            <a:pPr lvl="1"/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 would assume we know all nodes in beforehand</a:t>
            </a:r>
          </a:p>
          <a:p>
            <a:pPr lvl="1"/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 change in the graph would trigger a complete re-computation</a:t>
            </a:r>
          </a:p>
          <a:p>
            <a:pPr lvl="1"/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also unrealistic on distributed graphs, or if parts of the data are sensitive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GB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annot use transductive methods (which propagate labels based on some proximity assumption)</a:t>
            </a:r>
          </a:p>
          <a:p>
            <a:pPr lvl="1"/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 a random walk (like deepwalk), it depends whether the local graphs are sizeable enough for expressive vectors. 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herefore, neighbourhood-aggregation is much more promising</a:t>
            </a:r>
          </a:p>
          <a:p>
            <a:pPr lvl="1"/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 be sampled for each node =&gt; built-in parallelization</a:t>
            </a:r>
          </a:p>
          <a:p>
            <a:pPr lvl="1"/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don't need to compute the whole graph at once</a:t>
            </a:r>
          </a:p>
          <a:p>
            <a:pPr lvl="1"/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 learn weight matrices forming an inductive model, so we can classify previously unseen nodes later on</a:t>
            </a:r>
          </a:p>
          <a:p>
            <a:pPr marL="0" lvl="0" indent="0">
              <a:buNone/>
            </a:pP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This project has received funding from the European Union’s Horizon 2020 research and innovation programme under grant agreement No 826078</a:t>
            </a:r>
          </a:p>
        </p:txBody>
      </p:sp>
    </p:spTree>
    <p:extLst>
      <p:ext uri="{BB962C8B-B14F-4D97-AF65-F5344CB8AC3E}">
        <p14:creationId xmlns:p14="http://schemas.microsoft.com/office/powerpoint/2010/main" val="175591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229C-504A-47A8-858D-7863253A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212" y="632154"/>
            <a:ext cx="6905988" cy="904226"/>
          </a:xfrm>
        </p:spPr>
        <p:txBody>
          <a:bodyPr/>
          <a:lstStyle/>
          <a:p>
            <a:r>
              <a:rPr lang="en-US" dirty="0"/>
              <a:t>WP4 – Schematic overview of </a:t>
            </a:r>
            <a:r>
              <a:rPr lang="en-US" dirty="0" err="1"/>
              <a:t>neighbourhood</a:t>
            </a:r>
            <a:r>
              <a:rPr lang="en-US" dirty="0"/>
              <a:t> aggregation (GraphSAGE)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E5686-D4C1-405B-AEF0-69AB46AA2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This project hast received funding from the European Union’s Horizon 2020 research and innovation programme under grant agreement No </a:t>
            </a:r>
            <a:r>
              <a:rPr lang="is-IS"/>
              <a:t>826078</a:t>
            </a:r>
            <a:endParaRPr lang="de-DE" dirty="0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CA6F85DA-12F9-4614-B442-FDE946EE9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495" y="1111609"/>
            <a:ext cx="3743456" cy="15258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5B7192-DAAE-44C2-844E-CAAEE3B64B04}"/>
              </a:ext>
            </a:extLst>
          </p:cNvPr>
          <p:cNvSpPr txBox="1"/>
          <p:nvPr/>
        </p:nvSpPr>
        <p:spPr>
          <a:xfrm>
            <a:off x="285341" y="2134335"/>
            <a:ext cx="43102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Rex Ying, Ruining He, Kaifeng Chen, Pong </a:t>
            </a:r>
            <a:r>
              <a:rPr lang="en-GB" sz="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Eksombatchai</a:t>
            </a:r>
            <a:r>
              <a:rPr lang="en-GB" sz="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William L. Hamilton, and Jure Leskovec. Graph convolutional neural networks for web-scale recommender systems. Proceedings of the ACM SIGKDD International Conference on Knowledge Discovery and Data Mining, pages 974–983, 2018. </a:t>
            </a:r>
            <a:r>
              <a:rPr lang="en-GB" sz="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doi</a:t>
            </a:r>
            <a:r>
              <a:rPr lang="en-GB" sz="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10.1145/3219819.3219890.</a:t>
            </a:r>
            <a:endParaRPr lang="en-US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C6D309-F871-4448-85A4-A272AD66C9E9}"/>
              </a:ext>
            </a:extLst>
          </p:cNvPr>
          <p:cNvSpPr txBox="1"/>
          <p:nvPr/>
        </p:nvSpPr>
        <p:spPr>
          <a:xfrm>
            <a:off x="5428800" y="2637497"/>
            <a:ext cx="361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/>
              <a:t>W. L. Hamilton, R. Ying, J. Leskovec, Inductive representation learning on large graphs, Advances in Neural Information Processing Systems 2017- </a:t>
            </a:r>
            <a:r>
              <a:rPr lang="en-GB" sz="800" dirty="0" err="1"/>
              <a:t>Decem</a:t>
            </a:r>
            <a:r>
              <a:rPr lang="en-GB" sz="800" dirty="0"/>
              <a:t> (Nips) (2017) 1025–1035. arXiv:1706.02216.</a:t>
            </a:r>
            <a:endParaRPr lang="en-US" sz="800" dirty="0"/>
          </a:p>
        </p:txBody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759F968F-DB29-43C8-9E0F-2307CECD4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41" y="2727386"/>
            <a:ext cx="5077526" cy="32121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7C6B84-8399-495E-809F-DFEDACEBD2E9}"/>
              </a:ext>
            </a:extLst>
          </p:cNvPr>
          <p:cNvSpPr txBox="1"/>
          <p:nvPr/>
        </p:nvSpPr>
        <p:spPr>
          <a:xfrm>
            <a:off x="481426" y="1558797"/>
            <a:ext cx="3680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Supervised – or – unsupervised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4B0901-85C0-4301-8637-E9DACCBABF47}"/>
              </a:ext>
            </a:extLst>
          </p:cNvPr>
          <p:cNvSpPr txBox="1"/>
          <p:nvPr/>
        </p:nvSpPr>
        <p:spPr>
          <a:xfrm>
            <a:off x="5313771" y="3303452"/>
            <a:ext cx="36803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Sample a </a:t>
            </a:r>
            <a:r>
              <a:rPr lang="en-US" sz="1800" dirty="0" err="1"/>
              <a:t>neighbourhood</a:t>
            </a:r>
            <a:r>
              <a:rPr lang="en-US" sz="1800" dirty="0"/>
              <a:t> for each node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The sampling strategy can be flexible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Learn aggregation weight matrices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Aggregators can be simple (mean) or more complex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LSTMs performed really well, but we don’t know why</a:t>
            </a:r>
          </a:p>
        </p:txBody>
      </p:sp>
    </p:spTree>
    <p:extLst>
      <p:ext uri="{BB962C8B-B14F-4D97-AF65-F5344CB8AC3E}">
        <p14:creationId xmlns:p14="http://schemas.microsoft.com/office/powerpoint/2010/main" val="2717394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WP4 – Next important steps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81427" y="1108800"/>
            <a:ext cx="7748173" cy="4824000"/>
          </a:xfrm>
        </p:spPr>
        <p:txBody>
          <a:bodyPr/>
          <a:lstStyle/>
          <a:p>
            <a:r>
              <a:rPr lang="en-GB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Medical University Graz has a dataset of 1.3 million patients with diagnosis spanning multiple organs</a:t>
            </a:r>
          </a:p>
          <a:p>
            <a:pPr lvl="1"/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 data-set is </a:t>
            </a:r>
            <a:r>
              <a:rPr lang="en-GB" sz="1600" b="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generated (also </a:t>
            </a:r>
            <a:r>
              <a:rPr lang="en-GB" sz="1600" b="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doctor</a:t>
            </a:r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generated = wordings…)</a:t>
            </a:r>
          </a:p>
          <a:p>
            <a:pPr lvl="1"/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 decision tree has been constructed </a:t>
            </a:r>
            <a:r>
              <a:rPr lang="en-GB" sz="1600" b="1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manually </a:t>
            </a:r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(= ground truth / ~120 rules)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nteresting questions include</a:t>
            </a:r>
          </a:p>
          <a:p>
            <a:pPr lvl="1"/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ow to learn embeddings / node representations directly on that corpus?</a:t>
            </a:r>
          </a:p>
          <a:p>
            <a:pPr lvl="1"/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 do the embeddings / reps change if we learn on a graph initialized according to human bias (edges between patients in same age cohorts etc...)</a:t>
            </a:r>
          </a:p>
          <a:p>
            <a:pPr lvl="1"/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atching nodes representing same diagnoses that are expressed in different wording? (“Fusion”)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GB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uilding a controlled (graph) "vocabulary" for interesting regions in images (cell clusters) and their relations</a:t>
            </a:r>
          </a:p>
          <a:p>
            <a:pPr lvl="1"/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e.g. shape descriptions of lymph nodes.. (this is going to be a Masters thesis)</a:t>
            </a:r>
          </a:p>
          <a:p>
            <a:pPr lvl="1"/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 could later use this to extract graphs out of images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This project has received funding from the European Union’s Horizon 2020 research and innovation programme under grant agreement No 826078</a:t>
            </a:r>
          </a:p>
        </p:txBody>
      </p:sp>
    </p:spTree>
    <p:extLst>
      <p:ext uri="{BB962C8B-B14F-4D97-AF65-F5344CB8AC3E}">
        <p14:creationId xmlns:p14="http://schemas.microsoft.com/office/powerpoint/2010/main" val="363803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188A-85DA-4491-BE8A-FA318A54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WP4 – Next important steps – Grand vision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2B3FD9C9-6328-46F0-8E69-CF0E6FC1184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81426" y="1914717"/>
            <a:ext cx="5911509" cy="399513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AEEFD-BD30-46A4-82CE-030BC9784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This project hast received funding from the European Union’s Horizon 2020 research and innovation programme under grant agreement No </a:t>
            </a:r>
            <a:r>
              <a:rPr lang="is-IS"/>
              <a:t>826078</a:t>
            </a: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D4426-8E69-47D9-9FE8-B047750E369A}"/>
              </a:ext>
            </a:extLst>
          </p:cNvPr>
          <p:cNvSpPr txBox="1"/>
          <p:nvPr/>
        </p:nvSpPr>
        <p:spPr>
          <a:xfrm>
            <a:off x="391228" y="1121060"/>
            <a:ext cx="83615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VISION: it would make sense to bring features from different modalities (images, text, DB, timeseries, *omics..) into one embedding space, so we can…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E6701-AF8E-4165-B768-A9B25F7F334D}"/>
              </a:ext>
            </a:extLst>
          </p:cNvPr>
          <p:cNvSpPr txBox="1"/>
          <p:nvPr/>
        </p:nvSpPr>
        <p:spPr>
          <a:xfrm>
            <a:off x="6392935" y="1953207"/>
            <a:ext cx="244555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 algorithms to classify/predict on such enriched DBs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make explanations more contextual for the medical experts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produce human-understandable counterfactuals (e.g. </a:t>
            </a:r>
            <a:r>
              <a:rPr lang="en-GB" sz="16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"if blood pressure was higher, this cell-cluster would mean something different"</a:t>
            </a:r>
            <a:r>
              <a:rPr lang="en-GB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281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1426" y="382975"/>
            <a:ext cx="6905988" cy="904226"/>
          </a:xfrm>
        </p:spPr>
        <p:txBody>
          <a:bodyPr/>
          <a:lstStyle/>
          <a:p>
            <a:r>
              <a:rPr lang="en-GB" dirty="0"/>
              <a:t>WP4 – Critical issues &amp; items for discussion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81427" y="1337847"/>
            <a:ext cx="7697774" cy="4685065"/>
          </a:xfrm>
        </p:spPr>
        <p:txBody>
          <a:bodyPr/>
          <a:lstStyle/>
          <a:p>
            <a:pPr marL="0" lvl="0" indent="0">
              <a:buNone/>
            </a:pPr>
            <a:endParaRPr lang="en-GB" dirty="0"/>
          </a:p>
          <a:p>
            <a:r>
              <a:rPr lang="en-GB" dirty="0"/>
              <a:t>Feasibility of multi-modal graph / </a:t>
            </a:r>
          </a:p>
          <a:p>
            <a:pPr marL="0" indent="0">
              <a:buNone/>
            </a:pPr>
            <a:r>
              <a:rPr lang="en-GB" dirty="0"/>
              <a:t>	embeddings construction</a:t>
            </a:r>
          </a:p>
          <a:p>
            <a:pPr lvl="1"/>
            <a:r>
              <a:rPr lang="en-GB" sz="1600" dirty="0"/>
              <a:t>Graph cell extraction from images already works, but as far as we know they don’t include other modalities</a:t>
            </a:r>
          </a:p>
          <a:p>
            <a:pPr lvl="1"/>
            <a:r>
              <a:rPr lang="en-GB" sz="1600" dirty="0"/>
              <a:t>How to align embeddings across different modalities</a:t>
            </a:r>
          </a:p>
          <a:p>
            <a:pPr lvl="1"/>
            <a:endParaRPr lang="en-GB" sz="800" dirty="0"/>
          </a:p>
          <a:p>
            <a:r>
              <a:rPr lang="en-GB" dirty="0"/>
              <a:t>How to sample neighborhoods across the network? -&gt; DON’T ??</a:t>
            </a:r>
          </a:p>
          <a:p>
            <a:pPr lvl="1"/>
            <a:r>
              <a:rPr lang="en-GB" sz="1600" dirty="0"/>
              <a:t>can we replace raw data with anonymized feature vectors?</a:t>
            </a:r>
          </a:p>
          <a:p>
            <a:pPr lvl="1"/>
            <a:r>
              <a:rPr lang="en-GB" sz="1600" dirty="0"/>
              <a:t>or just use aggregated vectors from other subgraphs (nodes represent whole subgraphs)</a:t>
            </a:r>
          </a:p>
          <a:p>
            <a:pPr lvl="1"/>
            <a:r>
              <a:rPr lang="en-GB" sz="1600" dirty="0"/>
              <a:t>How to learn a collaboration graph? (task / objective function similarity measure)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This project has received funding from the European Union’s Horizon 2020 research and innovation programme under grant agreement No 826078</a:t>
            </a:r>
          </a:p>
        </p:txBody>
      </p:sp>
      <p:pic>
        <p:nvPicPr>
          <p:cNvPr id="5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21A8CA32-D042-4187-B06D-77CE2A58F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0" y="901785"/>
            <a:ext cx="3495938" cy="1493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32F3E2-CBDE-4ECC-9181-12F6700E16A1}"/>
              </a:ext>
            </a:extLst>
          </p:cNvPr>
          <p:cNvSpPr txBox="1"/>
          <p:nvPr/>
        </p:nvSpPr>
        <p:spPr>
          <a:xfrm>
            <a:off x="1828631" y="5759955"/>
            <a:ext cx="47746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/>
              <a:t>Tian Li, </a:t>
            </a:r>
            <a:r>
              <a:rPr lang="en-GB" sz="800" dirty="0" err="1"/>
              <a:t>Anit</a:t>
            </a:r>
            <a:r>
              <a:rPr lang="en-GB" sz="800" dirty="0"/>
              <a:t> Kumar </a:t>
            </a:r>
            <a:r>
              <a:rPr lang="en-GB" sz="800" dirty="0" err="1"/>
              <a:t>Sahu</a:t>
            </a:r>
            <a:r>
              <a:rPr lang="en-GB" sz="800" dirty="0"/>
              <a:t>, </a:t>
            </a:r>
            <a:r>
              <a:rPr lang="en-GB" sz="800" dirty="0" err="1"/>
              <a:t>Ameet</a:t>
            </a:r>
            <a:r>
              <a:rPr lang="en-GB" sz="800" dirty="0"/>
              <a:t> Talwalkar, and Virginia Smith. Federated Learning: Challenges, Methods, and Future Directions. pages 1–21, 2019. URL http://arxiv.org/abs/1908.07873.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49220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This project has received funding from the European Union’s Horizon 2020 research and innovation programme under grant agreement No 826078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 rot="956087">
            <a:off x="2468148" y="2548992"/>
            <a:ext cx="4032250" cy="923330"/>
          </a:xfrm>
          <a:prstGeom prst="rect">
            <a:avLst/>
          </a:prstGeom>
          <a:solidFill>
            <a:srgbClr val="C8D200"/>
          </a:solidFill>
          <a:ln w="28575">
            <a:solidFill>
              <a:srgbClr val="153A8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 b="1" dirty="0"/>
              <a:t>Please mind the time for your presentation - see agenda. </a:t>
            </a:r>
          </a:p>
          <a:p>
            <a:pPr algn="ctr"/>
            <a:r>
              <a:rPr lang="en-US" sz="1800" b="1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062425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0181114_FeatureCloud_PowerPoint-Master">
  <a:themeElements>
    <a:clrScheme name="FeatureCloud">
      <a:dk1>
        <a:srgbClr val="1B2867"/>
      </a:dk1>
      <a:lt1>
        <a:srgbClr val="FFFFFF"/>
      </a:lt1>
      <a:dk2>
        <a:srgbClr val="1EBEE6"/>
      </a:dk2>
      <a:lt2>
        <a:srgbClr val="FFFFFF"/>
      </a:lt2>
      <a:accent1>
        <a:srgbClr val="1DBDE5"/>
      </a:accent1>
      <a:accent2>
        <a:srgbClr val="C8D200"/>
      </a:accent2>
      <a:accent3>
        <a:srgbClr val="004595"/>
      </a:accent3>
      <a:accent4>
        <a:srgbClr val="1DBDE5"/>
      </a:accent4>
      <a:accent5>
        <a:srgbClr val="C8D200"/>
      </a:accent5>
      <a:accent6>
        <a:srgbClr val="FF2828"/>
      </a:accent6>
      <a:hlink>
        <a:srgbClr val="004595"/>
      </a:hlink>
      <a:folHlink>
        <a:srgbClr val="1DBDE5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7" id="{35B16824-12A2-694D-959F-4526D9CB5C2E}" vid="{DBCCCAD0-AB2D-D443-B11C-C31FDB9E3AC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20181114_FeatureCloud_PowerPoint-Master</Template>
  <TotalTime>192</TotalTime>
  <Words>1109</Words>
  <Application>Microsoft Office PowerPoint</Application>
  <PresentationFormat>On-screen Show (4:3)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Lucida Grande</vt:lpstr>
      <vt:lpstr>Tw Cen MT</vt:lpstr>
      <vt:lpstr>Wingdings</vt:lpstr>
      <vt:lpstr>20181114_FeatureCloud_PowerPoint-Master</vt:lpstr>
      <vt:lpstr>WP4 ‒ Supervised Federated ML</vt:lpstr>
      <vt:lpstr>WP4 – Status: Progress to date</vt:lpstr>
      <vt:lpstr>WP4 – Status: Progress to date</vt:lpstr>
      <vt:lpstr>WP4 – What have we learned? </vt:lpstr>
      <vt:lpstr>WP4 – Schematic overview of neighbourhood aggregation (GraphSAGE)</vt:lpstr>
      <vt:lpstr>WP4 – Next important steps </vt:lpstr>
      <vt:lpstr>WP4 – Next important steps – Grand vision</vt:lpstr>
      <vt:lpstr>WP4 – Critical issues &amp; items for discussion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 XX ‒ TITLE</dc:title>
  <dc:creator>Nina Donner</dc:creator>
  <cp:lastModifiedBy>Bernd Malle</cp:lastModifiedBy>
  <cp:revision>56</cp:revision>
  <cp:lastPrinted>2016-02-04T13:50:37Z</cp:lastPrinted>
  <dcterms:created xsi:type="dcterms:W3CDTF">2020-06-29T08:36:46Z</dcterms:created>
  <dcterms:modified xsi:type="dcterms:W3CDTF">2020-09-01T13:00:56Z</dcterms:modified>
</cp:coreProperties>
</file>