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90" r:id="rId2"/>
    <p:sldId id="289" r:id="rId3"/>
    <p:sldId id="304" r:id="rId4"/>
    <p:sldId id="300" r:id="rId5"/>
    <p:sldId id="305" r:id="rId6"/>
    <p:sldId id="292" r:id="rId7"/>
    <p:sldId id="306" r:id="rId8"/>
    <p:sldId id="307" r:id="rId9"/>
    <p:sldId id="308" r:id="rId10"/>
    <p:sldId id="309" r:id="rId11"/>
    <p:sldId id="310" r:id="rId12"/>
    <p:sldId id="261" r:id="rId13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7446" autoAdjust="0"/>
  </p:normalViewPr>
  <p:slideViewPr>
    <p:cSldViewPr snapToGrid="0">
      <p:cViewPr varScale="1">
        <p:scale>
          <a:sx n="112" d="100"/>
          <a:sy n="112" d="100"/>
        </p:scale>
        <p:origin x="196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97413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4193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9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get better picture</a:t>
            </a:r>
          </a:p>
        </p:txBody>
      </p:sp>
    </p:spTree>
    <p:extLst>
      <p:ext uri="{BB962C8B-B14F-4D97-AF65-F5344CB8AC3E}">
        <p14:creationId xmlns:p14="http://schemas.microsoft.com/office/powerpoint/2010/main" val="336195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get better picture</a:t>
            </a:r>
          </a:p>
        </p:txBody>
      </p:sp>
    </p:spTree>
    <p:extLst>
      <p:ext uri="{BB962C8B-B14F-4D97-AF65-F5344CB8AC3E}">
        <p14:creationId xmlns:p14="http://schemas.microsoft.com/office/powerpoint/2010/main" val="98940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@Bernd: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6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  <p:extLst>
      <p:ext uri="{BB962C8B-B14F-4D97-AF65-F5344CB8AC3E}">
        <p14:creationId xmlns:p14="http://schemas.microsoft.com/office/powerpoint/2010/main" val="45297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&lt;#&gt;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Fünfte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209692" y="6553126"/>
            <a:ext cx="173501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Graz, 2016-12-19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21" y="-82905"/>
            <a:ext cx="1311354" cy="601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48" y="-23449"/>
            <a:ext cx="973915" cy="4869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transition spd="med"/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malle@hci-kdd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mailto:b.gansinger@hci-kdd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96820"/>
            <a:ext cx="9144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2400" b="1" dirty="0" err="1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Miniconf</a:t>
            </a:r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, 2016-12-19</a:t>
            </a:r>
          </a:p>
          <a:p>
            <a:pPr algn="ctr"/>
            <a:endParaRPr lang="en-US" sz="2400" b="1" dirty="0">
              <a:solidFill>
                <a:schemeClr val="tx2"/>
              </a:solidFill>
            </a:endParaRPr>
          </a:p>
          <a:p>
            <a:pPr lvl="0" algn="ctr"/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Graph Recommenders</a:t>
            </a:r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32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(in the Browser)</a:t>
            </a:r>
            <a:endParaRPr lang="en-US" sz="32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Bernd Malle, PhD Student</a:t>
            </a:r>
          </a:p>
          <a:p>
            <a:pPr lvl="0" algn="ctr"/>
            <a:r>
              <a:rPr lang="en-US" sz="2400" b="1" dirty="0" err="1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Benedikt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Gansinger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, BSc </a:t>
            </a:r>
            <a:r>
              <a:rPr lang="en-US"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</a:p>
          <a:p>
            <a:pPr lvl="0" algn="ctr"/>
            <a:endParaRPr lang="en-US" sz="2400" b="1" dirty="0">
              <a:solidFill>
                <a:srgbClr val="1F497D"/>
              </a:solidFill>
              <a:latin typeface="Calibri"/>
              <a:cs typeface="Calibri"/>
              <a:sym typeface="Calibri"/>
            </a:endParaRPr>
          </a:p>
          <a:p>
            <a:pPr lvl="0" algn="ctr"/>
            <a:endParaRPr lang="en-US" sz="2400" b="1" dirty="0">
              <a:solidFill>
                <a:srgbClr val="1F497D"/>
              </a:solidFill>
              <a:latin typeface="Calibri"/>
              <a:cs typeface="Calibri"/>
              <a:sym typeface="Calibri"/>
            </a:endParaRPr>
          </a:p>
          <a:p>
            <a:pPr lvl="0"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400" b="1" u="sng" dirty="0">
                <a:hlinkClick r:id="rId4"/>
              </a:rPr>
              <a:t>b.gansinger@hci-kdd.org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2" y="4001070"/>
            <a:ext cx="323850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55" y="4167324"/>
            <a:ext cx="2306782" cy="11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6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Graph recommender algorithm</a:t>
            </a:r>
          </a:p>
        </p:txBody>
      </p:sp>
    </p:spTree>
    <p:extLst>
      <p:ext uri="{BB962C8B-B14F-4D97-AF65-F5344CB8AC3E}">
        <p14:creationId xmlns:p14="http://schemas.microsoft.com/office/powerpoint/2010/main" val="14015939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Future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work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76" y="914400"/>
            <a:ext cx="8468497" cy="5272216"/>
          </a:xfrm>
        </p:spPr>
        <p:txBody>
          <a:bodyPr/>
          <a:lstStyle/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Scaling of graph algorithm to real-sized DBs?</a:t>
            </a:r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Implementation of local sphere idea?</a:t>
            </a:r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Perturbation of graphs:</a:t>
            </a:r>
          </a:p>
          <a:p>
            <a:pPr marL="955221" lvl="1" indent="-5143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adding / removing nodes / edges</a:t>
            </a:r>
          </a:p>
          <a:p>
            <a:pPr marL="955221" lvl="1" indent="-5143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Perturbing node feature vectors</a:t>
            </a:r>
          </a:p>
          <a:p>
            <a:pPr marL="955221" lvl="1" indent="-5143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Targeting specific graph metrics:</a:t>
            </a:r>
          </a:p>
          <a:p>
            <a:pPr marL="1390650" lvl="2" indent="-514350" algn="l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Centralities</a:t>
            </a:r>
          </a:p>
          <a:p>
            <a:pPr marL="1390650" lvl="2" indent="-514350" algn="l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Components</a:t>
            </a:r>
          </a:p>
          <a:p>
            <a:pPr marL="1390650" lvl="2" indent="-514350" algn="l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Flow properties (throughput …)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10229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Introduction / TOC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397851" y="1021492"/>
            <a:ext cx="8342495" cy="50497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Main idea for local graph recommenders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Desired outcome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Experimental Workflow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Visualization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Datasets (anonymized FB graphs)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Enriching anonymized graphs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recommender algorithm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Future work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98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The local sphere ( idea ) 1/2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0774"/>
            <a:ext cx="9144000" cy="21972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4951" y="5978778"/>
            <a:ext cx="755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Leskovec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Jure,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Ajit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Singh, and Jon Kleinberg. "Patterns of influence in a recommendation network."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Pacific-Asia Conference on Knowledge Discovery and Data Mining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Springer Berlin Heidelberg, 2006.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3015" y="609600"/>
            <a:ext cx="8657967" cy="2831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67665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tabLst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A study of recommendation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cascades (clusters)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in an online shopping network of millions of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users showed that:</a:t>
            </a:r>
          </a:p>
          <a:p>
            <a:pPr marR="0" algn="l" defTabSz="67665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tabLst/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marR="0" indent="-342900" algn="l" defTabSz="67665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average size of cascades was relatively small (maximum ~10 for all but DVDs)</a:t>
            </a:r>
          </a:p>
          <a:p>
            <a:pPr marL="342900" marR="0" indent="-342900" algn="l" defTabSz="676655" rtl="0" fontAlgn="auto" latinLnBrk="1" hangingPunct="0">
              <a:lnSpc>
                <a:spcPct val="100000"/>
              </a:lnSpc>
              <a:spcAft>
                <a:spcPts val="600"/>
              </a:spcAft>
              <a:buClr>
                <a:srgbClr val="1F497D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radius of those cascades (graphs) is on the average less than 2 (degrees of separation)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206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5216" y="-11495"/>
            <a:ext cx="3929119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The local sphere ( idea ) </a:t>
            </a:r>
            <a:r>
              <a:rPr lang="en-US" dirty="0" smtClean="0"/>
              <a:t>2/2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7" y="1400432"/>
            <a:ext cx="8618297" cy="509922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6914" y="694468"/>
            <a:ext cx="5329881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Pub/Sub in modern </a:t>
            </a:r>
            <a:r>
              <a:rPr lang="en-US" sz="3200" dirty="0" err="1" smtClean="0"/>
              <a:t>WebApps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9851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8582"/>
            <a:ext cx="6106258" cy="5843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Desired outcome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26" y="815545"/>
            <a:ext cx="8468497" cy="50909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Better understanding of the influence factors in graph based 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Better understanding of the complexity / runtime behavior of graph based recommenders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Especially useful for larger graphs outside our experimental scope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Basis for further experiments in ML on perturbed knowledge bases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Working software ;)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6964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8582"/>
            <a:ext cx="6106258" cy="5843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Experimental workflow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76" y="746473"/>
            <a:ext cx="8468497" cy="5440143"/>
          </a:xfrm>
        </p:spPr>
        <p:txBody>
          <a:bodyPr/>
          <a:lstStyle/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Researcher will </a:t>
            </a:r>
            <a:r>
              <a:rPr lang="en-US" sz="2800" dirty="0"/>
              <a:t>navigate to the Website</a:t>
            </a:r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Chooses from </a:t>
            </a:r>
            <a:r>
              <a:rPr lang="en-US" sz="2800" dirty="0"/>
              <a:t>several pre-defined </a:t>
            </a:r>
            <a:r>
              <a:rPr lang="en-US" sz="2800" dirty="0" smtClean="0"/>
              <a:t>graphs</a:t>
            </a:r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Recommendation mode: single / all users</a:t>
            </a:r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Recommendations are </a:t>
            </a:r>
            <a:r>
              <a:rPr lang="en-US" sz="2800" i="1" dirty="0" smtClean="0"/>
              <a:t>approved /rejected</a:t>
            </a:r>
            <a:r>
              <a:rPr lang="en-US" sz="2800" dirty="0" smtClean="0"/>
              <a:t> or </a:t>
            </a:r>
            <a:r>
              <a:rPr lang="en-US" sz="2800" i="1" dirty="0" smtClean="0"/>
              <a:t>rated</a:t>
            </a:r>
            <a:endParaRPr lang="en-US" sz="28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The feedback alters the underlying feature vectors</a:t>
            </a:r>
          </a:p>
          <a:p>
            <a:pPr marL="955221" lvl="1" indent="-5143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This can also affect graph structure (through user similarities)</a:t>
            </a:r>
            <a:endParaRPr lang="en-US" sz="1400" dirty="0" smtClean="0"/>
          </a:p>
          <a:p>
            <a:pPr marL="514350" indent="-514350"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Recommendations are re-computed… this cycle continues until researcher has enough data to write a paper about it ;)</a:t>
            </a:r>
          </a:p>
          <a:p>
            <a:pPr marL="514350" indent="-514350">
              <a:buFont typeface="+mj-lt"/>
              <a:buAutoNum type="arabicPeriod"/>
            </a:pP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222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smtClean="0"/>
              <a:t>Visualization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12" y="515815"/>
            <a:ext cx="9144000" cy="64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733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Datasets (anonymized FB graphs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16" y="2875005"/>
            <a:ext cx="5422887" cy="3690552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54226" y="815545"/>
            <a:ext cx="8468497" cy="50909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Anonymized FB graphs provided by SNAP (Stanford Network Analysis Project)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10 FB EGO-graphs: social network from the perspective of one user =&gt; shows only relations </a:t>
            </a:r>
            <a:r>
              <a:rPr lang="en-US" sz="2800" dirty="0" smtClean="0"/>
              <a:t>among friends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Just the structure is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Content has to be re-generated</a:t>
            </a:r>
          </a:p>
          <a:p>
            <a:pPr marL="0" indent="0">
              <a:buNone/>
            </a:pPr>
            <a:r>
              <a:rPr lang="en-US" sz="2800" dirty="0" smtClean="0"/>
              <a:t>	(if necessary)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2" y="4521544"/>
            <a:ext cx="1406698" cy="1747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5348" y="4315876"/>
            <a:ext cx="938267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1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67" y="4868421"/>
            <a:ext cx="1485627" cy="12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93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-68582"/>
            <a:ext cx="6106258" cy="584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3600"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Enriching anonymized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graphs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76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377</Words>
  <Application>Microsoft Office PowerPoint</Application>
  <PresentationFormat>On-screen Show (4:3)</PresentationFormat>
  <Paragraphs>76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Helvetica</vt:lpstr>
      <vt:lpstr>Helvetica Neue</vt:lpstr>
      <vt:lpstr>Wingdings</vt:lpstr>
      <vt:lpstr>Default</vt:lpstr>
      <vt:lpstr>PowerPoint Presentation</vt:lpstr>
      <vt:lpstr>PowerPoint Presentation</vt:lpstr>
      <vt:lpstr>PowerPoint Presentation</vt:lpstr>
      <vt:lpstr>PowerPoint Presentation</vt:lpstr>
      <vt:lpstr>Desired outcome</vt:lpstr>
      <vt:lpstr>Experimental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370</cp:revision>
  <dcterms:modified xsi:type="dcterms:W3CDTF">2016-12-17T15:28:07Z</dcterms:modified>
</cp:coreProperties>
</file>