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Explainability </a:t>
            </a:r>
            <a:br>
              <a:rPr lang="en-US" dirty="0" smtClean="0"/>
            </a:br>
            <a:r>
              <a:rPr lang="en-US" dirty="0" smtClean="0"/>
              <a:t>vs Privacy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[social / information / communication]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872" y="254304"/>
            <a:ext cx="8610600" cy="1293028"/>
          </a:xfrm>
        </p:spPr>
        <p:txBody>
          <a:bodyPr/>
          <a:lstStyle/>
          <a:p>
            <a:r>
              <a:rPr lang="en-US" dirty="0" smtClean="0"/>
              <a:t>Information propagation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41" y="1664472"/>
            <a:ext cx="30410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changes in one node influences the state of all connected nodes</a:t>
            </a:r>
          </a:p>
          <a:p>
            <a:endParaRPr lang="en-US" dirty="0"/>
          </a:p>
          <a:p>
            <a:r>
              <a:rPr lang="en-US" dirty="0" smtClean="0"/>
              <a:t>Changes propagate along edges</a:t>
            </a:r>
          </a:p>
          <a:p>
            <a:endParaRPr lang="en-US" dirty="0"/>
          </a:p>
          <a:p>
            <a:r>
              <a:rPr lang="en-US" dirty="0" smtClean="0"/>
              <a:t>Explainability means that we can trace the origin of any given change in any given node</a:t>
            </a:r>
          </a:p>
          <a:p>
            <a:endParaRPr lang="en-US" dirty="0"/>
          </a:p>
          <a:p>
            <a:r>
              <a:rPr lang="en-US" dirty="0" smtClean="0"/>
              <a:t>Privacy means that information contained in one (group of) node(s) is not visible to other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99713" y="1967187"/>
            <a:ext cx="551663" cy="551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</a:t>
            </a:r>
            <a:endParaRPr lang="en-US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8420" y="2029332"/>
            <a:ext cx="551663" cy="5516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D</a:t>
            </a:r>
            <a:endParaRPr lang="en-US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58832" y="3651059"/>
            <a:ext cx="551663" cy="5516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B</a:t>
            </a:r>
            <a:endParaRPr lang="en-US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36737" y="5184346"/>
            <a:ext cx="551663" cy="55166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C</a:t>
            </a:r>
            <a:endParaRPr lang="en-US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980515" y="3570270"/>
            <a:ext cx="551663" cy="5516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F</a:t>
            </a:r>
            <a:endParaRPr lang="en-US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03524" y="5274012"/>
            <a:ext cx="551663" cy="5516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E</a:t>
            </a:r>
            <a:endParaRPr lang="en-US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0" name="Straight Arrow Connector 9"/>
          <p:cNvCxnSpPr>
            <a:stCxn id="3" idx="5"/>
            <a:endCxn id="6" idx="1"/>
          </p:cNvCxnSpPr>
          <p:nvPr/>
        </p:nvCxnSpPr>
        <p:spPr>
          <a:xfrm>
            <a:off x="5370587" y="2438061"/>
            <a:ext cx="1369034" cy="1293787"/>
          </a:xfrm>
          <a:prstGeom prst="straightConnector1">
            <a:avLst/>
          </a:prstGeom>
          <a:ln w="47625">
            <a:solidFill>
              <a:schemeClr val="tx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/>
        </p:nvCxnSpPr>
        <p:spPr>
          <a:xfrm flipH="1">
            <a:off x="5407611" y="4121933"/>
            <a:ext cx="1332010" cy="1143202"/>
          </a:xfrm>
          <a:prstGeom prst="straightConnector1">
            <a:avLst/>
          </a:prstGeom>
          <a:ln w="47625">
            <a:solidFill>
              <a:schemeClr val="tx1">
                <a:lumMod val="7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7"/>
            <a:endCxn id="5" idx="3"/>
          </p:cNvCxnSpPr>
          <p:nvPr/>
        </p:nvCxnSpPr>
        <p:spPr>
          <a:xfrm flipV="1">
            <a:off x="7129706" y="2500206"/>
            <a:ext cx="1209503" cy="1231642"/>
          </a:xfrm>
          <a:prstGeom prst="straightConnector1">
            <a:avLst/>
          </a:prstGeom>
          <a:ln w="47625">
            <a:solidFill>
              <a:schemeClr val="tx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7"/>
          </p:cNvCxnSpPr>
          <p:nvPr/>
        </p:nvCxnSpPr>
        <p:spPr>
          <a:xfrm flipH="1">
            <a:off x="8874398" y="4041144"/>
            <a:ext cx="1186906" cy="1313657"/>
          </a:xfrm>
          <a:prstGeom prst="straightConnector1">
            <a:avLst/>
          </a:prstGeom>
          <a:ln w="47625">
            <a:solidFill>
              <a:schemeClr val="tx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9" idx="1"/>
          </p:cNvCxnSpPr>
          <p:nvPr/>
        </p:nvCxnSpPr>
        <p:spPr>
          <a:xfrm>
            <a:off x="7129706" y="4121933"/>
            <a:ext cx="1354607" cy="1232868"/>
          </a:xfrm>
          <a:prstGeom prst="straightConnector1">
            <a:avLst/>
          </a:prstGeom>
          <a:ln w="47625">
            <a:solidFill>
              <a:schemeClr val="tx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File:&lt;strong&gt;User icon&lt;/strong&gt; 3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01" y="3163086"/>
            <a:ext cx="509203" cy="509203"/>
          </a:xfrm>
          <a:prstGeom prst="rect">
            <a:avLst/>
          </a:prstGeom>
        </p:spPr>
      </p:pic>
      <p:pic>
        <p:nvPicPr>
          <p:cNvPr id="65" name="Picture 64" descr="Original file ‎ (SVG file, nominally 48 × 48 pixel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20" y="1597925"/>
            <a:ext cx="479359" cy="479359"/>
          </a:xfrm>
          <a:prstGeom prst="rect">
            <a:avLst/>
          </a:prstGeom>
        </p:spPr>
      </p:pic>
      <p:pic>
        <p:nvPicPr>
          <p:cNvPr id="66" name="Picture 65" descr="Original file ‎ (SVG file, nominally 48 × 48 pixel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398" y="5548612"/>
            <a:ext cx="479359" cy="479359"/>
          </a:xfrm>
          <a:prstGeom prst="rect">
            <a:avLst/>
          </a:prstGeom>
        </p:spPr>
      </p:pic>
      <p:pic>
        <p:nvPicPr>
          <p:cNvPr id="67" name="Picture 66" descr="Original file ‎ (SVG file, nominally 48 × 48 pixel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53" y="3257711"/>
            <a:ext cx="479359" cy="479359"/>
          </a:xfrm>
          <a:prstGeom prst="rect">
            <a:avLst/>
          </a:prstGeom>
        </p:spPr>
      </p:pic>
      <p:pic>
        <p:nvPicPr>
          <p:cNvPr id="68" name="Picture 67" descr="File:&lt;strong&gt;User icon&lt;/strong&gt; 3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85" y="1708629"/>
            <a:ext cx="509203" cy="509203"/>
          </a:xfrm>
          <a:prstGeom prst="rect">
            <a:avLst/>
          </a:prstGeom>
        </p:spPr>
      </p:pic>
      <p:pic>
        <p:nvPicPr>
          <p:cNvPr id="69" name="Picture 68" descr="File:&lt;strong&gt;User icon&lt;/strong&gt; 3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67" y="4845598"/>
            <a:ext cx="509203" cy="509203"/>
          </a:xfrm>
          <a:prstGeom prst="rect">
            <a:avLst/>
          </a:prstGeom>
        </p:spPr>
      </p:pic>
      <p:pic>
        <p:nvPicPr>
          <p:cNvPr id="78" name="Picture 77" descr="File:Red &lt;strong&gt;exclamation&lt;/strong&gt; mark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78" y="5009103"/>
            <a:ext cx="1216557" cy="1216557"/>
          </a:xfrm>
          <a:prstGeom prst="rect">
            <a:avLst/>
          </a:prstGeom>
        </p:spPr>
      </p:pic>
      <p:pic>
        <p:nvPicPr>
          <p:cNvPr id="75" name="Picture 74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07" y="5404520"/>
            <a:ext cx="472181" cy="612559"/>
          </a:xfrm>
          <a:prstGeom prst="rect">
            <a:avLst/>
          </a:prstGeom>
        </p:spPr>
      </p:pic>
      <p:pic>
        <p:nvPicPr>
          <p:cNvPr id="79" name="Picture 78" descr="File:&lt;strong&gt;Yellow&lt;/strong&gt; &lt;strong&gt;question&lt;/strong&gt; &lt;strong&gt;mark&lt;/strong&gt;.sv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46" y="3436038"/>
            <a:ext cx="705574" cy="705574"/>
          </a:xfrm>
          <a:prstGeom prst="rect">
            <a:avLst/>
          </a:prstGeom>
        </p:spPr>
      </p:pic>
      <p:pic>
        <p:nvPicPr>
          <p:cNvPr id="80" name="Picture 79" descr="File:&lt;strong&gt;Yellow&lt;/strong&gt; &lt;strong&gt;question&lt;/strong&gt; &lt;strong&gt;mark&lt;/strong&gt;.sv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21" y="3871842"/>
            <a:ext cx="705574" cy="705574"/>
          </a:xfrm>
          <a:prstGeom prst="rect">
            <a:avLst/>
          </a:prstGeom>
        </p:spPr>
      </p:pic>
      <p:pic>
        <p:nvPicPr>
          <p:cNvPr id="81" name="Picture 80" descr="File:&lt;strong&gt;Yellow&lt;/strong&gt; &lt;strong&gt;question&lt;/strong&gt; &lt;strong&gt;mark&lt;/strong&gt;.sv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54" y="5184345"/>
            <a:ext cx="705574" cy="705574"/>
          </a:xfrm>
          <a:prstGeom prst="rect">
            <a:avLst/>
          </a:prstGeom>
        </p:spPr>
      </p:pic>
      <p:pic>
        <p:nvPicPr>
          <p:cNvPr id="82" name="Picture 81" descr="File:&lt;strong&gt;Yellow&lt;/strong&gt; &lt;strong&gt;question&lt;/strong&gt; &lt;strong&gt;mark&lt;/strong&gt;.sv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28" y="2109752"/>
            <a:ext cx="705574" cy="705574"/>
          </a:xfrm>
          <a:prstGeom prst="rect">
            <a:avLst/>
          </a:prstGeom>
        </p:spPr>
      </p:pic>
      <p:pic>
        <p:nvPicPr>
          <p:cNvPr id="70" name="Picture 69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47" y="1685508"/>
            <a:ext cx="472181" cy="612559"/>
          </a:xfrm>
          <a:prstGeom prst="rect">
            <a:avLst/>
          </a:prstGeom>
        </p:spPr>
      </p:pic>
      <p:pic>
        <p:nvPicPr>
          <p:cNvPr id="72" name="Picture 71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70" y="3295167"/>
            <a:ext cx="472181" cy="612559"/>
          </a:xfrm>
          <a:prstGeom prst="rect">
            <a:avLst/>
          </a:prstGeom>
        </p:spPr>
      </p:pic>
      <p:pic>
        <p:nvPicPr>
          <p:cNvPr id="73" name="Picture 72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87" y="1835521"/>
            <a:ext cx="472181" cy="612559"/>
          </a:xfrm>
          <a:prstGeom prst="rect">
            <a:avLst/>
          </a:prstGeom>
        </p:spPr>
      </p:pic>
      <p:pic>
        <p:nvPicPr>
          <p:cNvPr id="74" name="Picture 73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26" y="4878066"/>
            <a:ext cx="472181" cy="612559"/>
          </a:xfrm>
          <a:prstGeom prst="rect">
            <a:avLst/>
          </a:prstGeom>
        </p:spPr>
      </p:pic>
      <p:pic>
        <p:nvPicPr>
          <p:cNvPr id="76" name="Picture 75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62" y="3316942"/>
            <a:ext cx="472181" cy="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436" y="396344"/>
            <a:ext cx="8610600" cy="1103208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WEATHER GRID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4" y="1304244"/>
            <a:ext cx="9386655" cy="5553755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1036252">
            <a:off x="5772648" y="2693597"/>
            <a:ext cx="4771498" cy="117752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 rot="10522564">
            <a:off x="5162961" y="3345893"/>
            <a:ext cx="5525531" cy="127755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10229961">
            <a:off x="5046829" y="3731878"/>
            <a:ext cx="5757792" cy="144680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5317724" y="2983915"/>
            <a:ext cx="5271629" cy="149007"/>
          </a:xfrm>
          <a:prstGeom prst="stripedRightArrow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uclear &lt;strong&gt;power plant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23" y="1841487"/>
            <a:ext cx="1635933" cy="11424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774" y="1673350"/>
            <a:ext cx="2661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chance that a potential </a:t>
            </a:r>
            <a:r>
              <a:rPr lang="en-US" dirty="0" smtClean="0"/>
              <a:t>hurricane </a:t>
            </a:r>
            <a:r>
              <a:rPr lang="en-US" dirty="0" smtClean="0"/>
              <a:t>could damage that nuclear power </a:t>
            </a:r>
            <a:r>
              <a:rPr lang="en-US" dirty="0"/>
              <a:t>plant 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hould we shut it down pre-emptively ?</a:t>
            </a:r>
          </a:p>
          <a:p>
            <a:endParaRPr lang="en-US" dirty="0" smtClean="0"/>
          </a:p>
          <a:p>
            <a:r>
              <a:rPr lang="en-US" dirty="0" smtClean="0"/>
              <a:t>Costs vs lives…</a:t>
            </a:r>
          </a:p>
          <a:p>
            <a:endParaRPr lang="en-US" dirty="0"/>
          </a:p>
          <a:p>
            <a:r>
              <a:rPr lang="en-US" dirty="0" smtClean="0"/>
              <a:t>Explanatory factors of utmost importance</a:t>
            </a:r>
          </a:p>
          <a:p>
            <a:endParaRPr lang="en-US" dirty="0"/>
          </a:p>
          <a:p>
            <a:r>
              <a:rPr lang="en-US" dirty="0" smtClean="0"/>
              <a:t>No privacy concerns!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38" y="1136342"/>
            <a:ext cx="9224661" cy="5721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338" y="254304"/>
            <a:ext cx="8610600" cy="1293028"/>
          </a:xfrm>
        </p:spPr>
        <p:txBody>
          <a:bodyPr/>
          <a:lstStyle/>
          <a:p>
            <a:r>
              <a:rPr lang="en-US" dirty="0" smtClean="0"/>
              <a:t>Graph anonymization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596" y="1646716"/>
            <a:ext cx="28657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 made to a user in a social network might originate from a remote cluster in the graph</a:t>
            </a:r>
          </a:p>
          <a:p>
            <a:endParaRPr lang="en-US" dirty="0"/>
          </a:p>
          <a:p>
            <a:r>
              <a:rPr lang="en-US" dirty="0" smtClean="0"/>
              <a:t>People may not directly know each other, but be connected only via an intermediary</a:t>
            </a:r>
          </a:p>
          <a:p>
            <a:endParaRPr lang="en-US" dirty="0"/>
          </a:p>
          <a:p>
            <a:r>
              <a:rPr lang="en-US" dirty="0" smtClean="0"/>
              <a:t>If we anonymize information, we secure privacy – but we limit our ability to explain state changes - or recommendations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67337" y="1364554"/>
            <a:ext cx="2198671" cy="2129631"/>
          </a:xfrm>
          <a:prstGeom prst="ellipse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98112" y="1136342"/>
            <a:ext cx="2774024" cy="2921950"/>
          </a:xfrm>
          <a:prstGeom prst="ellipse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3081" y="4058292"/>
            <a:ext cx="3661207" cy="2732402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166008" y="2429369"/>
            <a:ext cx="4132104" cy="167948"/>
          </a:xfrm>
          <a:prstGeom prst="straightConnector1">
            <a:avLst/>
          </a:prstGeom>
          <a:ln w="114300" cmpd="dbl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1"/>
          </p:cNvCxnSpPr>
          <p:nvPr/>
        </p:nvCxnSpPr>
        <p:spPr>
          <a:xfrm>
            <a:off x="4844020" y="3182308"/>
            <a:ext cx="1935232" cy="1276135"/>
          </a:xfrm>
          <a:prstGeom prst="straightConnector1">
            <a:avLst/>
          </a:prstGeom>
          <a:ln w="114300" cmpd="dbl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6" idx="3"/>
          </p:cNvCxnSpPr>
          <p:nvPr/>
        </p:nvCxnSpPr>
        <p:spPr>
          <a:xfrm flipV="1">
            <a:off x="9368117" y="3630382"/>
            <a:ext cx="336241" cy="828061"/>
          </a:xfrm>
          <a:prstGeom prst="straightConnector1">
            <a:avLst/>
          </a:prstGeom>
          <a:ln w="114300" cmpd="dbl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7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830" y="254304"/>
            <a:ext cx="8610600" cy="1293028"/>
          </a:xfrm>
        </p:spPr>
        <p:txBody>
          <a:bodyPr/>
          <a:lstStyle/>
          <a:p>
            <a:r>
              <a:rPr lang="en-US" dirty="0" smtClean="0"/>
              <a:t>Local sphere recommender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597" y="1575694"/>
            <a:ext cx="2836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composite model of Explainability / privacy in a knowledge graph</a:t>
            </a:r>
          </a:p>
          <a:p>
            <a:endParaRPr lang="en-US" dirty="0" smtClean="0"/>
          </a:p>
          <a:p>
            <a:r>
              <a:rPr lang="en-US" dirty="0" smtClean="0"/>
              <a:t>Each user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Their own resources /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private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sum of which is called their ‘local sphere’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Overlapping interests / concepts are shared</a:t>
            </a:r>
          </a:p>
          <a:p>
            <a:endParaRPr lang="en-US" dirty="0"/>
          </a:p>
          <a:p>
            <a:r>
              <a:rPr lang="en-US" dirty="0" smtClean="0"/>
              <a:t>Personal information is held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19" y="1627810"/>
            <a:ext cx="6293321" cy="4647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9511" y="1575694"/>
            <a:ext cx="2902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recommender algorithm works client-side, taking globally available (overlapping) information, combining it with locally-held private information to compute relevant recommendations</a:t>
            </a:r>
          </a:p>
          <a:p>
            <a:endParaRPr lang="en-US" dirty="0"/>
          </a:p>
          <a:p>
            <a:r>
              <a:rPr lang="en-US" dirty="0" smtClean="0"/>
              <a:t>This model has other advantages too: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- personal information cannot be hacked in a central place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80032" y="4849402"/>
            <a:ext cx="1470781" cy="1402207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36441" y="2360788"/>
            <a:ext cx="1444964" cy="1406388"/>
          </a:xfrm>
          <a:prstGeom prst="ellipse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25449" y="1806570"/>
            <a:ext cx="1464331" cy="1347596"/>
          </a:xfrm>
          <a:prstGeom prst="ellipse">
            <a:avLst/>
          </a:prstGeom>
          <a:solidFill>
            <a:schemeClr val="accent2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29" y="5550505"/>
            <a:ext cx="472181" cy="612559"/>
          </a:xfrm>
          <a:prstGeom prst="rect">
            <a:avLst/>
          </a:prstGeom>
        </p:spPr>
      </p:pic>
      <p:pic>
        <p:nvPicPr>
          <p:cNvPr id="14" name="Picture 13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90" y="3063982"/>
            <a:ext cx="472181" cy="612559"/>
          </a:xfrm>
          <a:prstGeom prst="rect">
            <a:avLst/>
          </a:prstGeom>
        </p:spPr>
      </p:pic>
      <p:pic>
        <p:nvPicPr>
          <p:cNvPr id="15" name="Picture 14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65" y="2054508"/>
            <a:ext cx="472181" cy="61255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733006" y="3856386"/>
            <a:ext cx="1456935" cy="1347925"/>
          </a:xfrm>
          <a:prstGeom prst="ellipse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ree vector graphic: &lt;strong&gt;Lock&lt;/strong&gt;, Locked, Metal, Protectio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474" y="4443587"/>
            <a:ext cx="472181" cy="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</TotalTime>
  <Words>256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Bell MT</vt:lpstr>
      <vt:lpstr>Century Gothic</vt:lpstr>
      <vt:lpstr>Vapor Trail</vt:lpstr>
      <vt:lpstr>Explainability  vs Privacy</vt:lpstr>
      <vt:lpstr>Information propagation</vt:lpstr>
      <vt:lpstr>Example: WEATHER GRID</vt:lpstr>
      <vt:lpstr>Graph anonymization</vt:lpstr>
      <vt:lpstr>Local sphere recommender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Explainability  vs Privacy</dc:title>
  <dc:creator>Bernd Malle</dc:creator>
  <cp:lastModifiedBy>Bernd Malle</cp:lastModifiedBy>
  <cp:revision>17</cp:revision>
  <dcterms:created xsi:type="dcterms:W3CDTF">2018-01-19T13:50:14Z</dcterms:created>
  <dcterms:modified xsi:type="dcterms:W3CDTF">2018-01-19T15:45:06Z</dcterms:modified>
</cp:coreProperties>
</file>