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90" r:id="rId2"/>
    <p:sldId id="289" r:id="rId3"/>
    <p:sldId id="304" r:id="rId4"/>
    <p:sldId id="300" r:id="rId5"/>
    <p:sldId id="305" r:id="rId6"/>
    <p:sldId id="292" r:id="rId7"/>
    <p:sldId id="306" r:id="rId8"/>
    <p:sldId id="309" r:id="rId9"/>
    <p:sldId id="307" r:id="rId10"/>
    <p:sldId id="308" r:id="rId11"/>
    <p:sldId id="311" r:id="rId12"/>
    <p:sldId id="312" r:id="rId13"/>
    <p:sldId id="310" r:id="rId14"/>
    <p:sldId id="261" r:id="rId15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7446" autoAdjust="0"/>
  </p:normalViewPr>
  <p:slideViewPr>
    <p:cSldViewPr snapToGrid="0">
      <p:cViewPr varScale="1">
        <p:scale>
          <a:sx n="83" d="100"/>
          <a:sy n="83" d="100"/>
        </p:scale>
        <p:origin x="108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871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76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  <p:extLst>
      <p:ext uri="{BB962C8B-B14F-4D97-AF65-F5344CB8AC3E}">
        <p14:creationId xmlns:p14="http://schemas.microsoft.com/office/powerpoint/2010/main" val="408729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  <p:extLst>
      <p:ext uri="{BB962C8B-B14F-4D97-AF65-F5344CB8AC3E}">
        <p14:creationId xmlns:p14="http://schemas.microsoft.com/office/powerpoint/2010/main" val="399296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@Bernd: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  <p:extLst>
      <p:ext uri="{BB962C8B-B14F-4D97-AF65-F5344CB8AC3E}">
        <p14:creationId xmlns:p14="http://schemas.microsoft.com/office/powerpoint/2010/main" val="51073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 userDrawn="1"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Fünfte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93964" y="0"/>
            <a:ext cx="6743700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Holzinger Group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9692" y="6553126"/>
            <a:ext cx="173501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Graz, 2016-12-19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509" y="-121990"/>
            <a:ext cx="1311354" cy="601680"/>
          </a:xfrm>
          <a:prstGeom prst="rect">
            <a:avLst/>
          </a:prstGeom>
        </p:spPr>
      </p:pic>
      <p:pic>
        <p:nvPicPr>
          <p:cNvPr id="2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557" y="0"/>
            <a:ext cx="412510" cy="3577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lle@hci-kdd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b.gansinger@hci-kdd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96820"/>
            <a:ext cx="9144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400" b="1" dirty="0" err="1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Miniconf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, 2016-12-19</a:t>
            </a: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Graph Recommenders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(in the Browser)</a:t>
            </a:r>
            <a:endParaRPr lang="en-US" sz="32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Bernd Malle, PhD Student</a:t>
            </a:r>
          </a:p>
          <a:p>
            <a:pPr lvl="0" algn="ctr"/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Benedikt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Gansinger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, BSc 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u="sng" dirty="0">
                <a:hlinkClick r:id="rId4"/>
              </a:rPr>
              <a:t>b.gansinger@hci-kdd.org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983355"/>
            <a:ext cx="3238500" cy="1485900"/>
          </a:xfrm>
          <a:prstGeom prst="rect">
            <a:avLst/>
          </a:prstGeom>
        </p:spPr>
      </p:pic>
      <p:pic>
        <p:nvPicPr>
          <p:cNvPr id="2" name="Grafik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13780" y="4314825"/>
            <a:ext cx="949960" cy="8229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Enriching anonymized graphs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" y="602079"/>
            <a:ext cx="4791744" cy="2029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04" y="3494459"/>
            <a:ext cx="5855892" cy="291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10" y="742908"/>
            <a:ext cx="1406698" cy="1747451"/>
          </a:xfrm>
          <a:prstGeom prst="rect">
            <a:avLst/>
          </a:prstGeom>
        </p:spPr>
      </p:pic>
      <p:sp>
        <p:nvSpPr>
          <p:cNvPr id="7" name="Shape 141"/>
          <p:cNvSpPr/>
          <p:nvPr/>
        </p:nvSpPr>
        <p:spPr>
          <a:xfrm rot="3541888">
            <a:off x="3874796" y="2822727"/>
            <a:ext cx="666387" cy="38792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 141"/>
          <p:cNvSpPr/>
          <p:nvPr/>
        </p:nvSpPr>
        <p:spPr>
          <a:xfrm rot="3541888">
            <a:off x="3348585" y="2822725"/>
            <a:ext cx="666387" cy="38792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4908" y="473474"/>
            <a:ext cx="938267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1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7995" y="2807745"/>
            <a:ext cx="546052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Random fake		data generator…?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95" y="411031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255" y="58281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https://randomuser.me/api/portraits/women/68.jpg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Enriching anonymized graphs 2/2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57" y="3767233"/>
            <a:ext cx="4925112" cy="952633"/>
          </a:xfrm>
          <a:prstGeom prst="rect">
            <a:avLst/>
          </a:prstGeom>
        </p:spPr>
      </p:pic>
      <p:sp>
        <p:nvSpPr>
          <p:cNvPr id="5" name="Shape 141"/>
          <p:cNvSpPr/>
          <p:nvPr/>
        </p:nvSpPr>
        <p:spPr>
          <a:xfrm rot="3541888">
            <a:off x="3232072" y="3142349"/>
            <a:ext cx="666387" cy="38792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41"/>
          <p:cNvSpPr/>
          <p:nvPr/>
        </p:nvSpPr>
        <p:spPr>
          <a:xfrm rot="3541888">
            <a:off x="2705861" y="3142347"/>
            <a:ext cx="666387" cy="38792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" y="828648"/>
            <a:ext cx="6649378" cy="2076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001" y="5104659"/>
            <a:ext cx="8015018" cy="954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lang="en-US" sz="2800" dirty="0" smtClean="0">
                <a:solidFill>
                  <a:srgbClr val="000000"/>
                </a:solidFill>
              </a:rPr>
              <a:t> – </a:t>
            </a:r>
            <a:r>
              <a:rPr lang="en-US" sz="2800" dirty="0">
                <a:solidFill>
                  <a:srgbClr val="17375E"/>
                </a:solidFill>
                <a:latin typeface="Calibri"/>
                <a:ea typeface="Calibri"/>
                <a:cs typeface="Calibri"/>
              </a:rPr>
              <a:t>so we have enough data, but how to assign them realistically to our </a:t>
            </a:r>
            <a:r>
              <a:rPr lang="en-US" sz="2800" dirty="0" smtClean="0">
                <a:solidFill>
                  <a:srgbClr val="17375E"/>
                </a:solidFill>
                <a:latin typeface="Calibri"/>
                <a:ea typeface="Calibri"/>
                <a:cs typeface="Calibri"/>
              </a:rPr>
              <a:t>users considering the FB graph?</a:t>
            </a:r>
            <a:endParaRPr lang="en-US" sz="2800" dirty="0">
              <a:solidFill>
                <a:srgbClr val="17375E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399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73" y="700143"/>
            <a:ext cx="8363274" cy="54936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Our anonymized graph might give us different schools (anonymous features) for 2 connected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But which schools should we assign? Random ones?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Certainly, the likelihood for 2 people to be acquainted is higher if they attend geographically close schools (MIT / Harvard) than far apart (MIT / TU Graz)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What about qualifications / interests / languages etc.??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need to base our data generators on stochastic processes resembling reality =&gt; Probably a significant project in itself !</a:t>
            </a:r>
            <a:endParaRPr lang="en-US" sz="2800" dirty="0"/>
          </a:p>
        </p:txBody>
      </p:sp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Modeling a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31615170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Future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6" y="828942"/>
            <a:ext cx="8468497" cy="5357674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Scaling of graph algorithm to real-sized DBs?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Implementation of local sphere idea</a:t>
            </a:r>
            <a:r>
              <a:rPr lang="en-US" sz="2800" dirty="0" smtClean="0"/>
              <a:t>?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How to connect to a super-graph</a:t>
            </a:r>
            <a:endParaRPr lang="en-US" sz="24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Perturbation of graphs: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adding / removing nodes / edges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Perturbing node feature vectors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Targeting specific graph metrics: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Centralities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Components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Flow properties (</a:t>
            </a:r>
            <a:r>
              <a:rPr lang="en-US" sz="2400" dirty="0" smtClean="0"/>
              <a:t>throughput etc. </a:t>
            </a:r>
            <a:r>
              <a:rPr lang="en-US" sz="2400" dirty="0" smtClean="0"/>
              <a:t>…)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Introduction / TOC</a:t>
            </a:r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397851" y="1021492"/>
            <a:ext cx="8342495" cy="46288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Main idea for local graph recommenders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Desired outcome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Experimental Workflow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Visualization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recommender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Datasets (anonymized FB graphs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Enriching anonymized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graphs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Modeling a stochastic process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/>
              <a:t>Motivation: The </a:t>
            </a:r>
            <a:r>
              <a:rPr lang="en-US" dirty="0"/>
              <a:t>local sphere ( idea ) 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774"/>
            <a:ext cx="9144000" cy="2197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949" y="5937631"/>
            <a:ext cx="755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charset="0"/>
              </a:rPr>
              <a:t>Leskovec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, Jure, </a:t>
            </a:r>
            <a:r>
              <a:rPr lang="en-US" sz="1200" dirty="0" err="1">
                <a:solidFill>
                  <a:srgbClr val="222222"/>
                </a:solidFill>
                <a:latin typeface="Arial" charset="0"/>
              </a:rPr>
              <a:t>Ajit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 Singh, and Jon Kleinberg. "Patterns of influence in a recommendation network." 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Pacific-Asia Conference on Knowledge Discovery and Data Mining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. Springer Berlin Heidelberg, 2006.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15" y="609600"/>
            <a:ext cx="8657967" cy="2831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 study of recommendation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cascades (clusters)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in an online shopping network of millions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users showed that:</a:t>
            </a:r>
          </a:p>
          <a:p>
            <a:pPr marR="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marR="0" indent="-34290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average size of cascades was relatively small (maximum ~10 for all but DVDs)</a:t>
            </a:r>
          </a:p>
          <a:p>
            <a:pPr marL="342900" marR="0" indent="-34290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radius of those cascades (graphs) is on the average less than 2 (degrees of separation)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5216" y="-11495"/>
            <a:ext cx="548778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Motivation: The </a:t>
            </a:r>
            <a:r>
              <a:rPr lang="en-US" dirty="0"/>
              <a:t>local sphere ( idea ) </a:t>
            </a:r>
            <a:r>
              <a:rPr lang="en-US" dirty="0" smtClean="0"/>
              <a:t>2/2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7" y="1391886"/>
            <a:ext cx="8618297" cy="5099221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866914" y="694468"/>
            <a:ext cx="5329881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dirty="0" smtClean="0"/>
              <a:t>Pub/Sub in modern </a:t>
            </a:r>
            <a:r>
              <a:rPr lang="en-US" sz="3200" dirty="0" err="1" smtClean="0"/>
              <a:t>WebApps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Desired outcome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Better understanding of the influence factors in graph based recommendations</a:t>
            </a:r>
          </a:p>
          <a:p>
            <a:pPr>
              <a:buFont typeface="Arial" charset="0"/>
              <a:buChar char="•"/>
            </a:pPr>
            <a:endParaRPr lang="en-US" sz="14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Better understanding of the complexity / runtime behavior of graph based recommenders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Especially useful for larger graphs outside our experimental scope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Basis for further experiments in ML on perturbed knowledge </a:t>
            </a:r>
            <a:r>
              <a:rPr lang="en-US" sz="2800" dirty="0" smtClean="0"/>
              <a:t>bases =&gt; “Playground project”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Working software ;)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Experimental workflow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02" y="599827"/>
            <a:ext cx="8468497" cy="5723338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Researcher will </a:t>
            </a:r>
            <a:r>
              <a:rPr lang="en-US" sz="2800" dirty="0"/>
              <a:t>navigate to the Website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Chooses from </a:t>
            </a:r>
            <a:r>
              <a:rPr lang="en-US" sz="2800" dirty="0"/>
              <a:t>several pre-defined </a:t>
            </a:r>
            <a:r>
              <a:rPr lang="en-US" sz="2800" dirty="0" smtClean="0"/>
              <a:t>graphs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 mode: single / all </a:t>
            </a:r>
            <a:r>
              <a:rPr lang="en-US" sz="2800" dirty="0" smtClean="0"/>
              <a:t>users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We are recommending Udemy courses</a:t>
            </a:r>
            <a:endParaRPr lang="en-US" sz="24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</a:t>
            </a:r>
            <a:r>
              <a:rPr lang="en-US" sz="2800" i="1" dirty="0" smtClean="0"/>
              <a:t>approved /rejected</a:t>
            </a:r>
            <a:r>
              <a:rPr lang="en-US" sz="2800" dirty="0" smtClean="0"/>
              <a:t> or </a:t>
            </a:r>
            <a:r>
              <a:rPr lang="en-US" sz="2800" i="1" dirty="0" smtClean="0"/>
              <a:t>rated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The feedback alters the underlying feature vectors</a:t>
            </a:r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This can also affect graph </a:t>
            </a:r>
            <a:r>
              <a:rPr lang="en-US" sz="2400" dirty="0" smtClean="0"/>
              <a:t>features / metrics (e.g. edge weights through </a:t>
            </a:r>
            <a:r>
              <a:rPr lang="en-US" sz="2400" dirty="0" smtClean="0"/>
              <a:t>user </a:t>
            </a:r>
            <a:r>
              <a:rPr lang="en-US" sz="2400" dirty="0" smtClean="0"/>
              <a:t>similarities)</a:t>
            </a:r>
            <a:endParaRPr lang="en-US" sz="14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re-computed… this cycle continues until researcher has enough data to write a paper about it ;)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smtClean="0"/>
              <a:t>Visualization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12" y="515815"/>
            <a:ext cx="9144000" cy="64651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Graph recommender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41" y="815544"/>
            <a:ext cx="8468497" cy="554212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Not yet determined, but recommenders can build on several factors:</a:t>
            </a:r>
          </a:p>
          <a:p>
            <a:pPr>
              <a:buFont typeface="Arial" charset="0"/>
              <a:buChar char="•"/>
            </a:pPr>
            <a:endParaRPr lang="en-US" sz="1200" dirty="0" smtClean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Collaborative filtering – recommend what others have done / chosen (the typical amazon recommender)</a:t>
            </a:r>
          </a:p>
          <a:p>
            <a:pPr lvl="1">
              <a:buFont typeface="Arial" charset="0"/>
              <a:buChar char="•"/>
            </a:pPr>
            <a:endParaRPr lang="en-US" sz="1200" dirty="0" smtClean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Content based filtering (b</a:t>
            </a:r>
            <a:r>
              <a:rPr lang="en-US" sz="2400" dirty="0" smtClean="0"/>
              <a:t>uilding a user profile)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 model of the user's </a:t>
            </a:r>
            <a:r>
              <a:rPr lang="en-US" sz="2400" dirty="0" smtClean="0"/>
              <a:t>preference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history of the user's interaction with the </a:t>
            </a:r>
            <a:r>
              <a:rPr lang="en-US" sz="2400" dirty="0" smtClean="0"/>
              <a:t>recommender</a:t>
            </a:r>
          </a:p>
          <a:p>
            <a:pPr lvl="2">
              <a:buFont typeface="Arial" charset="0"/>
              <a:buChar char="•"/>
            </a:pPr>
            <a:endParaRPr lang="en-US" sz="1200" dirty="0" smtClean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Network structure</a:t>
            </a: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So which dataset is accessible to us ?</a:t>
            </a:r>
            <a:endParaRPr lang="en-US" sz="2800" dirty="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Datasets (anonymized FB graphs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16" y="2875005"/>
            <a:ext cx="5422887" cy="3690552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Anonymized FB graphs provided by SNAP (Stanford Network Analysis Project)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10 FB EGO-graphs: social network from the perspective of one user =&gt; shows only relations among friends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Just the structure is provided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Content has to be re-generated</a:t>
            </a:r>
          </a:p>
          <a:p>
            <a:pPr marL="0" indent="0">
              <a:buNone/>
            </a:pPr>
            <a:r>
              <a:rPr lang="en-US" sz="2800" dirty="0" smtClean="0"/>
              <a:t>	(if necessary)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2" y="4521544"/>
            <a:ext cx="1406698" cy="17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5348" y="4315876"/>
            <a:ext cx="938267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1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7" y="4868421"/>
            <a:ext cx="1485627" cy="12892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595</Words>
  <Application>Microsoft Office PowerPoint</Application>
  <PresentationFormat>On-screen Show (4:3)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Helvetica</vt:lpstr>
      <vt:lpstr>Helvetica Neue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Desired outcome</vt:lpstr>
      <vt:lpstr>Experimental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399</cp:revision>
  <dcterms:created xsi:type="dcterms:W3CDTF">2016-12-17T18:42:29Z</dcterms:created>
  <dcterms:modified xsi:type="dcterms:W3CDTF">2016-12-19T06:31:35Z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