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90" r:id="rId3"/>
    <p:sldId id="370" r:id="rId5"/>
    <p:sldId id="314" r:id="rId6"/>
    <p:sldId id="366" r:id="rId7"/>
    <p:sldId id="367" r:id="rId8"/>
    <p:sldId id="368" r:id="rId9"/>
    <p:sldId id="369" r:id="rId10"/>
    <p:sldId id="298" r:id="rId11"/>
    <p:sldId id="261" r:id="rId12"/>
  </p:sldIdLst>
  <p:sldSz cx="9144000" cy="6858000" type="screen4x3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clrMru>
    <a:srgbClr val="98D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7" autoAdjust="0"/>
    <p:restoredTop sz="85022" autoAdjust="0"/>
  </p:normalViewPr>
  <p:slideViewPr>
    <p:cSldViewPr snapToGrid="0">
      <p:cViewPr varScale="1">
        <p:scale>
          <a:sx n="103" d="100"/>
          <a:sy n="103" d="100"/>
        </p:scale>
        <p:origin x="18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124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lang="en-US" dirty="0" smtClean="0">
              <a:latin typeface="Cambria"/>
              <a:ea typeface="Cambria"/>
              <a:cs typeface="Cambria"/>
              <a:sym typeface="Cambria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800"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pPr lvl="0"/>
            <a:r>
              <a:rPr dirty="0"/>
              <a:t>My DEDICATION is to make data valuable … Thank you!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421171" y="6492875"/>
            <a:ext cx="462086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+TEXT+BILD-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1F497D"/>
                </a:solidFill>
              </a:rPr>
              <a:t>Titelmasterformat durch Klicken bearbeiten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 hasCustomPrompt="1"/>
          </p:nvPr>
        </p:nvSpPr>
        <p:spPr>
          <a:xfrm>
            <a:off x="251518" y="692694"/>
            <a:ext cx="4032253" cy="616530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Textmasterformat bearbeiten</a:t>
            </a:r>
            <a:endParaRPr sz="3200">
              <a:solidFill>
                <a:srgbClr val="1F497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Zweite Ebene</a:t>
            </a:r>
            <a:endParaRPr sz="3200">
              <a:solidFill>
                <a:srgbClr val="1F497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Dritte Ebene</a:t>
            </a:r>
            <a:endParaRPr sz="3200">
              <a:solidFill>
                <a:srgbClr val="1F497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Vierte Ebene</a:t>
            </a:r>
            <a:endParaRPr sz="3200">
              <a:solidFill>
                <a:srgbClr val="1F497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Fünfte Ebene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OSSTITEL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xfrm>
            <a:off x="323527" y="409526"/>
            <a:ext cx="8363274" cy="12912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17375E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17375E"/>
                </a:solidFill>
              </a:rPr>
              <a:t>Titelmasterformat durch Klicken bearbeiten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 hasCustomPrompt="1"/>
          </p:nvPr>
        </p:nvSpPr>
        <p:spPr>
          <a:xfrm>
            <a:off x="323527" y="1700807"/>
            <a:ext cx="8363274" cy="515719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17375E"/>
                </a:solidFill>
              </a:defRPr>
            </a:lvl1pPr>
            <a:lvl2pPr>
              <a:defRPr>
                <a:solidFill>
                  <a:srgbClr val="17375E"/>
                </a:solidFill>
              </a:defRPr>
            </a:lvl2pPr>
            <a:lvl3pPr>
              <a:defRPr>
                <a:solidFill>
                  <a:srgbClr val="17375E"/>
                </a:solidFill>
              </a:defRPr>
            </a:lvl3pPr>
            <a:lvl4pPr>
              <a:defRPr>
                <a:solidFill>
                  <a:srgbClr val="17375E"/>
                </a:solidFill>
              </a:defRPr>
            </a:lvl4pPr>
            <a:lvl5pPr>
              <a:defRPr>
                <a:solidFill>
                  <a:srgbClr val="17375E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Textmasterformat bearbeiten</a:t>
            </a:r>
            <a:endParaRPr sz="3200">
              <a:solidFill>
                <a:srgbClr val="17375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Zweite Ebene</a:t>
            </a:r>
            <a:endParaRPr sz="3200">
              <a:solidFill>
                <a:srgbClr val="17375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Dritte Ebene</a:t>
            </a:r>
            <a:endParaRPr sz="3200">
              <a:solidFill>
                <a:srgbClr val="17375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Vierte Ebene</a:t>
            </a:r>
            <a:endParaRPr sz="3200">
              <a:solidFill>
                <a:srgbClr val="17375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Fünfte Ebene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415925"/>
            <a:ext cx="9144002" cy="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215900" y="586452"/>
            <a:ext cx="8640963" cy="599722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Textmasterformat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bearbeiten</a:t>
            </a:r>
            <a:endParaRPr sz="3200" dirty="0">
              <a:solidFill>
                <a:srgbClr val="1F497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Zweite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Dritte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Vierte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 dirty="0" err="1" smtClean="0">
                <a:solidFill>
                  <a:srgbClr val="1F497D"/>
                </a:solidFill>
              </a:rPr>
              <a:t>Fünfte</a:t>
            </a:r>
            <a:r>
              <a:rPr sz="3200" dirty="0" smtClean="0">
                <a:solidFill>
                  <a:srgbClr val="1F497D"/>
                </a:solidFill>
              </a:rPr>
              <a:t> </a:t>
            </a:r>
            <a:r>
              <a:rPr sz="3200" dirty="0" err="1" smtClean="0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0" y="0"/>
            <a:ext cx="6345049" cy="42742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 err="1">
                <a:solidFill>
                  <a:srgbClr val="1F497D"/>
                </a:solidFill>
              </a:rPr>
              <a:t>Titelmasterformat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durch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Klicken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bearbeiten</a:t>
            </a:r>
            <a:endParaRPr sz="2400" b="1" dirty="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15900" y="6553126"/>
            <a:ext cx="275894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Bernd Malle &lt;b.malle@hci-kdd.org&gt;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866255" y="6553200"/>
            <a:ext cx="2085975" cy="273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Reggio Calabria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, 201</a:t>
            </a: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7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-0</a:t>
            </a: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8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-</a:t>
            </a: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3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95" y="30743"/>
            <a:ext cx="1034317" cy="338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49" y="-100629"/>
            <a:ext cx="1311354" cy="601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 marL="783590" indent="-32639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 marL="35661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 marL="40233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2"/>
          <p:cNvSpPr txBox="1"/>
          <p:nvPr/>
        </p:nvSpPr>
        <p:spPr>
          <a:xfrm>
            <a:off x="0" y="422219"/>
            <a:ext cx="9144000" cy="552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CD-MAKE</a:t>
            </a:r>
            <a:r>
              <a:rPr 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 201</a:t>
            </a:r>
            <a:r>
              <a:rPr lang="x-none" alt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7</a:t>
            </a:r>
            <a:endParaRPr lang="en-US" sz="2400" b="1" dirty="0" smtClean="0">
              <a:solidFill>
                <a:srgbClr val="1F497D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2800" b="1" dirty="0">
              <a:solidFill>
                <a:schemeClr val="tx2"/>
              </a:solidFill>
            </a:endParaRPr>
          </a:p>
          <a:p>
            <a:pPr lvl="0" algn="ctr"/>
            <a:r>
              <a:rPr lang="x-none" altLang="en-US" sz="40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The more the merrier -</a:t>
            </a:r>
            <a:endParaRPr lang="x-none" altLang="en-US" sz="4000" b="1" dirty="0" smtClean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x-none" altLang="en-US" sz="4000" b="1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Federated learning from local sphere recommendations</a:t>
            </a:r>
            <a:endParaRPr lang="x-none" alt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Bernd Malle, </a:t>
            </a:r>
            <a:r>
              <a:rPr lang="x-none" altLang="en-US" sz="2000" b="1" dirty="0" smtClean="0">
                <a:solidFill>
                  <a:schemeClr val="tx2"/>
                </a:solidFill>
              </a:rPr>
              <a:t>Nicola Giuliani</a:t>
            </a:r>
            <a:r>
              <a:rPr lang="en-US" sz="2000" b="1" dirty="0" smtClean="0">
                <a:solidFill>
                  <a:schemeClr val="tx2"/>
                </a:solidFill>
              </a:rPr>
              <a:t>, Andreas Holzinger</a:t>
            </a:r>
            <a:endParaRPr lang="en-US" sz="2000" b="1" dirty="0" smtClean="0">
              <a:solidFill>
                <a:schemeClr val="tx2"/>
              </a:solidFill>
            </a:endParaRPr>
          </a:p>
          <a:p>
            <a:pPr algn="ctr"/>
            <a:endParaRPr lang="en-US" sz="2000" b="1" dirty="0">
              <a:solidFill>
                <a:schemeClr val="tx2"/>
              </a:solidFill>
            </a:endParaRPr>
          </a:p>
          <a:p>
            <a:pPr algn="ctr"/>
            <a:r>
              <a:rPr lang="en-US" sz="2400" b="1" kern="12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b.malle@hci-kdd.org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758" y="3574770"/>
            <a:ext cx="2520696" cy="826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4" y="3227679"/>
            <a:ext cx="3238500" cy="1485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Recommendation Cascades</a:t>
            </a:r>
            <a:endParaRPr lang="x-none" altLang="en-US" dirty="0"/>
          </a:p>
        </p:txBody>
      </p:sp>
      <p:pic>
        <p:nvPicPr>
          <p:cNvPr id="3" name="Picture 2" descr="recommender_cascade_siz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355" y="730885"/>
            <a:ext cx="7028815" cy="2496185"/>
          </a:xfrm>
          <a:prstGeom prst="rect">
            <a:avLst/>
          </a:prstGeom>
        </p:spPr>
      </p:pic>
      <p:pic>
        <p:nvPicPr>
          <p:cNvPr id="4" name="Picture 3" descr="recommender_cascades_shap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10" y="3229610"/>
            <a:ext cx="6286500" cy="26295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34285" y="5908040"/>
            <a:ext cx="4304665" cy="5473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Leskovec, Jure, Ajit Singh, and Jon Kleinberg. "Patterns of influence in a recommendation network." Pacific-Asia Conference on Knowledge Discovery and Data Mining. Springer, Berlin, Heidelberg, 2006.</a:t>
            </a: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Traditional request / response cycle</a:t>
            </a:r>
            <a:endParaRPr lang="x-none" altLang="en-US" dirty="0"/>
          </a:p>
        </p:txBody>
      </p:sp>
      <p:pic>
        <p:nvPicPr>
          <p:cNvPr id="49" name="Picture 48" descr="request_respon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540" y="951230"/>
            <a:ext cx="8580755" cy="48285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Longpolling / Ajax</a:t>
            </a:r>
            <a:endParaRPr lang="x-none" altLang="en-US" dirty="0"/>
          </a:p>
        </p:txBody>
      </p:sp>
      <p:pic>
        <p:nvPicPr>
          <p:cNvPr id="3" name="Picture 2" descr="aja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" y="1118870"/>
            <a:ext cx="9171305" cy="48285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Traditional request / response cycle</a:t>
            </a:r>
            <a:endParaRPr lang="x-none" altLang="en-US" dirty="0"/>
          </a:p>
        </p:txBody>
      </p:sp>
      <p:pic>
        <p:nvPicPr>
          <p:cNvPr id="3" name="Picture 2" descr="pubsu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690" y="1094740"/>
            <a:ext cx="8437880" cy="47142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Global Sphere / Local Sphere</a:t>
            </a:r>
            <a:endParaRPr lang="x-none" altLang="en-US" dirty="0"/>
          </a:p>
        </p:txBody>
      </p:sp>
      <p:pic>
        <p:nvPicPr>
          <p:cNvPr id="3" name="Picture 2" descr="local_sphe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" y="947420"/>
            <a:ext cx="8632825" cy="509651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Traditional request / response cycle</a:t>
            </a:r>
            <a:endParaRPr lang="x-none" altLang="en-US" dirty="0"/>
          </a:p>
        </p:txBody>
      </p:sp>
      <p:pic>
        <p:nvPicPr>
          <p:cNvPr id="3" name="Picture 2" descr="bagging_vs_local_sphe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2021840"/>
            <a:ext cx="7695565" cy="270891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altLang="en-US" dirty="0" smtClean="0"/>
              <a:t>GDPR - </a:t>
            </a:r>
            <a:r>
              <a:rPr lang="en-US" dirty="0" smtClean="0"/>
              <a:t>The right to be forgotten </a:t>
            </a:r>
            <a:r>
              <a:rPr lang="x-none" altLang="en-US" dirty="0" smtClean="0"/>
              <a:t>&amp; more...</a:t>
            </a:r>
            <a:endParaRPr lang="x-none" altLang="en-US" dirty="0" smtClean="0"/>
          </a:p>
        </p:txBody>
      </p:sp>
      <p:sp>
        <p:nvSpPr>
          <p:cNvPr id="3" name="Shape 34"/>
          <p:cNvSpPr txBox="1"/>
          <p:nvPr/>
        </p:nvSpPr>
        <p:spPr>
          <a:xfrm>
            <a:off x="295967" y="1091682"/>
            <a:ext cx="8392341" cy="525313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Basically: A user has the right to have their data deleted from a database upon request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The processing of personal data is expressely prohibited: age, race, income, socioeconomic status...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BUT: algorithms must not be implicitly discriminating either!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Think about recommender systems... just collaborative filtering...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From 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May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2018 onwards, the 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GDPR will come into force and violations carry a severe penalty (like 4% of revenue)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3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6286500" cy="5689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691680" y="4653133"/>
            <a:ext cx="7426357" cy="153804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9600">
                <a:solidFill>
                  <a:srgbClr val="17365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>
                <a:solidFill>
                  <a:srgbClr val="17365D"/>
                </a:solidFill>
              </a:rPr>
              <a:t>Thank you!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1005</Words>
  <Application>Kingsoft Office WPP</Application>
  <PresentationFormat>On-screen Show (4:3)</PresentationFormat>
  <Paragraphs>40</Paragraphs>
  <Slides>9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Default</vt:lpstr>
      <vt:lpstr>PowerPoint 演示文稿</vt:lpstr>
      <vt:lpstr>Traditional request / response cycle</vt:lpstr>
      <vt:lpstr>Privacy in the 21st century… ??</vt:lpstr>
      <vt:lpstr>Traditional request / response cycle</vt:lpstr>
      <vt:lpstr>Traditional request / response cycle</vt:lpstr>
      <vt:lpstr>Traditional request / response cycle</vt:lpstr>
      <vt:lpstr>Traditional request / response cycle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Bernd Malle</dc:creator>
  <cp:lastModifiedBy>bernd</cp:lastModifiedBy>
  <cp:revision>287</cp:revision>
  <dcterms:created xsi:type="dcterms:W3CDTF">2017-08-31T21:56:04Z</dcterms:created>
  <dcterms:modified xsi:type="dcterms:W3CDTF">2017-08-31T21:56:04Z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